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AD3DDB-6490-4701-B1B2-EEB5844756DE}" type="datetimeFigureOut">
              <a:rPr lang="lt-LT" smtClean="0"/>
              <a:t>2021-07-08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9D4A6D6-BC39-428F-A7FA-6CB06C1B9198}" type="slidenum">
              <a:rPr lang="lt-LT" smtClean="0"/>
              <a:t>‹#›</a:t>
            </a:fld>
            <a:endParaRPr lang="lt-LT"/>
          </a:p>
        </p:txBody>
      </p:sp>
    </p:spTree>
    <p:extLst>
      <p:ext uri="{BB962C8B-B14F-4D97-AF65-F5344CB8AC3E}">
        <p14:creationId xmlns:p14="http://schemas.microsoft.com/office/powerpoint/2010/main" val="18443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D3DDB-6490-4701-B1B2-EEB5844756DE}" type="datetimeFigureOut">
              <a:rPr lang="lt-LT" smtClean="0"/>
              <a:t>2021-07-08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9D4A6D6-BC39-428F-A7FA-6CB06C1B9198}" type="slidenum">
              <a:rPr lang="lt-LT" smtClean="0"/>
              <a:t>‹#›</a:t>
            </a:fld>
            <a:endParaRPr lang="lt-LT"/>
          </a:p>
        </p:txBody>
      </p:sp>
    </p:spTree>
    <p:extLst>
      <p:ext uri="{BB962C8B-B14F-4D97-AF65-F5344CB8AC3E}">
        <p14:creationId xmlns:p14="http://schemas.microsoft.com/office/powerpoint/2010/main" val="385974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03AD3DDB-6490-4701-B1B2-EEB5844756DE}" type="datetimeFigureOut">
              <a:rPr lang="lt-LT" smtClean="0"/>
              <a:t>2021-07-08</a:t>
            </a:fld>
            <a:endParaRPr lang="lt-LT"/>
          </a:p>
        </p:txBody>
      </p:sp>
      <p:sp>
        <p:nvSpPr>
          <p:cNvPr id="5" name="Footer Placeholder 4"/>
          <p:cNvSpPr>
            <a:spLocks noGrp="1"/>
          </p:cNvSpPr>
          <p:nvPr>
            <p:ph type="ftr" sz="quarter" idx="11"/>
          </p:nvPr>
        </p:nvSpPr>
        <p:spPr>
          <a:xfrm>
            <a:off x="3776135" y="6422854"/>
            <a:ext cx="4279669" cy="365125"/>
          </a:xfrm>
        </p:spPr>
        <p:txBody>
          <a:bodyPr/>
          <a:lstStyle/>
          <a:p>
            <a:endParaRPr lang="lt-LT"/>
          </a:p>
        </p:txBody>
      </p:sp>
      <p:sp>
        <p:nvSpPr>
          <p:cNvPr id="6" name="Slide Number Placeholder 5"/>
          <p:cNvSpPr>
            <a:spLocks noGrp="1"/>
          </p:cNvSpPr>
          <p:nvPr>
            <p:ph type="sldNum" sz="quarter" idx="12"/>
          </p:nvPr>
        </p:nvSpPr>
        <p:spPr>
          <a:xfrm>
            <a:off x="8073048" y="6422854"/>
            <a:ext cx="879759" cy="365125"/>
          </a:xfrm>
        </p:spPr>
        <p:txBody>
          <a:bodyPr/>
          <a:lstStyle/>
          <a:p>
            <a:fld id="{E9D4A6D6-BC39-428F-A7FA-6CB06C1B9198}" type="slidenum">
              <a:rPr lang="lt-LT" smtClean="0"/>
              <a:t>‹#›</a:t>
            </a:fld>
            <a:endParaRPr lang="lt-LT"/>
          </a:p>
        </p:txBody>
      </p:sp>
    </p:spTree>
    <p:extLst>
      <p:ext uri="{BB962C8B-B14F-4D97-AF65-F5344CB8AC3E}">
        <p14:creationId xmlns:p14="http://schemas.microsoft.com/office/powerpoint/2010/main" val="61468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D3DDB-6490-4701-B1B2-EEB5844756DE}" type="datetimeFigureOut">
              <a:rPr lang="lt-LT" smtClean="0"/>
              <a:t>2021-07-08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9D4A6D6-BC39-428F-A7FA-6CB06C1B9198}" type="slidenum">
              <a:rPr lang="lt-LT" smtClean="0"/>
              <a:t>‹#›</a:t>
            </a:fld>
            <a:endParaRPr lang="lt-LT"/>
          </a:p>
        </p:txBody>
      </p:sp>
    </p:spTree>
    <p:extLst>
      <p:ext uri="{BB962C8B-B14F-4D97-AF65-F5344CB8AC3E}">
        <p14:creationId xmlns:p14="http://schemas.microsoft.com/office/powerpoint/2010/main" val="19286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03AD3DDB-6490-4701-B1B2-EEB5844756DE}" type="datetimeFigureOut">
              <a:rPr lang="lt-LT" smtClean="0"/>
              <a:t>2021-07-08</a:t>
            </a:fld>
            <a:endParaRPr lang="lt-LT"/>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9D4A6D6-BC39-428F-A7FA-6CB06C1B9198}" type="slidenum">
              <a:rPr lang="lt-LT" smtClean="0"/>
              <a:t>‹#›</a:t>
            </a:fld>
            <a:endParaRPr lang="lt-LT"/>
          </a:p>
        </p:txBody>
      </p:sp>
    </p:spTree>
    <p:extLst>
      <p:ext uri="{BB962C8B-B14F-4D97-AF65-F5344CB8AC3E}">
        <p14:creationId xmlns:p14="http://schemas.microsoft.com/office/powerpoint/2010/main" val="31673765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AD3DDB-6490-4701-B1B2-EEB5844756DE}" type="datetimeFigureOut">
              <a:rPr lang="lt-LT" smtClean="0"/>
              <a:t>2021-07-08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9D4A6D6-BC39-428F-A7FA-6CB06C1B9198}" type="slidenum">
              <a:rPr lang="lt-LT" smtClean="0"/>
              <a:t>‹#›</a:t>
            </a:fld>
            <a:endParaRPr lang="lt-LT"/>
          </a:p>
        </p:txBody>
      </p:sp>
    </p:spTree>
    <p:extLst>
      <p:ext uri="{BB962C8B-B14F-4D97-AF65-F5344CB8AC3E}">
        <p14:creationId xmlns:p14="http://schemas.microsoft.com/office/powerpoint/2010/main" val="131967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AD3DDB-6490-4701-B1B2-EEB5844756DE}" type="datetimeFigureOut">
              <a:rPr lang="lt-LT" smtClean="0"/>
              <a:t>2021-07-08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E9D4A6D6-BC39-428F-A7FA-6CB06C1B9198}" type="slidenum">
              <a:rPr lang="lt-LT" smtClean="0"/>
              <a:t>‹#›</a:t>
            </a:fld>
            <a:endParaRPr lang="lt-LT"/>
          </a:p>
        </p:txBody>
      </p:sp>
    </p:spTree>
    <p:extLst>
      <p:ext uri="{BB962C8B-B14F-4D97-AF65-F5344CB8AC3E}">
        <p14:creationId xmlns:p14="http://schemas.microsoft.com/office/powerpoint/2010/main" val="426198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AD3DDB-6490-4701-B1B2-EEB5844756DE}" type="datetimeFigureOut">
              <a:rPr lang="lt-LT" smtClean="0"/>
              <a:t>2021-07-08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E9D4A6D6-BC39-428F-A7FA-6CB06C1B9198}" type="slidenum">
              <a:rPr lang="lt-LT" smtClean="0"/>
              <a:t>‹#›</a:t>
            </a:fld>
            <a:endParaRPr lang="lt-LT"/>
          </a:p>
        </p:txBody>
      </p:sp>
    </p:spTree>
    <p:extLst>
      <p:ext uri="{BB962C8B-B14F-4D97-AF65-F5344CB8AC3E}">
        <p14:creationId xmlns:p14="http://schemas.microsoft.com/office/powerpoint/2010/main" val="404858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D3DDB-6490-4701-B1B2-EEB5844756DE}" type="datetimeFigureOut">
              <a:rPr lang="lt-LT" smtClean="0"/>
              <a:t>2021-07-08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E9D4A6D6-BC39-428F-A7FA-6CB06C1B9198}" type="slidenum">
              <a:rPr lang="lt-LT" smtClean="0"/>
              <a:t>‹#›</a:t>
            </a:fld>
            <a:endParaRPr lang="lt-LT"/>
          </a:p>
        </p:txBody>
      </p:sp>
    </p:spTree>
    <p:extLst>
      <p:ext uri="{BB962C8B-B14F-4D97-AF65-F5344CB8AC3E}">
        <p14:creationId xmlns:p14="http://schemas.microsoft.com/office/powerpoint/2010/main" val="2922249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3AD3DDB-6490-4701-B1B2-EEB5844756DE}" type="datetimeFigureOut">
              <a:rPr lang="lt-LT" smtClean="0"/>
              <a:t>2021-07-08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9D4A6D6-BC39-428F-A7FA-6CB06C1B9198}" type="slidenum">
              <a:rPr lang="lt-LT" smtClean="0"/>
              <a:t>‹#›</a:t>
            </a:fld>
            <a:endParaRPr lang="lt-LT"/>
          </a:p>
        </p:txBody>
      </p:sp>
    </p:spTree>
    <p:extLst>
      <p:ext uri="{BB962C8B-B14F-4D97-AF65-F5344CB8AC3E}">
        <p14:creationId xmlns:p14="http://schemas.microsoft.com/office/powerpoint/2010/main" val="290192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3AD3DDB-6490-4701-B1B2-EEB5844756DE}" type="datetimeFigureOut">
              <a:rPr lang="lt-LT" smtClean="0"/>
              <a:t>2021-07-08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9D4A6D6-BC39-428F-A7FA-6CB06C1B9198}" type="slidenum">
              <a:rPr lang="lt-LT" smtClean="0"/>
              <a:t>‹#›</a:t>
            </a:fld>
            <a:endParaRPr lang="lt-LT"/>
          </a:p>
        </p:txBody>
      </p:sp>
    </p:spTree>
    <p:extLst>
      <p:ext uri="{BB962C8B-B14F-4D97-AF65-F5344CB8AC3E}">
        <p14:creationId xmlns:p14="http://schemas.microsoft.com/office/powerpoint/2010/main" val="15375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3AD3DDB-6490-4701-B1B2-EEB5844756DE}" type="datetimeFigureOut">
              <a:rPr lang="lt-LT" smtClean="0"/>
              <a:t>2021-07-08</a:t>
            </a:fld>
            <a:endParaRPr lang="lt-LT"/>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lt-LT"/>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E9D4A6D6-BC39-428F-A7FA-6CB06C1B9198}" type="slidenum">
              <a:rPr lang="lt-LT" smtClean="0"/>
              <a:t>‹#›</a:t>
            </a:fld>
            <a:endParaRPr lang="lt-LT"/>
          </a:p>
        </p:txBody>
      </p:sp>
    </p:spTree>
    <p:extLst>
      <p:ext uri="{BB962C8B-B14F-4D97-AF65-F5344CB8AC3E}">
        <p14:creationId xmlns:p14="http://schemas.microsoft.com/office/powerpoint/2010/main" val="4095203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5286" y="1005840"/>
            <a:ext cx="8961119" cy="3657600"/>
          </a:xfrm>
          <a:effectLst>
            <a:glow rad="101600">
              <a:schemeClr val="bg1">
                <a:alpha val="60000"/>
              </a:schemeClr>
            </a:glow>
          </a:effectLst>
        </p:spPr>
        <p:txBody>
          <a:bodyPr>
            <a:normAutofit/>
          </a:bodyPr>
          <a:lstStyle/>
          <a:p>
            <a:r>
              <a:rPr lang="en-GB" sz="3600" dirty="0" smtClean="0">
                <a:solidFill>
                  <a:schemeClr val="tx1"/>
                </a:solidFill>
                <a:latin typeface="Imprint MT Shadow" panose="04020605060303030202" pitchFamily="82" charset="0"/>
              </a:rPr>
              <a:t>NATURAL DISASTERS</a:t>
            </a:r>
            <a:endParaRPr lang="lt-LT" sz="3600" dirty="0">
              <a:solidFill>
                <a:schemeClr val="tx1"/>
              </a:solidFill>
              <a:latin typeface="Imprint MT Shadow" panose="04020605060303030202" pitchFamily="82" charset="0"/>
            </a:endParaRPr>
          </a:p>
        </p:txBody>
      </p:sp>
      <p:sp>
        <p:nvSpPr>
          <p:cNvPr id="3" name="Subtitle 2"/>
          <p:cNvSpPr>
            <a:spLocks noGrp="1"/>
          </p:cNvSpPr>
          <p:nvPr>
            <p:ph type="subTitle" idx="1"/>
          </p:nvPr>
        </p:nvSpPr>
        <p:spPr>
          <a:xfrm>
            <a:off x="7297783" y="6356508"/>
            <a:ext cx="6053738" cy="367021"/>
          </a:xfrm>
        </p:spPr>
        <p:txBody>
          <a:bodyPr>
            <a:normAutofit/>
          </a:bodyPr>
          <a:lstStyle/>
          <a:p>
            <a:pPr algn="l"/>
            <a:r>
              <a:rPr lang="en-GB" dirty="0" err="1" smtClean="0"/>
              <a:t>Emilis</a:t>
            </a:r>
            <a:r>
              <a:rPr lang="en-GB" dirty="0" smtClean="0"/>
              <a:t> </a:t>
            </a:r>
            <a:r>
              <a:rPr lang="en-GB" dirty="0" smtClean="0"/>
              <a:t>Zareckas</a:t>
            </a:r>
            <a:endParaRPr lang="lt-LT" dirty="0"/>
          </a:p>
        </p:txBody>
      </p:sp>
      <p:cxnSp>
        <p:nvCxnSpPr>
          <p:cNvPr id="7" name="Straight Connector 6"/>
          <p:cNvCxnSpPr/>
          <p:nvPr/>
        </p:nvCxnSpPr>
        <p:spPr>
          <a:xfrm>
            <a:off x="888275" y="1349829"/>
            <a:ext cx="10624457" cy="0"/>
          </a:xfrm>
          <a:prstGeom prst="line">
            <a:avLst/>
          </a:prstGeom>
          <a:ln w="38100">
            <a:solidFill>
              <a:schemeClr val="tx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435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What is </a:t>
            </a:r>
            <a:r>
              <a:rPr lang="lt-LT" sz="3600" dirty="0" smtClean="0"/>
              <a:t>A </a:t>
            </a:r>
            <a:r>
              <a:rPr lang="en-GB" sz="3600" dirty="0" smtClean="0"/>
              <a:t>natural </a:t>
            </a:r>
            <a:r>
              <a:rPr lang="en-GB" sz="3600" dirty="0" smtClean="0"/>
              <a:t>disaster?</a:t>
            </a:r>
            <a:endParaRPr lang="lt-LT" sz="3600" dirty="0"/>
          </a:p>
        </p:txBody>
      </p:sp>
      <p:sp>
        <p:nvSpPr>
          <p:cNvPr id="3" name="Content Placeholder 2"/>
          <p:cNvSpPr>
            <a:spLocks noGrp="1"/>
          </p:cNvSpPr>
          <p:nvPr>
            <p:ph idx="1"/>
          </p:nvPr>
        </p:nvSpPr>
        <p:spPr>
          <a:xfrm>
            <a:off x="31060" y="2510930"/>
            <a:ext cx="3035313" cy="2400704"/>
          </a:xfrm>
        </p:spPr>
        <p:txBody>
          <a:bodyPr>
            <a:normAutofit/>
          </a:bodyPr>
          <a:lstStyle/>
          <a:p>
            <a:r>
              <a:rPr lang="en-US" dirty="0" smtClean="0"/>
              <a:t>A natural disaster is a major adverse event resulting from natural processes of the Earth.</a:t>
            </a:r>
          </a:p>
          <a:p>
            <a:endParaRPr lang="en-US" dirty="0"/>
          </a:p>
          <a:p>
            <a:endParaRPr lang="lt-LT" dirty="0"/>
          </a:p>
        </p:txBody>
      </p:sp>
      <p:pic>
        <p:nvPicPr>
          <p:cNvPr id="4" name="Picture 3"/>
          <p:cNvPicPr>
            <a:picLocks noChangeAspect="1"/>
          </p:cNvPicPr>
          <p:nvPr/>
        </p:nvPicPr>
        <p:blipFill>
          <a:blip r:embed="rId2"/>
          <a:stretch>
            <a:fillRect/>
          </a:stretch>
        </p:blipFill>
        <p:spPr>
          <a:xfrm>
            <a:off x="3190282" y="2170275"/>
            <a:ext cx="4143096" cy="2098765"/>
          </a:xfrm>
          <a:prstGeom prst="rect">
            <a:avLst/>
          </a:prstGeom>
        </p:spPr>
      </p:pic>
      <p:pic>
        <p:nvPicPr>
          <p:cNvPr id="5" name="Picture 4"/>
          <p:cNvPicPr>
            <a:picLocks noChangeAspect="1"/>
          </p:cNvPicPr>
          <p:nvPr/>
        </p:nvPicPr>
        <p:blipFill>
          <a:blip r:embed="rId3"/>
          <a:stretch>
            <a:fillRect/>
          </a:stretch>
        </p:blipFill>
        <p:spPr>
          <a:xfrm>
            <a:off x="7581196" y="4487017"/>
            <a:ext cx="4143096" cy="2096712"/>
          </a:xfrm>
          <a:prstGeom prst="rect">
            <a:avLst/>
          </a:prstGeom>
        </p:spPr>
      </p:pic>
      <p:pic>
        <p:nvPicPr>
          <p:cNvPr id="6" name="Picture 5"/>
          <p:cNvPicPr>
            <a:picLocks noChangeAspect="1"/>
          </p:cNvPicPr>
          <p:nvPr/>
        </p:nvPicPr>
        <p:blipFill>
          <a:blip r:embed="rId4"/>
          <a:stretch>
            <a:fillRect/>
          </a:stretch>
        </p:blipFill>
        <p:spPr>
          <a:xfrm>
            <a:off x="3190282" y="4487017"/>
            <a:ext cx="4143096" cy="2096712"/>
          </a:xfrm>
          <a:prstGeom prst="rect">
            <a:avLst/>
          </a:prstGeom>
        </p:spPr>
      </p:pic>
      <p:pic>
        <p:nvPicPr>
          <p:cNvPr id="7" name="Picture 6"/>
          <p:cNvPicPr>
            <a:picLocks noChangeAspect="1"/>
          </p:cNvPicPr>
          <p:nvPr/>
        </p:nvPicPr>
        <p:blipFill>
          <a:blip r:embed="rId5"/>
          <a:stretch>
            <a:fillRect/>
          </a:stretch>
        </p:blipFill>
        <p:spPr>
          <a:xfrm>
            <a:off x="7581196" y="2170275"/>
            <a:ext cx="4143096" cy="2104866"/>
          </a:xfrm>
          <a:prstGeom prst="rect">
            <a:avLst/>
          </a:prstGeom>
        </p:spPr>
      </p:pic>
    </p:spTree>
    <p:extLst>
      <p:ext uri="{BB962C8B-B14F-4D97-AF65-F5344CB8AC3E}">
        <p14:creationId xmlns:p14="http://schemas.microsoft.com/office/powerpoint/2010/main" val="1773410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599" y="188783"/>
            <a:ext cx="9784080" cy="1508760"/>
          </a:xfrm>
        </p:spPr>
        <p:txBody>
          <a:bodyPr>
            <a:normAutofit/>
          </a:bodyPr>
          <a:lstStyle/>
          <a:p>
            <a:r>
              <a:rPr lang="en-GB" sz="3600" dirty="0" smtClean="0"/>
              <a:t>CONSEQUENCES OF NATURAL DISASTERS</a:t>
            </a:r>
            <a:endParaRPr lang="lt-LT" sz="3600" dirty="0"/>
          </a:p>
        </p:txBody>
      </p:sp>
      <p:pic>
        <p:nvPicPr>
          <p:cNvPr id="1026" name="Picture 2" descr="How to manage the psychological effects of natural disast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789" y="1863145"/>
            <a:ext cx="3067699" cy="26284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ow to Cope With Natural Disas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8000" y="1894516"/>
            <a:ext cx="3067699" cy="2565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The Effects of Natural Disasters | ChildF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91" y="4536401"/>
            <a:ext cx="4337794" cy="22767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Children observe destroyed homes in Guatemala, which suffered a massive earthquake in November 2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536401"/>
            <a:ext cx="4337794" cy="22767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What Are the Negative Effects of Natural Disast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7937" y="1910835"/>
            <a:ext cx="3067699" cy="2580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588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Fukushima Daiichi nuclear disaster</a:t>
            </a:r>
            <a:endParaRPr lang="lt-LT" sz="3600" dirty="0"/>
          </a:p>
        </p:txBody>
      </p:sp>
      <p:sp>
        <p:nvSpPr>
          <p:cNvPr id="4" name="TextBox 3"/>
          <p:cNvSpPr txBox="1"/>
          <p:nvPr/>
        </p:nvSpPr>
        <p:spPr>
          <a:xfrm>
            <a:off x="285702" y="2012228"/>
            <a:ext cx="3065576" cy="1477328"/>
          </a:xfrm>
          <a:prstGeom prst="rect">
            <a:avLst/>
          </a:prstGeom>
          <a:noFill/>
        </p:spPr>
        <p:txBody>
          <a:bodyPr wrap="square" rtlCol="0">
            <a:spAutoFit/>
          </a:bodyPr>
          <a:lstStyle/>
          <a:p>
            <a:r>
              <a:rPr lang="en-GB" dirty="0"/>
              <a:t>On 2011 march 11 a 15-metre </a:t>
            </a:r>
            <a:r>
              <a:rPr lang="en-US" dirty="0"/>
              <a:t>tsunami disabled the power supply and cooling of three Fukushima Daiichi reactors, causing a nuclear accident.</a:t>
            </a:r>
          </a:p>
        </p:txBody>
      </p:sp>
      <p:sp>
        <p:nvSpPr>
          <p:cNvPr id="6" name="TextBox 5"/>
          <p:cNvSpPr txBox="1"/>
          <p:nvPr/>
        </p:nvSpPr>
        <p:spPr>
          <a:xfrm>
            <a:off x="865885" y="3779822"/>
            <a:ext cx="3875060" cy="1477328"/>
          </a:xfrm>
          <a:prstGeom prst="rect">
            <a:avLst/>
          </a:prstGeom>
          <a:noFill/>
        </p:spPr>
        <p:txBody>
          <a:bodyPr wrap="square" rtlCol="0">
            <a:spAutoFit/>
          </a:bodyPr>
          <a:lstStyle/>
          <a:p>
            <a:r>
              <a:rPr lang="en-US" dirty="0"/>
              <a:t>The reactor accident in Fukushima in 2011 resulted in the release of radioactive material (radionuclides) into the atmosphere.</a:t>
            </a:r>
          </a:p>
          <a:p>
            <a:endParaRPr lang="lt-LT" dirty="0"/>
          </a:p>
        </p:txBody>
      </p:sp>
      <p:sp>
        <p:nvSpPr>
          <p:cNvPr id="7" name="TextBox 6"/>
          <p:cNvSpPr txBox="1"/>
          <p:nvPr/>
        </p:nvSpPr>
        <p:spPr>
          <a:xfrm>
            <a:off x="1818490" y="5265985"/>
            <a:ext cx="3355348" cy="1477328"/>
          </a:xfrm>
          <a:prstGeom prst="rect">
            <a:avLst/>
          </a:prstGeom>
          <a:noFill/>
        </p:spPr>
        <p:txBody>
          <a:bodyPr wrap="square" rtlCol="0">
            <a:spAutoFit/>
          </a:bodyPr>
          <a:lstStyle/>
          <a:p>
            <a:r>
              <a:rPr lang="en-US" dirty="0"/>
              <a:t>The radioactive fallout was dispersed locally, regionally and globally over land and sea by the weather (wind and precipitation).</a:t>
            </a:r>
            <a:endParaRPr lang="lt-LT" dirty="0"/>
          </a:p>
          <a:p>
            <a:endParaRPr lang="lt-LT" dirty="0"/>
          </a:p>
        </p:txBody>
      </p:sp>
      <p:pic>
        <p:nvPicPr>
          <p:cNvPr id="1026" name="Picture 2" descr="Fukushima accident | Summary, Date, Effects, &amp;amp; Facts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6513" y="2254898"/>
            <a:ext cx="4287551" cy="2687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030788" y="5635317"/>
            <a:ext cx="3161212" cy="369332"/>
          </a:xfrm>
          <a:prstGeom prst="rect">
            <a:avLst/>
          </a:prstGeom>
          <a:noFill/>
        </p:spPr>
        <p:txBody>
          <a:bodyPr wrap="square" rtlCol="0">
            <a:spAutoFit/>
          </a:bodyPr>
          <a:lstStyle/>
          <a:p>
            <a:r>
              <a:rPr lang="en-GB" dirty="0" smtClean="0"/>
              <a:t>A video link about an accident:</a:t>
            </a:r>
            <a:endParaRPr lang="lt-LT" dirty="0"/>
          </a:p>
        </p:txBody>
      </p:sp>
      <p:sp>
        <p:nvSpPr>
          <p:cNvPr id="10" name="TextBox 9"/>
          <p:cNvSpPr txBox="1"/>
          <p:nvPr/>
        </p:nvSpPr>
        <p:spPr>
          <a:xfrm>
            <a:off x="9135291" y="6091845"/>
            <a:ext cx="2943498" cy="646331"/>
          </a:xfrm>
          <a:prstGeom prst="rect">
            <a:avLst/>
          </a:prstGeom>
          <a:noFill/>
        </p:spPr>
        <p:txBody>
          <a:bodyPr wrap="square" rtlCol="0">
            <a:spAutoFit/>
          </a:bodyPr>
          <a:lstStyle/>
          <a:p>
            <a:r>
              <a:rPr lang="lt-LT" dirty="0">
                <a:solidFill>
                  <a:schemeClr val="bg2">
                    <a:lumMod val="50000"/>
                  </a:schemeClr>
                </a:solidFill>
              </a:rPr>
              <a:t>https://www.youtube.com/watch?v=5mVKVeU75ZA</a:t>
            </a:r>
          </a:p>
        </p:txBody>
      </p:sp>
    </p:spTree>
    <p:extLst>
      <p:ext uri="{BB962C8B-B14F-4D97-AF65-F5344CB8AC3E}">
        <p14:creationId xmlns:p14="http://schemas.microsoft.com/office/powerpoint/2010/main" val="1055614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AVOID NATURAL DISASTERS?</a:t>
            </a:r>
            <a:endParaRPr lang="lt-LT" dirty="0"/>
          </a:p>
        </p:txBody>
      </p:sp>
      <p:sp>
        <p:nvSpPr>
          <p:cNvPr id="3" name="Content Placeholder 2"/>
          <p:cNvSpPr>
            <a:spLocks noGrp="1"/>
          </p:cNvSpPr>
          <p:nvPr>
            <p:ph idx="1"/>
          </p:nvPr>
        </p:nvSpPr>
        <p:spPr>
          <a:xfrm>
            <a:off x="1202919" y="2011680"/>
            <a:ext cx="9784080" cy="3913991"/>
          </a:xfrm>
        </p:spPr>
        <p:txBody>
          <a:bodyPr>
            <a:normAutofit fontScale="92500" lnSpcReduction="20000"/>
          </a:bodyPr>
          <a:lstStyle/>
          <a:p>
            <a:r>
              <a:rPr lang="en-US" dirty="0" smtClean="0"/>
              <a:t>Not all countries have the same resources to deal with a natural disaster. It is precisely this issue that is being addressed at this year's conference, which is focusing on increasing the number of countries with response strategies for this type of disaster. We can prevent or avoid extensive damage if we are prepared to handle such disasters.</a:t>
            </a:r>
          </a:p>
          <a:p>
            <a:endParaRPr lang="en-US" dirty="0" smtClean="0"/>
          </a:p>
          <a:p>
            <a:r>
              <a:rPr lang="en-US" dirty="0" smtClean="0"/>
              <a:t>Good governance of disaster risk is essential for making communities resilient to natural phenomena. This theory is already applied in many countries. For example, in the Netherlands, where rainfall is intense, there is a good control system in place for flooding; and in Japan, the country's high level of earthquake risk is well managed.</a:t>
            </a:r>
          </a:p>
          <a:p>
            <a:endParaRPr lang="en-US" dirty="0" smtClean="0"/>
          </a:p>
          <a:p>
            <a:r>
              <a:rPr lang="en-US" dirty="0" smtClean="0"/>
              <a:t>Investing in disaster resistance creates jobs and saves money. This is the view of António Guterres, Secretary-General of the United Nations. "Making infrastructure more climate-resilient can have a benefit-cost ratio of about six to one. For every dollar invested, six dollars can be saved", says Guterres.</a:t>
            </a:r>
            <a:endParaRPr lang="lt-LT" dirty="0"/>
          </a:p>
        </p:txBody>
      </p:sp>
      <p:sp>
        <p:nvSpPr>
          <p:cNvPr id="5" name="TextBox 4"/>
          <p:cNvSpPr txBox="1"/>
          <p:nvPr/>
        </p:nvSpPr>
        <p:spPr>
          <a:xfrm>
            <a:off x="1391178" y="6069106"/>
            <a:ext cx="3745599" cy="369332"/>
          </a:xfrm>
          <a:prstGeom prst="rect">
            <a:avLst/>
          </a:prstGeom>
          <a:noFill/>
        </p:spPr>
        <p:txBody>
          <a:bodyPr wrap="square" rtlCol="0">
            <a:spAutoFit/>
          </a:bodyPr>
          <a:lstStyle/>
          <a:p>
            <a:r>
              <a:rPr lang="en-GB" dirty="0" smtClean="0"/>
              <a:t>Tips how to survive a natural disaster</a:t>
            </a:r>
            <a:endParaRPr lang="lt-LT" dirty="0"/>
          </a:p>
        </p:txBody>
      </p:sp>
      <p:sp>
        <p:nvSpPr>
          <p:cNvPr id="6" name="TextBox 5"/>
          <p:cNvSpPr txBox="1"/>
          <p:nvPr/>
        </p:nvSpPr>
        <p:spPr>
          <a:xfrm>
            <a:off x="5136777" y="5925671"/>
            <a:ext cx="3397623" cy="663388"/>
          </a:xfrm>
          <a:prstGeom prst="rect">
            <a:avLst/>
          </a:prstGeom>
          <a:noFill/>
        </p:spPr>
        <p:txBody>
          <a:bodyPr wrap="square" rtlCol="0">
            <a:spAutoFit/>
          </a:bodyPr>
          <a:lstStyle/>
          <a:p>
            <a:r>
              <a:rPr lang="lt-LT" dirty="0">
                <a:solidFill>
                  <a:schemeClr val="bg2">
                    <a:lumMod val="50000"/>
                  </a:schemeClr>
                </a:solidFill>
              </a:rPr>
              <a:t>https://www.youtube.com/watch?v=OCjl6tp8dnw&amp;t=20s</a:t>
            </a:r>
          </a:p>
        </p:txBody>
      </p:sp>
    </p:spTree>
    <p:extLst>
      <p:ext uri="{BB962C8B-B14F-4D97-AF65-F5344CB8AC3E}">
        <p14:creationId xmlns:p14="http://schemas.microsoft.com/office/powerpoint/2010/main" val="8912997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125</TotalTime>
  <Words>305</Words>
  <Application>Microsoft Office PowerPoint</Application>
  <PresentationFormat>Widescreen</PresentationFormat>
  <Paragraphs>19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Corbel</vt:lpstr>
      <vt:lpstr>Imprint MT Shadow</vt:lpstr>
      <vt:lpstr>Wingdings</vt:lpstr>
      <vt:lpstr>Banded</vt:lpstr>
      <vt:lpstr>NATURAL DISASTERS</vt:lpstr>
      <vt:lpstr>What is A natural disaster?</vt:lpstr>
      <vt:lpstr>CONSEQUENCES OF NATURAL DISASTERS</vt:lpstr>
      <vt:lpstr>Fukushima Daiichi nuclear disaster</vt:lpstr>
      <vt:lpstr>HOW TO AVOID NATURAL DISASTERS?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DISASTERS</dc:title>
  <dc:creator>Emilis Za</dc:creator>
  <cp:lastModifiedBy>Gaiziunai vilties25</cp:lastModifiedBy>
  <cp:revision>14</cp:revision>
  <dcterms:created xsi:type="dcterms:W3CDTF">2021-06-13T18:35:25Z</dcterms:created>
  <dcterms:modified xsi:type="dcterms:W3CDTF">2021-07-08T06:23:31Z</dcterms:modified>
</cp:coreProperties>
</file>