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56" r:id="rId2"/>
    <p:sldId id="257" r:id="rId3"/>
    <p:sldId id="265" r:id="rId4"/>
    <p:sldId id="266" r:id="rId5"/>
    <p:sldId id="268" r:id="rId6"/>
    <p:sldId id="269" r:id="rId7"/>
    <p:sldId id="270" r:id="rId8"/>
    <p:sldId id="271" r:id="rId9"/>
    <p:sldId id="272" r:id="rId10"/>
    <p:sldId id="273" r:id="rId11"/>
    <p:sldId id="274" r:id="rId12"/>
    <p:sldId id="275" r:id="rId13"/>
    <p:sldId id="276" r:id="rId14"/>
    <p:sldId id="258" r:id="rId15"/>
    <p:sldId id="263" r:id="rId16"/>
    <p:sldId id="260" r:id="rId17"/>
    <p:sldId id="261" r:id="rId18"/>
    <p:sldId id="262"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lt-LT"/>
              <a:t>Spustelėję redaguokite stilių</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endParaRPr lang="en-US" dirty="0"/>
          </a:p>
        </p:txBody>
      </p:sp>
      <p:sp>
        <p:nvSpPr>
          <p:cNvPr id="7" name="Date Placeholder 6"/>
          <p:cNvSpPr>
            <a:spLocks noGrp="1"/>
          </p:cNvSpPr>
          <p:nvPr>
            <p:ph type="dt" sz="half" idx="10"/>
          </p:nvPr>
        </p:nvSpPr>
        <p:spPr/>
        <p:txBody>
          <a:bodyPr/>
          <a:lstStyle/>
          <a:p>
            <a:fld id="{C1E10C78-FE15-4F66-9340-391E8BACEDDD}" type="datetimeFigureOut">
              <a:rPr lang="lt-LT" smtClean="0"/>
              <a:t>2021-06-21</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C9774EC1-760A-4EB5-8EE1-C7E9F596408F}" type="slidenum">
              <a:rPr lang="lt-LT" smtClean="0"/>
              <a:t>‹#›</a:t>
            </a:fld>
            <a:endParaRPr lang="lt-LT"/>
          </a:p>
        </p:txBody>
      </p:sp>
    </p:spTree>
    <p:extLst>
      <p:ext uri="{BB962C8B-B14F-4D97-AF65-F5344CB8AC3E}">
        <p14:creationId xmlns:p14="http://schemas.microsoft.com/office/powerpoint/2010/main" val="355150151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C1E10C78-FE15-4F66-9340-391E8BACEDDD}" type="datetimeFigureOut">
              <a:rPr lang="lt-LT" smtClean="0"/>
              <a:t>2021-06-21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9774EC1-760A-4EB5-8EE1-C7E9F596408F}" type="slidenum">
              <a:rPr lang="lt-LT" smtClean="0"/>
              <a:t>‹#›</a:t>
            </a:fld>
            <a:endParaRPr lang="lt-LT"/>
          </a:p>
        </p:txBody>
      </p:sp>
    </p:spTree>
    <p:extLst>
      <p:ext uri="{BB962C8B-B14F-4D97-AF65-F5344CB8AC3E}">
        <p14:creationId xmlns:p14="http://schemas.microsoft.com/office/powerpoint/2010/main" val="952271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lt-LT"/>
              <a:t>Spustelėję redaguokite stilių</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C1E10C78-FE15-4F66-9340-391E8BACEDDD}" type="datetimeFigureOut">
              <a:rPr lang="lt-LT" smtClean="0"/>
              <a:t>2021-06-21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9774EC1-760A-4EB5-8EE1-C7E9F596408F}" type="slidenum">
              <a:rPr lang="lt-LT" smtClean="0"/>
              <a:t>‹#›</a:t>
            </a:fld>
            <a:endParaRPr lang="lt-LT"/>
          </a:p>
        </p:txBody>
      </p:sp>
    </p:spTree>
    <p:extLst>
      <p:ext uri="{BB962C8B-B14F-4D97-AF65-F5344CB8AC3E}">
        <p14:creationId xmlns:p14="http://schemas.microsoft.com/office/powerpoint/2010/main" val="100669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C1E10C78-FE15-4F66-9340-391E8BACEDDD}" type="datetimeFigureOut">
              <a:rPr lang="lt-LT" smtClean="0"/>
              <a:t>2021-06-21</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C9774EC1-760A-4EB5-8EE1-C7E9F596408F}" type="slidenum">
              <a:rPr lang="lt-LT" smtClean="0"/>
              <a:t>‹#›</a:t>
            </a:fld>
            <a:endParaRPr lang="lt-LT"/>
          </a:p>
        </p:txBody>
      </p:sp>
    </p:spTree>
    <p:extLst>
      <p:ext uri="{BB962C8B-B14F-4D97-AF65-F5344CB8AC3E}">
        <p14:creationId xmlns:p14="http://schemas.microsoft.com/office/powerpoint/2010/main" val="4228494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lt-LT"/>
              <a:t>Spustelėję redaguokite stilių</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7" name="Date Placeholder 6"/>
          <p:cNvSpPr>
            <a:spLocks noGrp="1"/>
          </p:cNvSpPr>
          <p:nvPr>
            <p:ph type="dt" sz="half" idx="10"/>
          </p:nvPr>
        </p:nvSpPr>
        <p:spPr/>
        <p:txBody>
          <a:bodyPr/>
          <a:lstStyle/>
          <a:p>
            <a:fld id="{C1E10C78-FE15-4F66-9340-391E8BACEDDD}" type="datetimeFigureOut">
              <a:rPr lang="lt-LT" smtClean="0"/>
              <a:t>2021-06-21</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C9774EC1-760A-4EB5-8EE1-C7E9F596408F}" type="slidenum">
              <a:rPr lang="lt-LT" smtClean="0"/>
              <a:t>‹#›</a:t>
            </a:fld>
            <a:endParaRPr lang="lt-LT"/>
          </a:p>
        </p:txBody>
      </p:sp>
    </p:spTree>
    <p:extLst>
      <p:ext uri="{BB962C8B-B14F-4D97-AF65-F5344CB8AC3E}">
        <p14:creationId xmlns:p14="http://schemas.microsoft.com/office/powerpoint/2010/main" val="39049117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8" name="Date Placeholder 7"/>
          <p:cNvSpPr>
            <a:spLocks noGrp="1"/>
          </p:cNvSpPr>
          <p:nvPr>
            <p:ph type="dt" sz="half" idx="10"/>
          </p:nvPr>
        </p:nvSpPr>
        <p:spPr/>
        <p:txBody>
          <a:bodyPr/>
          <a:lstStyle/>
          <a:p>
            <a:fld id="{C1E10C78-FE15-4F66-9340-391E8BACEDDD}" type="datetimeFigureOut">
              <a:rPr lang="lt-LT" smtClean="0"/>
              <a:t>2021-06-21</a:t>
            </a:fld>
            <a:endParaRPr lang="lt-LT"/>
          </a:p>
        </p:txBody>
      </p:sp>
      <p:sp>
        <p:nvSpPr>
          <p:cNvPr id="9" name="Footer Placeholder 8"/>
          <p:cNvSpPr>
            <a:spLocks noGrp="1"/>
          </p:cNvSpPr>
          <p:nvPr>
            <p:ph type="ftr" sz="quarter" idx="11"/>
          </p:nvPr>
        </p:nvSpPr>
        <p:spPr/>
        <p:txBody>
          <a:bodyPr/>
          <a:lstStyle/>
          <a:p>
            <a:endParaRPr lang="lt-LT"/>
          </a:p>
        </p:txBody>
      </p:sp>
      <p:sp>
        <p:nvSpPr>
          <p:cNvPr id="10" name="Slide Number Placeholder 9"/>
          <p:cNvSpPr>
            <a:spLocks noGrp="1"/>
          </p:cNvSpPr>
          <p:nvPr>
            <p:ph type="sldNum" sz="quarter" idx="12"/>
          </p:nvPr>
        </p:nvSpPr>
        <p:spPr/>
        <p:txBody>
          <a:bodyPr/>
          <a:lstStyle/>
          <a:p>
            <a:fld id="{C9774EC1-760A-4EB5-8EE1-C7E9F596408F}" type="slidenum">
              <a:rPr lang="lt-LT" smtClean="0"/>
              <a:t>‹#›</a:t>
            </a:fld>
            <a:endParaRPr lang="lt-LT"/>
          </a:p>
        </p:txBody>
      </p:sp>
    </p:spTree>
    <p:extLst>
      <p:ext uri="{BB962C8B-B14F-4D97-AF65-F5344CB8AC3E}">
        <p14:creationId xmlns:p14="http://schemas.microsoft.com/office/powerpoint/2010/main" val="2034693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1583436" y="3143250"/>
            <a:ext cx="4270248" cy="2596776"/>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7" name="Date Placeholder 6"/>
          <p:cNvSpPr>
            <a:spLocks noGrp="1"/>
          </p:cNvSpPr>
          <p:nvPr>
            <p:ph type="dt" sz="half" idx="10"/>
          </p:nvPr>
        </p:nvSpPr>
        <p:spPr/>
        <p:txBody>
          <a:bodyPr/>
          <a:lstStyle/>
          <a:p>
            <a:fld id="{C1E10C78-FE15-4F66-9340-391E8BACEDDD}" type="datetimeFigureOut">
              <a:rPr lang="lt-LT" smtClean="0"/>
              <a:t>2021-06-21</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C9774EC1-760A-4EB5-8EE1-C7E9F596408F}" type="slidenum">
              <a:rPr lang="lt-LT" smtClean="0"/>
              <a:t>‹#›</a:t>
            </a:fld>
            <a:endParaRPr lang="lt-LT"/>
          </a:p>
        </p:txBody>
      </p:sp>
      <p:sp>
        <p:nvSpPr>
          <p:cNvPr id="10" name="Title 9"/>
          <p:cNvSpPr>
            <a:spLocks noGrp="1"/>
          </p:cNvSpPr>
          <p:nvPr>
            <p:ph type="title"/>
          </p:nvPr>
        </p:nvSpPr>
        <p:spPr/>
        <p:txBody>
          <a:bodyPr/>
          <a:lstStyle/>
          <a:p>
            <a:r>
              <a:rPr lang="lt-LT"/>
              <a:t>Spustelėję redaguokite stilių</a:t>
            </a:r>
            <a:endParaRPr lang="en-US" dirty="0"/>
          </a:p>
        </p:txBody>
      </p:sp>
    </p:spTree>
    <p:extLst>
      <p:ext uri="{BB962C8B-B14F-4D97-AF65-F5344CB8AC3E}">
        <p14:creationId xmlns:p14="http://schemas.microsoft.com/office/powerpoint/2010/main" val="4291512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C1E10C78-FE15-4F66-9340-391E8BACEDDD}" type="datetimeFigureOut">
              <a:rPr lang="lt-LT" smtClean="0"/>
              <a:t>2021-06-21</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C9774EC1-760A-4EB5-8EE1-C7E9F596408F}" type="slidenum">
              <a:rPr lang="lt-LT" smtClean="0"/>
              <a:t>‹#›</a:t>
            </a:fld>
            <a:endParaRPr lang="lt-LT"/>
          </a:p>
        </p:txBody>
      </p:sp>
    </p:spTree>
    <p:extLst>
      <p:ext uri="{BB962C8B-B14F-4D97-AF65-F5344CB8AC3E}">
        <p14:creationId xmlns:p14="http://schemas.microsoft.com/office/powerpoint/2010/main" val="802969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10C78-FE15-4F66-9340-391E8BACEDDD}" type="datetimeFigureOut">
              <a:rPr lang="lt-LT" smtClean="0"/>
              <a:t>2021-06-21</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C9774EC1-760A-4EB5-8EE1-C7E9F596408F}" type="slidenum">
              <a:rPr lang="lt-LT" smtClean="0"/>
              <a:t>‹#›</a:t>
            </a:fld>
            <a:endParaRPr lang="lt-LT"/>
          </a:p>
        </p:txBody>
      </p:sp>
    </p:spTree>
    <p:extLst>
      <p:ext uri="{BB962C8B-B14F-4D97-AF65-F5344CB8AC3E}">
        <p14:creationId xmlns:p14="http://schemas.microsoft.com/office/powerpoint/2010/main" val="1574894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lt-LT"/>
              <a:t>Spustelėję redaguokite stilių</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C1E10C78-FE15-4F66-9340-391E8BACEDDD}" type="datetimeFigureOut">
              <a:rPr lang="lt-LT" smtClean="0"/>
              <a:t>2021-06-21</a:t>
            </a:fld>
            <a:endParaRPr lang="lt-LT"/>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lt-LT"/>
          </a:p>
        </p:txBody>
      </p:sp>
      <p:sp>
        <p:nvSpPr>
          <p:cNvPr id="7" name="Slide Number Placeholder 6"/>
          <p:cNvSpPr>
            <a:spLocks noGrp="1"/>
          </p:cNvSpPr>
          <p:nvPr>
            <p:ph type="sldNum" sz="quarter" idx="12"/>
          </p:nvPr>
        </p:nvSpPr>
        <p:spPr/>
        <p:txBody>
          <a:bodyPr/>
          <a:lstStyle/>
          <a:p>
            <a:fld id="{C9774EC1-760A-4EB5-8EE1-C7E9F596408F}" type="slidenum">
              <a:rPr lang="lt-LT" smtClean="0"/>
              <a:t>‹#›</a:t>
            </a:fld>
            <a:endParaRPr lang="lt-LT"/>
          </a:p>
        </p:txBody>
      </p:sp>
    </p:spTree>
    <p:extLst>
      <p:ext uri="{BB962C8B-B14F-4D97-AF65-F5344CB8AC3E}">
        <p14:creationId xmlns:p14="http://schemas.microsoft.com/office/powerpoint/2010/main" val="881821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lt-LT"/>
              <a:t>Spustelėję redaguokite stilių</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C1E10C78-FE15-4F66-9340-391E8BACEDDD}" type="datetimeFigureOut">
              <a:rPr lang="lt-LT" smtClean="0"/>
              <a:t>2021-06-21</a:t>
            </a:fld>
            <a:endParaRPr lang="lt-LT"/>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lt-LT"/>
          </a:p>
        </p:txBody>
      </p:sp>
      <p:sp>
        <p:nvSpPr>
          <p:cNvPr id="7" name="Slide Number Placeholder 6"/>
          <p:cNvSpPr>
            <a:spLocks noGrp="1"/>
          </p:cNvSpPr>
          <p:nvPr>
            <p:ph type="sldNum" sz="quarter" idx="12"/>
          </p:nvPr>
        </p:nvSpPr>
        <p:spPr/>
        <p:txBody>
          <a:bodyPr/>
          <a:lstStyle/>
          <a:p>
            <a:fld id="{C9774EC1-760A-4EB5-8EE1-C7E9F596408F}" type="slidenum">
              <a:rPr lang="lt-LT" smtClean="0"/>
              <a:t>‹#›</a:t>
            </a:fld>
            <a:endParaRPr lang="lt-LT"/>
          </a:p>
        </p:txBody>
      </p:sp>
    </p:spTree>
    <p:extLst>
      <p:ext uri="{BB962C8B-B14F-4D97-AF65-F5344CB8AC3E}">
        <p14:creationId xmlns:p14="http://schemas.microsoft.com/office/powerpoint/2010/main" val="4142301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lt-LT"/>
              <a:t>Spustelėję redaguokite stilių</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1E10C78-FE15-4F66-9340-391E8BACEDDD}" type="datetimeFigureOut">
              <a:rPr lang="lt-LT" smtClean="0"/>
              <a:t>2021-06-21</a:t>
            </a:fld>
            <a:endParaRPr lang="lt-LT"/>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lt-LT"/>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9774EC1-760A-4EB5-8EE1-C7E9F596408F}" type="slidenum">
              <a:rPr lang="lt-LT" smtClean="0"/>
              <a:t>‹#›</a:t>
            </a:fld>
            <a:endParaRPr lang="lt-LT"/>
          </a:p>
        </p:txBody>
      </p:sp>
    </p:spTree>
    <p:extLst>
      <p:ext uri="{BB962C8B-B14F-4D97-AF65-F5344CB8AC3E}">
        <p14:creationId xmlns:p14="http://schemas.microsoft.com/office/powerpoint/2010/main" val="265956674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LnEQHbtQoUM" TargetMode="External"/><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allianz.com/en/press/extra/knowledge/environment/100818-20-pollution-disasters-past-present-and-future.html" TargetMode="External"/><Relationship Id="rId2" Type="http://schemas.openxmlformats.org/officeDocument/2006/relationships/hyperlink" Target="https://www.nationalgeographic.org/encyclopedia/pollution/" TargetMode="External"/><Relationship Id="rId1" Type="http://schemas.openxmlformats.org/officeDocument/2006/relationships/slideLayout" Target="../slideLayouts/slideLayout2.xml"/><Relationship Id="rId5" Type="http://schemas.openxmlformats.org/officeDocument/2006/relationships/hyperlink" Target="https://www.worldatlas.com/articles/how-many-types-of-pollution-are-there" TargetMode="External"/><Relationship Id="rId4" Type="http://schemas.openxmlformats.org/officeDocument/2006/relationships/hyperlink" Target="https://sciencing.com/causes-destruction-ecosystem-5594776.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8B0677A-7F94-4B06-9EED-AD3E43303318}"/>
              </a:ext>
            </a:extLst>
          </p:cNvPr>
          <p:cNvSpPr>
            <a:spLocks noGrp="1"/>
          </p:cNvSpPr>
          <p:nvPr>
            <p:ph type="ctrTitle"/>
          </p:nvPr>
        </p:nvSpPr>
        <p:spPr/>
        <p:txBody>
          <a:bodyPr/>
          <a:lstStyle/>
          <a:p>
            <a:r>
              <a:rPr lang="lt-LT" dirty="0"/>
              <a:t>Pollution</a:t>
            </a:r>
          </a:p>
        </p:txBody>
      </p:sp>
      <p:sp>
        <p:nvSpPr>
          <p:cNvPr id="3" name="Antrinis pavadinimas 2">
            <a:extLst>
              <a:ext uri="{FF2B5EF4-FFF2-40B4-BE49-F238E27FC236}">
                <a16:creationId xmlns:a16="http://schemas.microsoft.com/office/drawing/2014/main" id="{F300CE2A-449F-408E-94AE-C24A2F022C81}"/>
              </a:ext>
            </a:extLst>
          </p:cNvPr>
          <p:cNvSpPr>
            <a:spLocks noGrp="1"/>
          </p:cNvSpPr>
          <p:nvPr>
            <p:ph type="subTitle" idx="1"/>
          </p:nvPr>
        </p:nvSpPr>
        <p:spPr/>
        <p:txBody>
          <a:bodyPr>
            <a:normAutofit lnSpcReduction="10000"/>
          </a:bodyPr>
          <a:lstStyle/>
          <a:p>
            <a:r>
              <a:rPr lang="lt-LT" dirty="0" smtClean="0"/>
              <a:t>Presented </a:t>
            </a:r>
          </a:p>
          <a:p>
            <a:r>
              <a:rPr lang="lt-LT" dirty="0" smtClean="0"/>
              <a:t>by</a:t>
            </a:r>
            <a:endParaRPr lang="lt-LT" dirty="0" smtClean="0"/>
          </a:p>
          <a:p>
            <a:r>
              <a:rPr lang="lt-LT" dirty="0" smtClean="0"/>
              <a:t>Daniele </a:t>
            </a:r>
            <a:r>
              <a:rPr lang="lt-LT" dirty="0"/>
              <a:t>Beleckyte </a:t>
            </a:r>
          </a:p>
        </p:txBody>
      </p:sp>
      <p:sp>
        <p:nvSpPr>
          <p:cNvPr id="4" name="TextBox 3">
            <a:extLst>
              <a:ext uri="{FF2B5EF4-FFF2-40B4-BE49-F238E27FC236}">
                <a16:creationId xmlns:a16="http://schemas.microsoft.com/office/drawing/2014/main" id="{7FFF3391-2354-479B-AF17-E3B223A10DA8}"/>
              </a:ext>
            </a:extLst>
          </p:cNvPr>
          <p:cNvSpPr txBox="1"/>
          <p:nvPr/>
        </p:nvSpPr>
        <p:spPr>
          <a:xfrm>
            <a:off x="5894363" y="6488668"/>
            <a:ext cx="2025748" cy="369332"/>
          </a:xfrm>
          <a:prstGeom prst="rect">
            <a:avLst/>
          </a:prstGeom>
          <a:noFill/>
        </p:spPr>
        <p:txBody>
          <a:bodyPr wrap="square" rtlCol="0">
            <a:spAutoFit/>
          </a:bodyPr>
          <a:lstStyle/>
          <a:p>
            <a:r>
              <a:rPr lang="lt-LT" dirty="0"/>
              <a:t>2</a:t>
            </a:r>
            <a:r>
              <a:rPr lang="lt-LT" dirty="0" smtClean="0"/>
              <a:t>021</a:t>
            </a:r>
            <a:endParaRPr lang="lt-LT"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686088" y="223109"/>
            <a:ext cx="2018211" cy="201821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753" y="4405355"/>
            <a:ext cx="2400047" cy="1939238"/>
          </a:xfrm>
          <a:prstGeom prst="rect">
            <a:avLst/>
          </a:prstGeom>
        </p:spPr>
      </p:pic>
    </p:spTree>
    <p:extLst>
      <p:ext uri="{BB962C8B-B14F-4D97-AF65-F5344CB8AC3E}">
        <p14:creationId xmlns:p14="http://schemas.microsoft.com/office/powerpoint/2010/main" val="3307507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542E72A-FCA8-46E3-B1F0-22B491DBFBDE}"/>
              </a:ext>
            </a:extLst>
          </p:cNvPr>
          <p:cNvSpPr>
            <a:spLocks noGrp="1"/>
          </p:cNvSpPr>
          <p:nvPr>
            <p:ph type="title"/>
          </p:nvPr>
        </p:nvSpPr>
        <p:spPr>
          <a:xfrm>
            <a:off x="769620" y="233923"/>
            <a:ext cx="4486656" cy="1141497"/>
          </a:xfrm>
        </p:spPr>
        <p:txBody>
          <a:bodyPr/>
          <a:lstStyle/>
          <a:p>
            <a:r>
              <a:rPr lang="en-GB" dirty="0"/>
              <a:t>Light pollution</a:t>
            </a:r>
            <a:endParaRPr lang="lt-LT" dirty="0"/>
          </a:p>
        </p:txBody>
      </p:sp>
      <p:pic>
        <p:nvPicPr>
          <p:cNvPr id="5" name="Turinio vietos rezervavimo ženklas 4">
            <a:extLst>
              <a:ext uri="{FF2B5EF4-FFF2-40B4-BE49-F238E27FC236}">
                <a16:creationId xmlns:a16="http://schemas.microsoft.com/office/drawing/2014/main" id="{0DDD7B22-5186-479D-97BC-5290F339527B}"/>
              </a:ext>
            </a:extLst>
          </p:cNvPr>
          <p:cNvPicPr>
            <a:picLocks noGrp="1" noChangeAspect="1"/>
          </p:cNvPicPr>
          <p:nvPr>
            <p:ph idx="1"/>
          </p:nvPr>
        </p:nvPicPr>
        <p:blipFill>
          <a:blip r:embed="rId2"/>
          <a:stretch>
            <a:fillRect/>
          </a:stretch>
        </p:blipFill>
        <p:spPr>
          <a:xfrm>
            <a:off x="6094497" y="1139482"/>
            <a:ext cx="6097503" cy="4577905"/>
          </a:xfrm>
          <a:prstGeom prst="rect">
            <a:avLst/>
          </a:prstGeom>
        </p:spPr>
      </p:pic>
      <p:sp>
        <p:nvSpPr>
          <p:cNvPr id="4" name="Teksto vietos rezervavimo ženklas 3">
            <a:extLst>
              <a:ext uri="{FF2B5EF4-FFF2-40B4-BE49-F238E27FC236}">
                <a16:creationId xmlns:a16="http://schemas.microsoft.com/office/drawing/2014/main" id="{CC303B2D-023A-41ED-A38F-9D54E762F5D9}"/>
              </a:ext>
            </a:extLst>
          </p:cNvPr>
          <p:cNvSpPr>
            <a:spLocks noGrp="1"/>
          </p:cNvSpPr>
          <p:nvPr>
            <p:ph type="body" sz="half" idx="2"/>
          </p:nvPr>
        </p:nvSpPr>
        <p:spPr>
          <a:xfrm>
            <a:off x="769620" y="2960162"/>
            <a:ext cx="4486656" cy="937676"/>
          </a:xfrm>
        </p:spPr>
        <p:txBody>
          <a:bodyPr>
            <a:normAutofit/>
          </a:bodyPr>
          <a:lstStyle/>
          <a:p>
            <a:pPr algn="l"/>
            <a:r>
              <a:rPr lang="en-US" sz="1800" dirty="0">
                <a:solidFill>
                  <a:schemeClr val="tx1"/>
                </a:solidFill>
              </a:rPr>
              <a:t>The pollution of the night environment by anthropogenic light is known as light pollution.</a:t>
            </a:r>
            <a:endParaRPr lang="lt-LT" sz="1800" dirty="0">
              <a:solidFill>
                <a:schemeClr val="tx1"/>
              </a:solidFill>
            </a:endParaRPr>
          </a:p>
        </p:txBody>
      </p:sp>
    </p:spTree>
    <p:extLst>
      <p:ext uri="{BB962C8B-B14F-4D97-AF65-F5344CB8AC3E}">
        <p14:creationId xmlns:p14="http://schemas.microsoft.com/office/powerpoint/2010/main" val="294875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00C312F-2F46-44F7-BB22-FBCF2588EA7A}"/>
              </a:ext>
            </a:extLst>
          </p:cNvPr>
          <p:cNvSpPr>
            <a:spLocks noGrp="1"/>
          </p:cNvSpPr>
          <p:nvPr>
            <p:ph type="title"/>
          </p:nvPr>
        </p:nvSpPr>
        <p:spPr>
          <a:xfrm>
            <a:off x="769620" y="233923"/>
            <a:ext cx="4486656" cy="1141497"/>
          </a:xfrm>
        </p:spPr>
        <p:txBody>
          <a:bodyPr/>
          <a:lstStyle/>
          <a:p>
            <a:r>
              <a:rPr lang="en-GB" dirty="0"/>
              <a:t>Thermal pollution</a:t>
            </a:r>
            <a:endParaRPr lang="lt-LT" dirty="0"/>
          </a:p>
        </p:txBody>
      </p:sp>
      <p:sp>
        <p:nvSpPr>
          <p:cNvPr id="4" name="Teksto vietos rezervavimo ženklas 3">
            <a:extLst>
              <a:ext uri="{FF2B5EF4-FFF2-40B4-BE49-F238E27FC236}">
                <a16:creationId xmlns:a16="http://schemas.microsoft.com/office/drawing/2014/main" id="{4BD01D71-FE11-4FD5-A4D8-1E1E689C349F}"/>
              </a:ext>
            </a:extLst>
          </p:cNvPr>
          <p:cNvSpPr>
            <a:spLocks noGrp="1"/>
          </p:cNvSpPr>
          <p:nvPr>
            <p:ph type="body" sz="half" idx="2"/>
          </p:nvPr>
        </p:nvSpPr>
        <p:spPr>
          <a:xfrm>
            <a:off x="769620" y="2910925"/>
            <a:ext cx="4486656" cy="1036150"/>
          </a:xfrm>
        </p:spPr>
        <p:txBody>
          <a:bodyPr>
            <a:normAutofit/>
          </a:bodyPr>
          <a:lstStyle/>
          <a:p>
            <a:pPr algn="l"/>
            <a:r>
              <a:rPr lang="en-US" sz="1800" dirty="0">
                <a:solidFill>
                  <a:schemeClr val="tx1"/>
                </a:solidFill>
              </a:rPr>
              <a:t>An induced change in the temperature of large volumes of water causes thermal pollution.</a:t>
            </a:r>
            <a:endParaRPr lang="lt-LT" sz="1800" dirty="0">
              <a:solidFill>
                <a:schemeClr val="tx1"/>
              </a:solidFill>
            </a:endParaRPr>
          </a:p>
        </p:txBody>
      </p:sp>
      <p:pic>
        <p:nvPicPr>
          <p:cNvPr id="7170" name="Picture 2" descr="Žiūrėti šaltinio vaizdą">
            <a:extLst>
              <a:ext uri="{FF2B5EF4-FFF2-40B4-BE49-F238E27FC236}">
                <a16:creationId xmlns:a16="http://schemas.microsoft.com/office/drawing/2014/main" id="{18978791-B76B-4F8B-85FE-A4730CFF2B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1140611"/>
            <a:ext cx="6095999" cy="457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577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F7A680E-513A-43F8-8A4C-A326D21BF141}"/>
              </a:ext>
            </a:extLst>
          </p:cNvPr>
          <p:cNvSpPr>
            <a:spLocks noGrp="1"/>
          </p:cNvSpPr>
          <p:nvPr>
            <p:ph type="title"/>
          </p:nvPr>
        </p:nvSpPr>
        <p:spPr>
          <a:xfrm>
            <a:off x="769620" y="233923"/>
            <a:ext cx="4486656" cy="1141497"/>
          </a:xfrm>
        </p:spPr>
        <p:txBody>
          <a:bodyPr/>
          <a:lstStyle/>
          <a:p>
            <a:r>
              <a:rPr lang="en-GB" dirty="0"/>
              <a:t>Visual pollution </a:t>
            </a:r>
            <a:endParaRPr lang="lt-LT" dirty="0"/>
          </a:p>
        </p:txBody>
      </p:sp>
      <p:sp>
        <p:nvSpPr>
          <p:cNvPr id="4" name="Teksto vietos rezervavimo ženklas 3">
            <a:extLst>
              <a:ext uri="{FF2B5EF4-FFF2-40B4-BE49-F238E27FC236}">
                <a16:creationId xmlns:a16="http://schemas.microsoft.com/office/drawing/2014/main" id="{3EB0676C-8A8F-48AD-9B46-DF1099AA7C57}"/>
              </a:ext>
            </a:extLst>
          </p:cNvPr>
          <p:cNvSpPr>
            <a:spLocks noGrp="1"/>
          </p:cNvSpPr>
          <p:nvPr>
            <p:ph type="body" sz="half" idx="2"/>
          </p:nvPr>
        </p:nvSpPr>
        <p:spPr>
          <a:xfrm>
            <a:off x="769620" y="2858251"/>
            <a:ext cx="4486656" cy="1141497"/>
          </a:xfrm>
        </p:spPr>
        <p:txBody>
          <a:bodyPr>
            <a:normAutofit/>
          </a:bodyPr>
          <a:lstStyle/>
          <a:p>
            <a:pPr algn="l"/>
            <a:r>
              <a:rPr lang="en-US" sz="1800" dirty="0">
                <a:solidFill>
                  <a:schemeClr val="tx1"/>
                </a:solidFill>
              </a:rPr>
              <a:t>When human activity installs ugly barriers to this vision of open and clutter-free landscapes, it is called visual pollution.</a:t>
            </a:r>
            <a:endParaRPr lang="lt-LT" sz="1800" dirty="0">
              <a:solidFill>
                <a:schemeClr val="tx1"/>
              </a:solidFill>
            </a:endParaRPr>
          </a:p>
        </p:txBody>
      </p:sp>
      <p:pic>
        <p:nvPicPr>
          <p:cNvPr id="8194" name="Picture 2" descr="Žiūrėti šaltinio vaizdą">
            <a:extLst>
              <a:ext uri="{FF2B5EF4-FFF2-40B4-BE49-F238E27FC236}">
                <a16:creationId xmlns:a16="http://schemas.microsoft.com/office/drawing/2014/main" id="{782DAB88-E959-4F23-BADE-73CBFC9DAB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912755"/>
            <a:ext cx="6095999" cy="503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881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988611D-72CD-4BA5-A6CC-86ECE0E7F0D7}"/>
              </a:ext>
            </a:extLst>
          </p:cNvPr>
          <p:cNvSpPr>
            <a:spLocks noGrp="1"/>
          </p:cNvSpPr>
          <p:nvPr>
            <p:ph type="title"/>
          </p:nvPr>
        </p:nvSpPr>
        <p:spPr>
          <a:xfrm>
            <a:off x="769620" y="233923"/>
            <a:ext cx="4486656" cy="1141497"/>
          </a:xfrm>
        </p:spPr>
        <p:txBody>
          <a:bodyPr/>
          <a:lstStyle/>
          <a:p>
            <a:r>
              <a:rPr lang="en-GB" dirty="0"/>
              <a:t>Littering</a:t>
            </a:r>
            <a:endParaRPr lang="lt-LT" dirty="0"/>
          </a:p>
        </p:txBody>
      </p:sp>
      <p:sp>
        <p:nvSpPr>
          <p:cNvPr id="4" name="Teksto vietos rezervavimo ženklas 3">
            <a:extLst>
              <a:ext uri="{FF2B5EF4-FFF2-40B4-BE49-F238E27FC236}">
                <a16:creationId xmlns:a16="http://schemas.microsoft.com/office/drawing/2014/main" id="{E59F020D-5440-472A-A15C-B6B86BB7E3D7}"/>
              </a:ext>
            </a:extLst>
          </p:cNvPr>
          <p:cNvSpPr>
            <a:spLocks noGrp="1"/>
          </p:cNvSpPr>
          <p:nvPr>
            <p:ph type="body" sz="half" idx="2"/>
          </p:nvPr>
        </p:nvSpPr>
        <p:spPr>
          <a:xfrm>
            <a:off x="769620" y="2974230"/>
            <a:ext cx="4486656" cy="909540"/>
          </a:xfrm>
        </p:spPr>
        <p:txBody>
          <a:bodyPr>
            <a:normAutofit/>
          </a:bodyPr>
          <a:lstStyle/>
          <a:p>
            <a:pPr algn="l"/>
            <a:r>
              <a:rPr lang="en-US" sz="1800" dirty="0">
                <a:solidFill>
                  <a:schemeClr val="tx1"/>
                </a:solidFill>
              </a:rPr>
              <a:t>When waste products generated by humans is not disposed of properly, it is called littering.</a:t>
            </a:r>
            <a:endParaRPr lang="lt-LT" sz="1800" dirty="0">
              <a:solidFill>
                <a:schemeClr val="tx1"/>
              </a:solidFill>
            </a:endParaRPr>
          </a:p>
        </p:txBody>
      </p:sp>
      <p:pic>
        <p:nvPicPr>
          <p:cNvPr id="9218" name="Picture 2" descr="Žiūrėti šaltinio vaizdą">
            <a:extLst>
              <a:ext uri="{FF2B5EF4-FFF2-40B4-BE49-F238E27FC236}">
                <a16:creationId xmlns:a16="http://schemas.microsoft.com/office/drawing/2014/main" id="{21566ABF-195A-4233-9CD5-1C4250408D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1375420"/>
            <a:ext cx="6095999" cy="408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965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10D0CA6-39BE-4C99-A2F0-35497A76B03D}"/>
              </a:ext>
            </a:extLst>
          </p:cNvPr>
          <p:cNvSpPr>
            <a:spLocks noGrp="1"/>
          </p:cNvSpPr>
          <p:nvPr>
            <p:ph type="title"/>
          </p:nvPr>
        </p:nvSpPr>
        <p:spPr/>
        <p:txBody>
          <a:bodyPr/>
          <a:lstStyle/>
          <a:p>
            <a:r>
              <a:rPr lang="en-GB" dirty="0"/>
              <a:t>Consequences of pollution</a:t>
            </a:r>
            <a:endParaRPr lang="lt-LT" dirty="0"/>
          </a:p>
        </p:txBody>
      </p:sp>
      <p:sp>
        <p:nvSpPr>
          <p:cNvPr id="3" name="TextBox 2">
            <a:extLst>
              <a:ext uri="{FF2B5EF4-FFF2-40B4-BE49-F238E27FC236}">
                <a16:creationId xmlns:a16="http://schemas.microsoft.com/office/drawing/2014/main" id="{EEF59248-588E-405F-9F76-6FB2E265B64F}"/>
              </a:ext>
            </a:extLst>
          </p:cNvPr>
          <p:cNvSpPr txBox="1"/>
          <p:nvPr/>
        </p:nvSpPr>
        <p:spPr>
          <a:xfrm>
            <a:off x="2231136" y="2588454"/>
            <a:ext cx="7428680" cy="2862322"/>
          </a:xfrm>
          <a:prstGeom prst="rect">
            <a:avLst/>
          </a:prstGeom>
          <a:noFill/>
        </p:spPr>
        <p:txBody>
          <a:bodyPr wrap="square" rtlCol="0">
            <a:spAutoFit/>
          </a:bodyPr>
          <a:lstStyle/>
          <a:p>
            <a:pPr marL="285750" indent="-285750">
              <a:buFont typeface="Wingdings" panose="05000000000000000000" pitchFamily="2" charset="2"/>
              <a:buChar char="Ø"/>
            </a:pPr>
            <a:r>
              <a:rPr lang="en-GB" dirty="0"/>
              <a:t>Causes harm to health</a:t>
            </a:r>
          </a:p>
          <a:p>
            <a:pPr marL="285750" indent="-285750">
              <a:buFont typeface="Wingdings" panose="05000000000000000000" pitchFamily="2" charset="2"/>
              <a:buChar char="Ø"/>
            </a:pPr>
            <a:r>
              <a:rPr lang="en-GB" dirty="0"/>
              <a:t>Ozone layer depletion</a:t>
            </a:r>
          </a:p>
          <a:p>
            <a:pPr marL="285750" indent="-285750">
              <a:buFont typeface="Wingdings" panose="05000000000000000000" pitchFamily="2" charset="2"/>
              <a:buChar char="Ø"/>
            </a:pPr>
            <a:r>
              <a:rPr lang="en-GB" dirty="0"/>
              <a:t>Damage to Ecosystems</a:t>
            </a:r>
          </a:p>
          <a:p>
            <a:pPr marL="285750" indent="-285750">
              <a:buFont typeface="Wingdings" panose="05000000000000000000" pitchFamily="2" charset="2"/>
              <a:buChar char="Ø"/>
            </a:pPr>
            <a:r>
              <a:rPr lang="en-GB" dirty="0"/>
              <a:t>Causes acid rain</a:t>
            </a:r>
          </a:p>
          <a:p>
            <a:pPr marL="285750" indent="-285750">
              <a:buFont typeface="Wingdings" panose="05000000000000000000" pitchFamily="2" charset="2"/>
              <a:buChar char="Ø"/>
            </a:pPr>
            <a:r>
              <a:rPr lang="en-GB" dirty="0"/>
              <a:t>Extinction of animal or plant species</a:t>
            </a:r>
          </a:p>
          <a:p>
            <a:pPr marL="285750" indent="-285750">
              <a:buFont typeface="Wingdings" panose="05000000000000000000" pitchFamily="2" charset="2"/>
              <a:buChar char="Ø"/>
            </a:pPr>
            <a:r>
              <a:rPr lang="en-GB" dirty="0"/>
              <a:t>Causes Greenhouse effect</a:t>
            </a:r>
          </a:p>
          <a:p>
            <a:pPr marL="285750" indent="-285750">
              <a:buFont typeface="Wingdings" panose="05000000000000000000" pitchFamily="2" charset="2"/>
              <a:buChar char="Ø"/>
            </a:pPr>
            <a:r>
              <a:rPr lang="en-GB" dirty="0"/>
              <a:t>Poor air quality</a:t>
            </a:r>
          </a:p>
          <a:p>
            <a:pPr marL="285750" indent="-285750">
              <a:buFont typeface="Wingdings" panose="05000000000000000000" pitchFamily="2" charset="2"/>
              <a:buChar char="Ø"/>
            </a:pPr>
            <a:r>
              <a:rPr lang="en-GB" dirty="0"/>
              <a:t>Climate change and Global warming</a:t>
            </a:r>
          </a:p>
          <a:p>
            <a:pPr marL="285750" indent="-285750">
              <a:buFont typeface="Wingdings" panose="05000000000000000000" pitchFamily="2" charset="2"/>
              <a:buChar char="Ø"/>
            </a:pPr>
            <a:r>
              <a:rPr lang="en-GB" dirty="0"/>
              <a:t>Extreme weather conditions</a:t>
            </a:r>
          </a:p>
          <a:p>
            <a:pPr marL="285750" indent="-285750">
              <a:buFont typeface="Wingdings" panose="05000000000000000000" pitchFamily="2" charset="2"/>
              <a:buChar char="Ø"/>
            </a:pPr>
            <a:r>
              <a:rPr lang="en-GB" dirty="0"/>
              <a:t>Mutations</a:t>
            </a:r>
          </a:p>
        </p:txBody>
      </p:sp>
    </p:spTree>
    <p:extLst>
      <p:ext uri="{BB962C8B-B14F-4D97-AF65-F5344CB8AC3E}">
        <p14:creationId xmlns:p14="http://schemas.microsoft.com/office/powerpoint/2010/main" val="2120411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7F61E7E-644F-4982-9A3B-B0CE4946ADF9}"/>
              </a:ext>
            </a:extLst>
          </p:cNvPr>
          <p:cNvSpPr>
            <a:spLocks noGrp="1"/>
          </p:cNvSpPr>
          <p:nvPr>
            <p:ph type="title"/>
          </p:nvPr>
        </p:nvSpPr>
        <p:spPr/>
        <p:txBody>
          <a:bodyPr/>
          <a:lstStyle/>
          <a:p>
            <a:r>
              <a:rPr lang="en-GB" dirty="0"/>
              <a:t>What does pollution do to our health?</a:t>
            </a:r>
            <a:endParaRPr lang="lt-LT" dirty="0"/>
          </a:p>
        </p:txBody>
      </p:sp>
      <p:sp>
        <p:nvSpPr>
          <p:cNvPr id="3" name="TextBox 2">
            <a:extLst>
              <a:ext uri="{FF2B5EF4-FFF2-40B4-BE49-F238E27FC236}">
                <a16:creationId xmlns:a16="http://schemas.microsoft.com/office/drawing/2014/main" id="{1E189078-47C9-449D-84CC-E4EE670F3262}"/>
              </a:ext>
            </a:extLst>
          </p:cNvPr>
          <p:cNvSpPr txBox="1"/>
          <p:nvPr/>
        </p:nvSpPr>
        <p:spPr>
          <a:xfrm>
            <a:off x="2231137" y="2602524"/>
            <a:ext cx="7729728" cy="2585323"/>
          </a:xfrm>
          <a:prstGeom prst="rect">
            <a:avLst/>
          </a:prstGeom>
          <a:noFill/>
        </p:spPr>
        <p:txBody>
          <a:bodyPr wrap="square" rtlCol="0">
            <a:spAutoFit/>
          </a:bodyPr>
          <a:lstStyle/>
          <a:p>
            <a:r>
              <a:rPr lang="en-GB" b="1" dirty="0"/>
              <a:t>It can cause:</a:t>
            </a:r>
          </a:p>
          <a:p>
            <a:pPr marL="285750" indent="-285750">
              <a:buFont typeface="Wingdings" panose="05000000000000000000" pitchFamily="2" charset="2"/>
              <a:buChar char="Ø"/>
            </a:pPr>
            <a:r>
              <a:rPr lang="en-GB" dirty="0"/>
              <a:t>respiratory diseases (bronchitis, asthma, etc.)</a:t>
            </a:r>
          </a:p>
          <a:p>
            <a:pPr marL="285750" indent="-285750">
              <a:buFont typeface="Wingdings" panose="05000000000000000000" pitchFamily="2" charset="2"/>
              <a:buChar char="Ø"/>
            </a:pPr>
            <a:r>
              <a:rPr lang="en-GB" dirty="0"/>
              <a:t>Dermatological diseases</a:t>
            </a:r>
          </a:p>
          <a:p>
            <a:pPr marL="285750" indent="-285750">
              <a:buFont typeface="Wingdings" panose="05000000000000000000" pitchFamily="2" charset="2"/>
              <a:buChar char="Ø"/>
            </a:pPr>
            <a:r>
              <a:rPr lang="en-GB" dirty="0"/>
              <a:t>Cardiovascular (heart &amp;/or blood vessel) diseases</a:t>
            </a:r>
          </a:p>
          <a:p>
            <a:pPr marL="285750" indent="-285750">
              <a:buFont typeface="Wingdings" panose="05000000000000000000" pitchFamily="2" charset="2"/>
              <a:buChar char="Ø"/>
            </a:pPr>
            <a:r>
              <a:rPr lang="en-GB" dirty="0"/>
              <a:t>Hygiene problems and bacteria, that can lead to viruses and epidemics</a:t>
            </a:r>
          </a:p>
          <a:p>
            <a:pPr marL="285750" indent="-285750">
              <a:buFont typeface="Wingdings" panose="05000000000000000000" pitchFamily="2" charset="2"/>
              <a:buChar char="Ø"/>
            </a:pPr>
            <a:r>
              <a:rPr lang="en-GB" dirty="0"/>
              <a:t>Children's development disorders and neurological damage</a:t>
            </a:r>
          </a:p>
          <a:p>
            <a:pPr marL="285750" indent="-285750">
              <a:buFont typeface="Wingdings" panose="05000000000000000000" pitchFamily="2" charset="2"/>
              <a:buChar char="Ø"/>
            </a:pPr>
            <a:r>
              <a:rPr lang="en-GB" dirty="0"/>
              <a:t>Genetic mutations</a:t>
            </a:r>
          </a:p>
          <a:p>
            <a:pPr marL="285750" indent="-285750">
              <a:buFont typeface="Wingdings" panose="05000000000000000000" pitchFamily="2" charset="2"/>
              <a:buChar char="Ø"/>
            </a:pPr>
            <a:r>
              <a:rPr lang="en-GB" dirty="0"/>
              <a:t>Allergic reactions</a:t>
            </a:r>
          </a:p>
          <a:p>
            <a:pPr marL="285750" indent="-285750">
              <a:buFont typeface="Wingdings" panose="05000000000000000000" pitchFamily="2" charset="2"/>
              <a:buChar char="Ø"/>
            </a:pPr>
            <a:r>
              <a:rPr lang="en-GB" dirty="0"/>
              <a:t>Different types of cancer</a:t>
            </a:r>
            <a:endParaRPr lang="lt-LT" dirty="0"/>
          </a:p>
        </p:txBody>
      </p:sp>
    </p:spTree>
    <p:extLst>
      <p:ext uri="{BB962C8B-B14F-4D97-AF65-F5344CB8AC3E}">
        <p14:creationId xmlns:p14="http://schemas.microsoft.com/office/powerpoint/2010/main" val="3853032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6053C9E-6704-47CC-8C76-D88CFCCEA073}"/>
              </a:ext>
            </a:extLst>
          </p:cNvPr>
          <p:cNvSpPr>
            <a:spLocks noGrp="1"/>
          </p:cNvSpPr>
          <p:nvPr>
            <p:ph type="title"/>
          </p:nvPr>
        </p:nvSpPr>
        <p:spPr>
          <a:xfrm>
            <a:off x="804672" y="233923"/>
            <a:ext cx="4486656" cy="1141497"/>
          </a:xfrm>
        </p:spPr>
        <p:txBody>
          <a:bodyPr/>
          <a:lstStyle/>
          <a:p>
            <a:r>
              <a:rPr lang="en-GB" dirty="0"/>
              <a:t>Notorious pollution example</a:t>
            </a:r>
            <a:endParaRPr lang="lt-LT" dirty="0"/>
          </a:p>
        </p:txBody>
      </p:sp>
      <p:pic>
        <p:nvPicPr>
          <p:cNvPr id="5" name="Turinio vietos rezervavimo ženklas 4">
            <a:extLst>
              <a:ext uri="{FF2B5EF4-FFF2-40B4-BE49-F238E27FC236}">
                <a16:creationId xmlns:a16="http://schemas.microsoft.com/office/drawing/2014/main" id="{886316B8-EC7C-49FA-AA9E-679C3477A502}"/>
              </a:ext>
            </a:extLst>
          </p:cNvPr>
          <p:cNvPicPr>
            <a:picLocks noGrp="1" noChangeAspect="1"/>
          </p:cNvPicPr>
          <p:nvPr>
            <p:ph idx="1"/>
          </p:nvPr>
        </p:nvPicPr>
        <p:blipFill>
          <a:blip r:embed="rId2"/>
          <a:stretch>
            <a:fillRect/>
          </a:stretch>
        </p:blipFill>
        <p:spPr>
          <a:xfrm>
            <a:off x="6735444" y="1883535"/>
            <a:ext cx="4816475" cy="3090930"/>
          </a:xfrm>
          <a:prstGeom prst="rect">
            <a:avLst/>
          </a:prstGeom>
        </p:spPr>
      </p:pic>
      <p:sp>
        <p:nvSpPr>
          <p:cNvPr id="4" name="Teksto vietos rezervavimo ženklas 3">
            <a:extLst>
              <a:ext uri="{FF2B5EF4-FFF2-40B4-BE49-F238E27FC236}">
                <a16:creationId xmlns:a16="http://schemas.microsoft.com/office/drawing/2014/main" id="{81665A9F-02D6-4147-8156-10518CBB6FCF}"/>
              </a:ext>
            </a:extLst>
          </p:cNvPr>
          <p:cNvSpPr>
            <a:spLocks noGrp="1"/>
          </p:cNvSpPr>
          <p:nvPr>
            <p:ph type="body" sz="half" idx="2"/>
          </p:nvPr>
        </p:nvSpPr>
        <p:spPr>
          <a:xfrm>
            <a:off x="640081" y="2331982"/>
            <a:ext cx="4815840" cy="2194036"/>
          </a:xfrm>
        </p:spPr>
        <p:txBody>
          <a:bodyPr>
            <a:normAutofit fontScale="25000" lnSpcReduction="20000"/>
          </a:bodyPr>
          <a:lstStyle/>
          <a:p>
            <a:pPr algn="l"/>
            <a:r>
              <a:rPr lang="en-US" sz="7200" b="0" i="0" dirty="0">
                <a:solidFill>
                  <a:schemeClr val="tx1"/>
                </a:solidFill>
                <a:effectLst/>
              </a:rPr>
              <a:t>The biggest radiation contamination ever happened on April 26, 1986 when the Chernobyl nuclear power plant’s core went into meltdown, killing 31 people and releasing 100 times more radiation than the atom bombs dropped on Japan. Even more radioactivity remains trapped within the plant.</a:t>
            </a:r>
          </a:p>
          <a:p>
            <a:pPr algn="l"/>
            <a:r>
              <a:rPr lang="en-US" sz="7200" b="0" i="0" dirty="0">
                <a:solidFill>
                  <a:schemeClr val="tx1"/>
                </a:solidFill>
                <a:effectLst/>
              </a:rPr>
              <a:t>From 1992 to 2002 in Belarus, Russia and Ukraine more than 6000 cases of thyroid cancer were diagnosed among children and adolescents, mainly due to contaminated milk. The 19-mile exclusion zone around the plant remains uninhabitable.</a:t>
            </a:r>
          </a:p>
          <a:p>
            <a:endParaRPr lang="lt-LT" dirty="0"/>
          </a:p>
        </p:txBody>
      </p:sp>
      <p:sp>
        <p:nvSpPr>
          <p:cNvPr id="7" name="TextBox 6">
            <a:extLst>
              <a:ext uri="{FF2B5EF4-FFF2-40B4-BE49-F238E27FC236}">
                <a16:creationId xmlns:a16="http://schemas.microsoft.com/office/drawing/2014/main" id="{C971612D-BFCE-4CB8-99AB-D85229D2A031}"/>
              </a:ext>
            </a:extLst>
          </p:cNvPr>
          <p:cNvSpPr txBox="1"/>
          <p:nvPr/>
        </p:nvSpPr>
        <p:spPr>
          <a:xfrm>
            <a:off x="6735444" y="4974465"/>
            <a:ext cx="6098344" cy="369332"/>
          </a:xfrm>
          <a:prstGeom prst="rect">
            <a:avLst/>
          </a:prstGeom>
          <a:noFill/>
        </p:spPr>
        <p:txBody>
          <a:bodyPr wrap="square">
            <a:spAutoFit/>
          </a:bodyPr>
          <a:lstStyle/>
          <a:p>
            <a:r>
              <a:rPr lang="lt-LT" dirty="0">
                <a:hlinkClick r:id="rId3"/>
              </a:rPr>
              <a:t>https://youtu.be/LnEQHbtQoUM</a:t>
            </a:r>
            <a:endParaRPr lang="lt-LT" dirty="0"/>
          </a:p>
        </p:txBody>
      </p:sp>
    </p:spTree>
    <p:extLst>
      <p:ext uri="{BB962C8B-B14F-4D97-AF65-F5344CB8AC3E}">
        <p14:creationId xmlns:p14="http://schemas.microsoft.com/office/powerpoint/2010/main" val="74263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9580100-2976-4417-8FF5-098D7C71C9CA}"/>
              </a:ext>
            </a:extLst>
          </p:cNvPr>
          <p:cNvSpPr>
            <a:spLocks noGrp="1"/>
          </p:cNvSpPr>
          <p:nvPr>
            <p:ph type="title"/>
          </p:nvPr>
        </p:nvSpPr>
        <p:spPr/>
        <p:txBody>
          <a:bodyPr/>
          <a:lstStyle/>
          <a:p>
            <a:r>
              <a:rPr lang="en-GB" dirty="0"/>
              <a:t>How to prevent pollution</a:t>
            </a:r>
            <a:endParaRPr lang="lt-LT" dirty="0"/>
          </a:p>
        </p:txBody>
      </p:sp>
      <p:sp>
        <p:nvSpPr>
          <p:cNvPr id="3" name="TextBox 2">
            <a:extLst>
              <a:ext uri="{FF2B5EF4-FFF2-40B4-BE49-F238E27FC236}">
                <a16:creationId xmlns:a16="http://schemas.microsoft.com/office/drawing/2014/main" id="{54CEC548-AAD4-43F5-8D81-9E70AAC2D560}"/>
              </a:ext>
            </a:extLst>
          </p:cNvPr>
          <p:cNvSpPr txBox="1"/>
          <p:nvPr/>
        </p:nvSpPr>
        <p:spPr>
          <a:xfrm>
            <a:off x="2231136" y="2405576"/>
            <a:ext cx="6907237" cy="3693319"/>
          </a:xfrm>
          <a:prstGeom prst="rect">
            <a:avLst/>
          </a:prstGeom>
          <a:noFill/>
        </p:spPr>
        <p:txBody>
          <a:bodyPr wrap="square" rtlCol="0">
            <a:spAutoFit/>
          </a:bodyPr>
          <a:lstStyle/>
          <a:p>
            <a:pPr algn="l"/>
            <a:r>
              <a:rPr lang="en-US" b="1" i="0" dirty="0">
                <a:effectLst/>
              </a:rPr>
              <a:t>Stop Smoking</a:t>
            </a:r>
          </a:p>
          <a:p>
            <a:pPr marL="285750" indent="-285750" algn="l">
              <a:buFont typeface="Wingdings" panose="05000000000000000000" pitchFamily="2" charset="2"/>
              <a:buChar char="Ø"/>
            </a:pPr>
            <a:r>
              <a:rPr lang="en-US" dirty="0"/>
              <a:t>S</a:t>
            </a:r>
            <a:r>
              <a:rPr lang="en-US" b="0" i="0" dirty="0">
                <a:effectLst/>
              </a:rPr>
              <a:t>top smoking or don't throw your butts on the ground. </a:t>
            </a:r>
            <a:r>
              <a:rPr lang="en-US" dirty="0"/>
              <a:t>Cigarette butts </a:t>
            </a:r>
            <a:r>
              <a:rPr lang="en-US" b="0" i="0" dirty="0">
                <a:effectLst/>
              </a:rPr>
              <a:t>contain extremely toxic soluble chemicals. One butt thrown on the ground can remain for up to 25 years, leaking chemicals like arsenic, ammonia, acetone, benzene and other into the environment.</a:t>
            </a:r>
          </a:p>
          <a:p>
            <a:pPr algn="l"/>
            <a:r>
              <a:rPr lang="en-US" b="1" i="0" dirty="0">
                <a:effectLst/>
              </a:rPr>
              <a:t>Use Eco-Friendly Transportation</a:t>
            </a:r>
          </a:p>
          <a:p>
            <a:pPr marL="285750" indent="-285750" algn="l">
              <a:buFont typeface="Wingdings" panose="05000000000000000000" pitchFamily="2" charset="2"/>
              <a:buChar char="Ø"/>
            </a:pPr>
            <a:r>
              <a:rPr lang="en-US" b="0" i="0" dirty="0">
                <a:effectLst/>
              </a:rPr>
              <a:t>Drive an electric or hybrid car, or at least choose one that uses unleaded gasoline.</a:t>
            </a:r>
          </a:p>
          <a:p>
            <a:pPr marL="285750" indent="-285750" algn="l">
              <a:buFont typeface="Wingdings" panose="05000000000000000000" pitchFamily="2" charset="2"/>
              <a:buChar char="Ø"/>
            </a:pPr>
            <a:r>
              <a:rPr lang="en-US" b="0" i="0" dirty="0">
                <a:effectLst/>
              </a:rPr>
              <a:t>Keep your car in good running condition to avoid emissions.</a:t>
            </a:r>
          </a:p>
          <a:p>
            <a:pPr marL="285750" indent="-285750" algn="l">
              <a:buFont typeface="Wingdings" panose="05000000000000000000" pitchFamily="2" charset="2"/>
              <a:buChar char="Ø"/>
            </a:pPr>
            <a:r>
              <a:rPr lang="en-US" b="0" i="0" dirty="0">
                <a:effectLst/>
              </a:rPr>
              <a:t>Share a ride or carpool.</a:t>
            </a:r>
          </a:p>
          <a:p>
            <a:pPr marL="285750" indent="-285750" algn="l">
              <a:buFont typeface="Wingdings" panose="05000000000000000000" pitchFamily="2" charset="2"/>
              <a:buChar char="Ø"/>
            </a:pPr>
            <a:r>
              <a:rPr lang="en-US" b="0" i="0" dirty="0">
                <a:effectLst/>
              </a:rPr>
              <a:t>Choose to walk or ride a bicycle whenever possible.</a:t>
            </a:r>
          </a:p>
          <a:p>
            <a:pPr marL="285750" indent="-285750" algn="l">
              <a:buFont typeface="Wingdings" panose="05000000000000000000" pitchFamily="2" charset="2"/>
              <a:buChar char="Ø"/>
            </a:pPr>
            <a:endParaRPr lang="en-US" b="0" i="0" dirty="0">
              <a:effectLst/>
            </a:endParaRPr>
          </a:p>
          <a:p>
            <a:endParaRPr lang="lt-LT" dirty="0"/>
          </a:p>
        </p:txBody>
      </p:sp>
    </p:spTree>
    <p:extLst>
      <p:ext uri="{BB962C8B-B14F-4D97-AF65-F5344CB8AC3E}">
        <p14:creationId xmlns:p14="http://schemas.microsoft.com/office/powerpoint/2010/main" val="4109554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E458D-BAA2-4C7D-A512-9DA07F662254}"/>
              </a:ext>
            </a:extLst>
          </p:cNvPr>
          <p:cNvSpPr txBox="1"/>
          <p:nvPr/>
        </p:nvSpPr>
        <p:spPr>
          <a:xfrm>
            <a:off x="2325858" y="612844"/>
            <a:ext cx="7540283" cy="5632311"/>
          </a:xfrm>
          <a:prstGeom prst="rect">
            <a:avLst/>
          </a:prstGeom>
          <a:noFill/>
        </p:spPr>
        <p:txBody>
          <a:bodyPr wrap="square" rtlCol="0">
            <a:spAutoFit/>
          </a:bodyPr>
          <a:lstStyle/>
          <a:p>
            <a:pPr algn="l"/>
            <a:r>
              <a:rPr lang="en-US" b="1" i="0" dirty="0">
                <a:effectLst/>
              </a:rPr>
              <a:t>Dispose of Waste Responsibly</a:t>
            </a:r>
          </a:p>
          <a:p>
            <a:pPr marL="285750" indent="-285750" algn="l">
              <a:buFont typeface="Wingdings" panose="05000000000000000000" pitchFamily="2" charset="2"/>
              <a:buChar char="Ø"/>
            </a:pPr>
            <a:r>
              <a:rPr lang="en-US" b="0" i="0" dirty="0">
                <a:effectLst/>
              </a:rPr>
              <a:t>Never use open fires to dispose of waste, especially chemicals and plastic.</a:t>
            </a:r>
          </a:p>
          <a:p>
            <a:pPr marL="285750" indent="-285750" algn="l">
              <a:buFont typeface="Wingdings" panose="05000000000000000000" pitchFamily="2" charset="2"/>
              <a:buChar char="Ø"/>
            </a:pPr>
            <a:r>
              <a:rPr lang="en-US" b="0" i="0" dirty="0">
                <a:effectLst/>
              </a:rPr>
              <a:t>Solid waste management: reduce, reuse, and recycle.</a:t>
            </a:r>
          </a:p>
          <a:p>
            <a:pPr algn="l"/>
            <a:r>
              <a:rPr lang="en-US" b="1" i="0" dirty="0">
                <a:effectLst/>
              </a:rPr>
              <a:t>Choose Renewable Sources of Energy</a:t>
            </a:r>
          </a:p>
          <a:p>
            <a:pPr marL="285750" indent="-285750" algn="l">
              <a:buFont typeface="Wingdings" panose="05000000000000000000" pitchFamily="2" charset="2"/>
              <a:buChar char="Ø"/>
            </a:pPr>
            <a:r>
              <a:rPr lang="en-US" b="0" i="0" dirty="0">
                <a:effectLst/>
              </a:rPr>
              <a:t>Consider investing in solar panels or other renewable energy sources for your home or business.</a:t>
            </a:r>
          </a:p>
          <a:p>
            <a:pPr algn="l"/>
            <a:r>
              <a:rPr lang="en-US" b="1" i="0" dirty="0">
                <a:effectLst/>
              </a:rPr>
              <a:t>Avoid Disrupting the Ecosystem</a:t>
            </a:r>
          </a:p>
          <a:p>
            <a:pPr marL="285750" indent="-285750" algn="l">
              <a:buFont typeface="Wingdings" panose="05000000000000000000" pitchFamily="2" charset="2"/>
              <a:buChar char="Ø"/>
            </a:pPr>
            <a:r>
              <a:rPr lang="en-US" b="0" i="0" dirty="0">
                <a:effectLst/>
              </a:rPr>
              <a:t>Plant more trees. They clean the air, provide oxygen, and beautify your surroundings.</a:t>
            </a:r>
          </a:p>
          <a:p>
            <a:pPr marL="285750" indent="-285750" algn="l">
              <a:buFont typeface="Wingdings" panose="05000000000000000000" pitchFamily="2" charset="2"/>
              <a:buChar char="Ø"/>
            </a:pPr>
            <a:r>
              <a:rPr lang="en-US" b="0" i="0" dirty="0">
                <a:effectLst/>
              </a:rPr>
              <a:t>Say a big "NO" to pesticides and GMOs (</a:t>
            </a:r>
            <a:r>
              <a:rPr lang="en-US" dirty="0"/>
              <a:t>genetically modified organisms</a:t>
            </a:r>
            <a:r>
              <a:rPr lang="en-US" b="0" i="0" dirty="0">
                <a:effectLst/>
              </a:rPr>
              <a:t>).</a:t>
            </a:r>
          </a:p>
          <a:p>
            <a:pPr algn="l"/>
            <a:r>
              <a:rPr lang="en-US" b="1" dirty="0"/>
              <a:t>Create things that would help prevent pollution</a:t>
            </a:r>
          </a:p>
          <a:p>
            <a:pPr marL="285750" indent="-285750" algn="l">
              <a:buFont typeface="Wingdings" panose="05000000000000000000" pitchFamily="2" charset="2"/>
              <a:buChar char="Ø"/>
            </a:pPr>
            <a:r>
              <a:rPr lang="en-US" dirty="0"/>
              <a:t>For example:  Amsterdam has a bubble barrier set up in a canal, it’s a pipe that, you lower into a body of water blow through a hole at one end of the pipe and it causes bubbles, that cause pollutants to float to the surface of the water, making it easier to take out.</a:t>
            </a:r>
          </a:p>
          <a:p>
            <a:pPr marL="285750" indent="-285750" algn="l">
              <a:buFont typeface="Wingdings" panose="05000000000000000000" pitchFamily="2" charset="2"/>
              <a:buChar char="Ø"/>
            </a:pPr>
            <a:r>
              <a:rPr lang="en-US" dirty="0"/>
              <a:t>There is also </a:t>
            </a:r>
            <a:r>
              <a:rPr lang="en-US" i="0" dirty="0">
                <a:effectLst/>
              </a:rPr>
              <a:t>Vienna Convention for the Protection of the Ozone Layer</a:t>
            </a:r>
          </a:p>
          <a:p>
            <a:pPr marL="285750" indent="-285750" algn="l">
              <a:buFont typeface="Wingdings" panose="05000000000000000000" pitchFamily="2" charset="2"/>
              <a:buChar char="Ø"/>
            </a:pPr>
            <a:r>
              <a:rPr lang="en-US" dirty="0"/>
              <a:t>And the Kyoto protocol - </a:t>
            </a:r>
            <a:r>
              <a:rPr lang="en-US" b="0" i="0" dirty="0">
                <a:effectLst/>
              </a:rPr>
              <a:t>An agreement on global warming reached by the United Nations Conference on Climate Change in Kyoto, Japan, in 1997. The major industrial nations pledged to reduce their emissions of greenhouse gases between 2008 and 2012. </a:t>
            </a:r>
            <a:endParaRPr lang="en-US" dirty="0"/>
          </a:p>
        </p:txBody>
      </p:sp>
    </p:spTree>
    <p:extLst>
      <p:ext uri="{BB962C8B-B14F-4D97-AF65-F5344CB8AC3E}">
        <p14:creationId xmlns:p14="http://schemas.microsoft.com/office/powerpoint/2010/main" val="1363974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lt-LT" dirty="0" smtClean="0"/>
              <a:t>Sources:</a:t>
            </a:r>
            <a:endParaRPr lang="lt-LT" dirty="0"/>
          </a:p>
        </p:txBody>
      </p:sp>
      <p:sp>
        <p:nvSpPr>
          <p:cNvPr id="3" name="Content Placeholder 2"/>
          <p:cNvSpPr>
            <a:spLocks noGrp="1"/>
          </p:cNvSpPr>
          <p:nvPr>
            <p:ph idx="1"/>
          </p:nvPr>
        </p:nvSpPr>
        <p:spPr/>
        <p:txBody>
          <a:bodyPr>
            <a:normAutofit/>
          </a:bodyPr>
          <a:lstStyle/>
          <a:p>
            <a:r>
              <a:rPr lang="lt-LT" dirty="0">
                <a:hlinkClick r:id="rId2"/>
              </a:rPr>
              <a:t>https://www.nationalgeographic.org/encyclopedia/pollution</a:t>
            </a:r>
            <a:r>
              <a:rPr lang="lt-LT" dirty="0" smtClean="0">
                <a:hlinkClick r:id="rId2"/>
              </a:rPr>
              <a:t>/</a:t>
            </a:r>
            <a:endParaRPr lang="lt-LT" dirty="0" smtClean="0"/>
          </a:p>
          <a:p>
            <a:pPr marL="0" indent="0">
              <a:buNone/>
            </a:pPr>
            <a:endParaRPr lang="lt-LT" dirty="0"/>
          </a:p>
          <a:p>
            <a:r>
              <a:rPr lang="lt-LT" dirty="0" smtClean="0">
                <a:hlinkClick r:id="rId3"/>
              </a:rPr>
              <a:t>https</a:t>
            </a:r>
            <a:r>
              <a:rPr lang="lt-LT" dirty="0">
                <a:hlinkClick r:id="rId3"/>
              </a:rPr>
              <a:t>://</a:t>
            </a:r>
            <a:r>
              <a:rPr lang="lt-LT" dirty="0" smtClean="0">
                <a:hlinkClick r:id="rId3"/>
              </a:rPr>
              <a:t>www.allianz.com/en/press/extra/knowledge/environment/100818-20-pollution-disasters-past-present-and-future.html</a:t>
            </a:r>
            <a:endParaRPr lang="lt-LT" dirty="0"/>
          </a:p>
          <a:p>
            <a:endParaRPr lang="lt-LT" dirty="0"/>
          </a:p>
          <a:p>
            <a:r>
              <a:rPr lang="lt-LT" dirty="0">
                <a:hlinkClick r:id="rId4"/>
              </a:rPr>
              <a:t>https://</a:t>
            </a:r>
            <a:r>
              <a:rPr lang="lt-LT" dirty="0" smtClean="0">
                <a:hlinkClick r:id="rId4"/>
              </a:rPr>
              <a:t>sciencing.com/causes-destruction-ecosystem-5594776.html</a:t>
            </a:r>
            <a:endParaRPr lang="lt-LT" dirty="0"/>
          </a:p>
          <a:p>
            <a:pPr marL="0" indent="0">
              <a:buNone/>
            </a:pPr>
            <a:endParaRPr lang="lt-LT" dirty="0" smtClean="0"/>
          </a:p>
          <a:p>
            <a:r>
              <a:rPr lang="lt-LT" dirty="0">
                <a:hlinkClick r:id="rId5"/>
              </a:rPr>
              <a:t>https</a:t>
            </a:r>
            <a:r>
              <a:rPr lang="lt-LT">
                <a:hlinkClick r:id="rId5"/>
              </a:rPr>
              <a:t>://</a:t>
            </a:r>
            <a:r>
              <a:rPr lang="lt-LT" smtClean="0">
                <a:hlinkClick r:id="rId5"/>
              </a:rPr>
              <a:t>www.worldatlas.com/articles/how-many-types-of-pollution-are-there</a:t>
            </a:r>
            <a:endParaRPr lang="lt-LT" smtClean="0"/>
          </a:p>
          <a:p>
            <a:endParaRPr lang="lt-LT" smtClean="0"/>
          </a:p>
          <a:p>
            <a:endParaRPr lang="lt-LT" dirty="0"/>
          </a:p>
        </p:txBody>
      </p:sp>
    </p:spTree>
    <p:extLst>
      <p:ext uri="{BB962C8B-B14F-4D97-AF65-F5344CB8AC3E}">
        <p14:creationId xmlns:p14="http://schemas.microsoft.com/office/powerpoint/2010/main" val="602211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9A45015-46D3-45F1-95A5-264CF0492C73}"/>
              </a:ext>
            </a:extLst>
          </p:cNvPr>
          <p:cNvSpPr>
            <a:spLocks noGrp="1"/>
          </p:cNvSpPr>
          <p:nvPr>
            <p:ph type="title"/>
          </p:nvPr>
        </p:nvSpPr>
        <p:spPr/>
        <p:txBody>
          <a:bodyPr/>
          <a:lstStyle/>
          <a:p>
            <a:r>
              <a:rPr lang="en-GB" dirty="0"/>
              <a:t>What is pollution?</a:t>
            </a:r>
            <a:endParaRPr lang="lt-LT" dirty="0"/>
          </a:p>
        </p:txBody>
      </p:sp>
      <p:sp>
        <p:nvSpPr>
          <p:cNvPr id="3" name="TextBox 2">
            <a:extLst>
              <a:ext uri="{FF2B5EF4-FFF2-40B4-BE49-F238E27FC236}">
                <a16:creationId xmlns:a16="http://schemas.microsoft.com/office/drawing/2014/main" id="{885FF8AA-3259-41AA-881B-C200A624C81C}"/>
              </a:ext>
            </a:extLst>
          </p:cNvPr>
          <p:cNvSpPr txBox="1"/>
          <p:nvPr/>
        </p:nvSpPr>
        <p:spPr>
          <a:xfrm>
            <a:off x="2231136" y="2828835"/>
            <a:ext cx="7877907" cy="1477328"/>
          </a:xfrm>
          <a:prstGeom prst="rect">
            <a:avLst/>
          </a:prstGeom>
          <a:noFill/>
        </p:spPr>
        <p:txBody>
          <a:bodyPr wrap="square" rtlCol="0">
            <a:spAutoFit/>
          </a:bodyPr>
          <a:lstStyle/>
          <a:p>
            <a:r>
              <a:rPr lang="en-GB" dirty="0"/>
              <a:t>Pollution is the introduction of harmful materials into the environment. These harmful materials are called pollutants.</a:t>
            </a:r>
            <a:r>
              <a:rPr lang="en-US" b="0" i="0" dirty="0">
                <a:solidFill>
                  <a:srgbClr val="000000"/>
                </a:solidFill>
                <a:effectLst/>
              </a:rPr>
              <a:t> Pollutants can be natural, such as </a:t>
            </a:r>
            <a:r>
              <a:rPr lang="en-US" b="0" i="0" u="none" strike="noStrike" dirty="0">
                <a:solidFill>
                  <a:srgbClr val="000000"/>
                </a:solidFill>
                <a:effectLst/>
              </a:rPr>
              <a:t>volcanic ash</a:t>
            </a:r>
            <a:r>
              <a:rPr lang="en-US" b="0" i="0" dirty="0">
                <a:solidFill>
                  <a:srgbClr val="000000"/>
                </a:solidFill>
                <a:effectLst/>
              </a:rPr>
              <a:t>. They can also be created by human activity, such as trash or </a:t>
            </a:r>
            <a:r>
              <a:rPr lang="en-US" b="0" i="0" u="none" strike="noStrike" dirty="0">
                <a:solidFill>
                  <a:srgbClr val="000000"/>
                </a:solidFill>
                <a:effectLst/>
              </a:rPr>
              <a:t>runoff</a:t>
            </a:r>
            <a:r>
              <a:rPr lang="en-US" b="0" i="0" dirty="0">
                <a:solidFill>
                  <a:srgbClr val="000000"/>
                </a:solidFill>
                <a:effectLst/>
              </a:rPr>
              <a:t> produced by factories. Pollutants damage the quality of air, water, and land. It is a Global problem.</a:t>
            </a:r>
            <a:endParaRPr lang="lt-LT" dirty="0"/>
          </a:p>
        </p:txBody>
      </p:sp>
      <p:pic>
        <p:nvPicPr>
          <p:cNvPr id="4" name="Paveikslėlis 3">
            <a:extLst>
              <a:ext uri="{FF2B5EF4-FFF2-40B4-BE49-F238E27FC236}">
                <a16:creationId xmlns:a16="http://schemas.microsoft.com/office/drawing/2014/main" id="{1E7A7DFE-9349-420B-A800-39D485C9D72E}"/>
              </a:ext>
            </a:extLst>
          </p:cNvPr>
          <p:cNvPicPr>
            <a:picLocks noChangeAspect="1"/>
          </p:cNvPicPr>
          <p:nvPr/>
        </p:nvPicPr>
        <p:blipFill>
          <a:blip r:embed="rId2"/>
          <a:stretch>
            <a:fillRect/>
          </a:stretch>
        </p:blipFill>
        <p:spPr>
          <a:xfrm>
            <a:off x="4292521" y="4306163"/>
            <a:ext cx="3606957" cy="2193420"/>
          </a:xfrm>
          <a:prstGeom prst="rect">
            <a:avLst/>
          </a:prstGeom>
        </p:spPr>
      </p:pic>
    </p:spTree>
    <p:extLst>
      <p:ext uri="{BB962C8B-B14F-4D97-AF65-F5344CB8AC3E}">
        <p14:creationId xmlns:p14="http://schemas.microsoft.com/office/powerpoint/2010/main" val="1232663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624B849-8580-432E-84E4-ACBFB2083B59}"/>
              </a:ext>
            </a:extLst>
          </p:cNvPr>
          <p:cNvSpPr>
            <a:spLocks noGrp="1"/>
          </p:cNvSpPr>
          <p:nvPr>
            <p:ph type="title"/>
          </p:nvPr>
        </p:nvSpPr>
        <p:spPr/>
        <p:txBody>
          <a:bodyPr/>
          <a:lstStyle/>
          <a:p>
            <a:r>
              <a:rPr lang="en-GB" dirty="0"/>
              <a:t>Types of pollution</a:t>
            </a:r>
            <a:endParaRPr lang="lt-LT" dirty="0"/>
          </a:p>
        </p:txBody>
      </p:sp>
      <p:sp>
        <p:nvSpPr>
          <p:cNvPr id="3" name="TextBox 2">
            <a:extLst>
              <a:ext uri="{FF2B5EF4-FFF2-40B4-BE49-F238E27FC236}">
                <a16:creationId xmlns:a16="http://schemas.microsoft.com/office/drawing/2014/main" id="{58273040-E047-4D93-B37F-4D1A8FC33CD4}"/>
              </a:ext>
            </a:extLst>
          </p:cNvPr>
          <p:cNvSpPr txBox="1"/>
          <p:nvPr/>
        </p:nvSpPr>
        <p:spPr>
          <a:xfrm>
            <a:off x="2231136" y="2588455"/>
            <a:ext cx="5824025" cy="2862322"/>
          </a:xfrm>
          <a:prstGeom prst="rect">
            <a:avLst/>
          </a:prstGeom>
          <a:noFill/>
        </p:spPr>
        <p:txBody>
          <a:bodyPr wrap="square" rtlCol="0">
            <a:spAutoFit/>
          </a:bodyPr>
          <a:lstStyle/>
          <a:p>
            <a:pPr marL="285750" indent="-285750">
              <a:buFont typeface="Wingdings" panose="05000000000000000000" pitchFamily="2" charset="2"/>
              <a:buChar char="Ø"/>
            </a:pPr>
            <a:r>
              <a:rPr lang="en-GB" dirty="0"/>
              <a:t>Air pollution</a:t>
            </a:r>
          </a:p>
          <a:p>
            <a:pPr marL="285750" indent="-285750">
              <a:buFont typeface="Wingdings" panose="05000000000000000000" pitchFamily="2" charset="2"/>
              <a:buChar char="Ø"/>
            </a:pPr>
            <a:r>
              <a:rPr lang="en-GB" dirty="0"/>
              <a:t>Water pollution</a:t>
            </a:r>
          </a:p>
          <a:p>
            <a:pPr marL="285750" indent="-285750">
              <a:buFont typeface="Wingdings" panose="05000000000000000000" pitchFamily="2" charset="2"/>
              <a:buChar char="Ø"/>
            </a:pPr>
            <a:r>
              <a:rPr lang="en-GB" dirty="0"/>
              <a:t>Soil contamination</a:t>
            </a:r>
          </a:p>
          <a:p>
            <a:pPr marL="285750" indent="-285750">
              <a:buFont typeface="Wingdings" panose="05000000000000000000" pitchFamily="2" charset="2"/>
              <a:buChar char="Ø"/>
            </a:pPr>
            <a:r>
              <a:rPr lang="en-GB" dirty="0"/>
              <a:t>Noise pollution</a:t>
            </a:r>
          </a:p>
          <a:p>
            <a:pPr marL="285750" indent="-285750">
              <a:buFont typeface="Wingdings" panose="05000000000000000000" pitchFamily="2" charset="2"/>
              <a:buChar char="Ø"/>
            </a:pPr>
            <a:r>
              <a:rPr lang="en-GB" dirty="0"/>
              <a:t>Plastic pollution</a:t>
            </a:r>
          </a:p>
          <a:p>
            <a:pPr marL="285750" indent="-285750">
              <a:buFont typeface="Wingdings" panose="05000000000000000000" pitchFamily="2" charset="2"/>
              <a:buChar char="Ø"/>
            </a:pPr>
            <a:r>
              <a:rPr lang="en-GB" dirty="0"/>
              <a:t>Radioactive contamination</a:t>
            </a:r>
          </a:p>
          <a:p>
            <a:pPr marL="285750" indent="-285750">
              <a:buFont typeface="Wingdings" panose="05000000000000000000" pitchFamily="2" charset="2"/>
              <a:buChar char="Ø"/>
            </a:pPr>
            <a:r>
              <a:rPr lang="en-GB" dirty="0"/>
              <a:t>Light pollution</a:t>
            </a:r>
          </a:p>
          <a:p>
            <a:pPr marL="285750" indent="-285750">
              <a:buFont typeface="Wingdings" panose="05000000000000000000" pitchFamily="2" charset="2"/>
              <a:buChar char="Ø"/>
            </a:pPr>
            <a:r>
              <a:rPr lang="en-GB" dirty="0"/>
              <a:t>Thermal pollution</a:t>
            </a:r>
          </a:p>
          <a:p>
            <a:pPr marL="285750" indent="-285750">
              <a:buFont typeface="Wingdings" panose="05000000000000000000" pitchFamily="2" charset="2"/>
              <a:buChar char="Ø"/>
            </a:pPr>
            <a:r>
              <a:rPr lang="en-GB" dirty="0"/>
              <a:t>Visual pollution</a:t>
            </a:r>
          </a:p>
          <a:p>
            <a:pPr marL="285750" indent="-285750">
              <a:buFont typeface="Wingdings" panose="05000000000000000000" pitchFamily="2" charset="2"/>
              <a:buChar char="Ø"/>
            </a:pPr>
            <a:r>
              <a:rPr lang="en-GB" dirty="0"/>
              <a:t>Littering</a:t>
            </a:r>
            <a:endParaRPr lang="lt-LT" dirty="0"/>
          </a:p>
        </p:txBody>
      </p:sp>
    </p:spTree>
    <p:extLst>
      <p:ext uri="{BB962C8B-B14F-4D97-AF65-F5344CB8AC3E}">
        <p14:creationId xmlns:p14="http://schemas.microsoft.com/office/powerpoint/2010/main" val="193561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7BDEB1E-03B9-4334-AE01-2EC518AF68CA}"/>
              </a:ext>
            </a:extLst>
          </p:cNvPr>
          <p:cNvSpPr>
            <a:spLocks noGrp="1"/>
          </p:cNvSpPr>
          <p:nvPr>
            <p:ph type="title"/>
          </p:nvPr>
        </p:nvSpPr>
        <p:spPr>
          <a:xfrm>
            <a:off x="769620" y="133674"/>
            <a:ext cx="4486656" cy="1141497"/>
          </a:xfrm>
        </p:spPr>
        <p:txBody>
          <a:bodyPr/>
          <a:lstStyle/>
          <a:p>
            <a:r>
              <a:rPr lang="en-GB" dirty="0"/>
              <a:t>Air pollution</a:t>
            </a:r>
            <a:endParaRPr lang="lt-LT" dirty="0"/>
          </a:p>
        </p:txBody>
      </p:sp>
      <p:pic>
        <p:nvPicPr>
          <p:cNvPr id="5" name="Turinio vietos rezervavimo ženklas 4">
            <a:extLst>
              <a:ext uri="{FF2B5EF4-FFF2-40B4-BE49-F238E27FC236}">
                <a16:creationId xmlns:a16="http://schemas.microsoft.com/office/drawing/2014/main" id="{FFDE2A7F-CF4F-41B0-9F02-49E70E208FD1}"/>
              </a:ext>
            </a:extLst>
          </p:cNvPr>
          <p:cNvPicPr>
            <a:picLocks noGrp="1" noChangeAspect="1"/>
          </p:cNvPicPr>
          <p:nvPr>
            <p:ph idx="1"/>
          </p:nvPr>
        </p:nvPicPr>
        <p:blipFill>
          <a:blip r:embed="rId2"/>
          <a:stretch>
            <a:fillRect/>
          </a:stretch>
        </p:blipFill>
        <p:spPr>
          <a:xfrm>
            <a:off x="6096000" y="1"/>
            <a:ext cx="6096000" cy="6858000"/>
          </a:xfrm>
          <a:prstGeom prst="rect">
            <a:avLst/>
          </a:prstGeom>
        </p:spPr>
      </p:pic>
      <p:sp>
        <p:nvSpPr>
          <p:cNvPr id="4" name="Teksto vietos rezervavimo ženklas 3">
            <a:extLst>
              <a:ext uri="{FF2B5EF4-FFF2-40B4-BE49-F238E27FC236}">
                <a16:creationId xmlns:a16="http://schemas.microsoft.com/office/drawing/2014/main" id="{DF2F9DD0-238F-41AE-9CA7-D36A7EDC1F50}"/>
              </a:ext>
            </a:extLst>
          </p:cNvPr>
          <p:cNvSpPr>
            <a:spLocks noGrp="1"/>
          </p:cNvSpPr>
          <p:nvPr>
            <p:ph type="body" sz="half" idx="2"/>
          </p:nvPr>
        </p:nvSpPr>
        <p:spPr>
          <a:xfrm>
            <a:off x="769620" y="2738055"/>
            <a:ext cx="4486656" cy="1381889"/>
          </a:xfrm>
        </p:spPr>
        <p:txBody>
          <a:bodyPr>
            <a:normAutofit/>
          </a:bodyPr>
          <a:lstStyle/>
          <a:p>
            <a:pPr algn="l"/>
            <a:r>
              <a:rPr lang="en-US" sz="1800" dirty="0">
                <a:solidFill>
                  <a:schemeClr val="tx1"/>
                </a:solidFill>
              </a:rPr>
              <a:t>Air pollution refers to the release of pollutants like toxic gases, biological molecules, and particulate matter into the atmosphere.</a:t>
            </a:r>
            <a:endParaRPr lang="lt-LT" sz="1800" dirty="0">
              <a:solidFill>
                <a:schemeClr val="tx1"/>
              </a:solidFill>
            </a:endParaRPr>
          </a:p>
        </p:txBody>
      </p:sp>
    </p:spTree>
    <p:extLst>
      <p:ext uri="{BB962C8B-B14F-4D97-AF65-F5344CB8AC3E}">
        <p14:creationId xmlns:p14="http://schemas.microsoft.com/office/powerpoint/2010/main" val="3528147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E3D33F5-3CEA-4DE1-94CD-EB2A07D0E0DD}"/>
              </a:ext>
            </a:extLst>
          </p:cNvPr>
          <p:cNvSpPr>
            <a:spLocks noGrp="1"/>
          </p:cNvSpPr>
          <p:nvPr>
            <p:ph type="title"/>
          </p:nvPr>
        </p:nvSpPr>
        <p:spPr>
          <a:xfrm>
            <a:off x="769620" y="234114"/>
            <a:ext cx="4486656" cy="1141497"/>
          </a:xfrm>
        </p:spPr>
        <p:txBody>
          <a:bodyPr/>
          <a:lstStyle/>
          <a:p>
            <a:r>
              <a:rPr lang="en-GB" dirty="0"/>
              <a:t>Water pollution</a:t>
            </a:r>
            <a:endParaRPr lang="lt-LT" dirty="0"/>
          </a:p>
        </p:txBody>
      </p:sp>
      <p:pic>
        <p:nvPicPr>
          <p:cNvPr id="5" name="Turinio vietos rezervavimo ženklas 4">
            <a:extLst>
              <a:ext uri="{FF2B5EF4-FFF2-40B4-BE49-F238E27FC236}">
                <a16:creationId xmlns:a16="http://schemas.microsoft.com/office/drawing/2014/main" id="{37507AC6-8FF9-4111-AFE8-8C0B1DBF0153}"/>
              </a:ext>
            </a:extLst>
          </p:cNvPr>
          <p:cNvPicPr>
            <a:picLocks noGrp="1" noChangeAspect="1"/>
          </p:cNvPicPr>
          <p:nvPr>
            <p:ph idx="1"/>
          </p:nvPr>
        </p:nvPicPr>
        <p:blipFill>
          <a:blip r:embed="rId2"/>
          <a:stretch>
            <a:fillRect/>
          </a:stretch>
        </p:blipFill>
        <p:spPr>
          <a:xfrm>
            <a:off x="6096000" y="-10315"/>
            <a:ext cx="6095999" cy="6868315"/>
          </a:xfrm>
          <a:prstGeom prst="rect">
            <a:avLst/>
          </a:prstGeom>
        </p:spPr>
      </p:pic>
      <p:sp>
        <p:nvSpPr>
          <p:cNvPr id="4" name="Teksto vietos rezervavimo ženklas 3">
            <a:extLst>
              <a:ext uri="{FF2B5EF4-FFF2-40B4-BE49-F238E27FC236}">
                <a16:creationId xmlns:a16="http://schemas.microsoft.com/office/drawing/2014/main" id="{54D0287A-7050-45C6-980E-107A16C56713}"/>
              </a:ext>
            </a:extLst>
          </p:cNvPr>
          <p:cNvSpPr>
            <a:spLocks noGrp="1"/>
          </p:cNvSpPr>
          <p:nvPr>
            <p:ph type="body" sz="half" idx="2"/>
          </p:nvPr>
        </p:nvSpPr>
        <p:spPr>
          <a:xfrm>
            <a:off x="769620" y="2756180"/>
            <a:ext cx="4486656" cy="1345639"/>
          </a:xfrm>
        </p:spPr>
        <p:txBody>
          <a:bodyPr/>
          <a:lstStyle/>
          <a:p>
            <a:pPr algn="l"/>
            <a:r>
              <a:rPr lang="en-US" sz="1800" dirty="0">
                <a:solidFill>
                  <a:schemeClr val="tx1"/>
                </a:solidFill>
              </a:rPr>
              <a:t>The contamination of water bodies likes lakes, rivers, ponds, aquifers, etc., by pollutants is called water pollution.</a:t>
            </a:r>
            <a:endParaRPr lang="lt-LT" sz="1800" dirty="0">
              <a:solidFill>
                <a:schemeClr val="tx1"/>
              </a:solidFill>
            </a:endParaRPr>
          </a:p>
          <a:p>
            <a:endParaRPr lang="lt-LT" dirty="0"/>
          </a:p>
        </p:txBody>
      </p:sp>
    </p:spTree>
    <p:extLst>
      <p:ext uri="{BB962C8B-B14F-4D97-AF65-F5344CB8AC3E}">
        <p14:creationId xmlns:p14="http://schemas.microsoft.com/office/powerpoint/2010/main" val="1284703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F12618E-C62C-493F-8A87-2F09208C0BE3}"/>
              </a:ext>
            </a:extLst>
          </p:cNvPr>
          <p:cNvSpPr>
            <a:spLocks noGrp="1"/>
          </p:cNvSpPr>
          <p:nvPr>
            <p:ph type="title"/>
          </p:nvPr>
        </p:nvSpPr>
        <p:spPr>
          <a:xfrm>
            <a:off x="769620" y="233923"/>
            <a:ext cx="4486656" cy="1141497"/>
          </a:xfrm>
        </p:spPr>
        <p:txBody>
          <a:bodyPr/>
          <a:lstStyle/>
          <a:p>
            <a:r>
              <a:rPr lang="en-GB" dirty="0"/>
              <a:t>Soil contamination</a:t>
            </a:r>
            <a:endParaRPr lang="lt-LT" dirty="0"/>
          </a:p>
        </p:txBody>
      </p:sp>
      <p:pic>
        <p:nvPicPr>
          <p:cNvPr id="5" name="Turinio vietos rezervavimo ženklas 4">
            <a:extLst>
              <a:ext uri="{FF2B5EF4-FFF2-40B4-BE49-F238E27FC236}">
                <a16:creationId xmlns:a16="http://schemas.microsoft.com/office/drawing/2014/main" id="{698701CD-C7A3-4DE1-A3F2-33E60475F106}"/>
              </a:ext>
            </a:extLst>
          </p:cNvPr>
          <p:cNvPicPr>
            <a:picLocks noGrp="1" noChangeAspect="1"/>
          </p:cNvPicPr>
          <p:nvPr>
            <p:ph idx="1"/>
          </p:nvPr>
        </p:nvPicPr>
        <p:blipFill>
          <a:blip r:embed="rId2"/>
          <a:stretch>
            <a:fillRect/>
          </a:stretch>
        </p:blipFill>
        <p:spPr>
          <a:xfrm>
            <a:off x="6096000" y="1443847"/>
            <a:ext cx="6096000" cy="3970304"/>
          </a:xfrm>
          <a:prstGeom prst="rect">
            <a:avLst/>
          </a:prstGeom>
        </p:spPr>
      </p:pic>
      <p:sp>
        <p:nvSpPr>
          <p:cNvPr id="4" name="Teksto vietos rezervavimo ženklas 3">
            <a:extLst>
              <a:ext uri="{FF2B5EF4-FFF2-40B4-BE49-F238E27FC236}">
                <a16:creationId xmlns:a16="http://schemas.microsoft.com/office/drawing/2014/main" id="{CC23E819-EF9E-479C-9B58-DC51618214E5}"/>
              </a:ext>
            </a:extLst>
          </p:cNvPr>
          <p:cNvSpPr>
            <a:spLocks noGrp="1"/>
          </p:cNvSpPr>
          <p:nvPr>
            <p:ph type="body" sz="half" idx="2"/>
          </p:nvPr>
        </p:nvSpPr>
        <p:spPr>
          <a:xfrm>
            <a:off x="769620" y="3023466"/>
            <a:ext cx="4486656" cy="811067"/>
          </a:xfrm>
        </p:spPr>
        <p:txBody>
          <a:bodyPr>
            <a:normAutofit/>
          </a:bodyPr>
          <a:lstStyle/>
          <a:p>
            <a:pPr algn="l"/>
            <a:r>
              <a:rPr lang="en-US" sz="1800" dirty="0">
                <a:solidFill>
                  <a:schemeClr val="tx1"/>
                </a:solidFill>
              </a:rPr>
              <a:t>When the soil of an area is contaminated, it leads to soil pollution or land degradation.</a:t>
            </a:r>
            <a:endParaRPr lang="lt-LT" sz="1800" dirty="0">
              <a:solidFill>
                <a:schemeClr val="tx1"/>
              </a:solidFill>
            </a:endParaRPr>
          </a:p>
        </p:txBody>
      </p:sp>
    </p:spTree>
    <p:extLst>
      <p:ext uri="{BB962C8B-B14F-4D97-AF65-F5344CB8AC3E}">
        <p14:creationId xmlns:p14="http://schemas.microsoft.com/office/powerpoint/2010/main" val="1874045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C00383C-5408-4152-A93D-B8F542649AD0}"/>
              </a:ext>
            </a:extLst>
          </p:cNvPr>
          <p:cNvSpPr>
            <a:spLocks noGrp="1"/>
          </p:cNvSpPr>
          <p:nvPr>
            <p:ph type="title"/>
          </p:nvPr>
        </p:nvSpPr>
        <p:spPr>
          <a:xfrm>
            <a:off x="769620" y="233923"/>
            <a:ext cx="4486656" cy="1141497"/>
          </a:xfrm>
        </p:spPr>
        <p:txBody>
          <a:bodyPr/>
          <a:lstStyle/>
          <a:p>
            <a:r>
              <a:rPr lang="en-GB" dirty="0"/>
              <a:t>Noise pollution</a:t>
            </a:r>
            <a:endParaRPr lang="lt-LT" dirty="0"/>
          </a:p>
        </p:txBody>
      </p:sp>
      <p:pic>
        <p:nvPicPr>
          <p:cNvPr id="5" name="Turinio vietos rezervavimo ženklas 4">
            <a:extLst>
              <a:ext uri="{FF2B5EF4-FFF2-40B4-BE49-F238E27FC236}">
                <a16:creationId xmlns:a16="http://schemas.microsoft.com/office/drawing/2014/main" id="{E7CBAA42-3397-4447-A2C0-2179D7F6DFD4}"/>
              </a:ext>
            </a:extLst>
          </p:cNvPr>
          <p:cNvPicPr>
            <a:picLocks noGrp="1" noChangeAspect="1"/>
          </p:cNvPicPr>
          <p:nvPr>
            <p:ph idx="1"/>
          </p:nvPr>
        </p:nvPicPr>
        <p:blipFill>
          <a:blip r:embed="rId2"/>
          <a:stretch>
            <a:fillRect/>
          </a:stretch>
        </p:blipFill>
        <p:spPr>
          <a:xfrm>
            <a:off x="6094497" y="1139482"/>
            <a:ext cx="6097503" cy="4577905"/>
          </a:xfrm>
          <a:prstGeom prst="rect">
            <a:avLst/>
          </a:prstGeom>
        </p:spPr>
      </p:pic>
      <p:sp>
        <p:nvSpPr>
          <p:cNvPr id="4" name="Teksto vietos rezervavimo ženklas 3">
            <a:extLst>
              <a:ext uri="{FF2B5EF4-FFF2-40B4-BE49-F238E27FC236}">
                <a16:creationId xmlns:a16="http://schemas.microsoft.com/office/drawing/2014/main" id="{3D7270AA-567B-41D9-9F52-F6524E881AF6}"/>
              </a:ext>
            </a:extLst>
          </p:cNvPr>
          <p:cNvSpPr>
            <a:spLocks noGrp="1"/>
          </p:cNvSpPr>
          <p:nvPr>
            <p:ph type="body" sz="half" idx="2"/>
          </p:nvPr>
        </p:nvSpPr>
        <p:spPr>
          <a:xfrm>
            <a:off x="769620" y="2788376"/>
            <a:ext cx="4486656" cy="1281247"/>
          </a:xfrm>
        </p:spPr>
        <p:txBody>
          <a:bodyPr>
            <a:normAutofit/>
          </a:bodyPr>
          <a:lstStyle/>
          <a:p>
            <a:pPr algn="l"/>
            <a:r>
              <a:rPr lang="en-US" sz="1800" dirty="0">
                <a:solidFill>
                  <a:schemeClr val="tx1"/>
                </a:solidFill>
              </a:rPr>
              <a:t>When the environment is filled with unnecessary or unpleasant sounds that are harmful to animals and plants, it is called noise pollution.</a:t>
            </a:r>
            <a:endParaRPr lang="lt-LT" sz="1800" dirty="0">
              <a:solidFill>
                <a:schemeClr val="tx1"/>
              </a:solidFill>
            </a:endParaRPr>
          </a:p>
        </p:txBody>
      </p:sp>
    </p:spTree>
    <p:extLst>
      <p:ext uri="{BB962C8B-B14F-4D97-AF65-F5344CB8AC3E}">
        <p14:creationId xmlns:p14="http://schemas.microsoft.com/office/powerpoint/2010/main" val="4001006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A16354D-C887-49CF-A2F5-390D17613660}"/>
              </a:ext>
            </a:extLst>
          </p:cNvPr>
          <p:cNvSpPr>
            <a:spLocks noGrp="1"/>
          </p:cNvSpPr>
          <p:nvPr>
            <p:ph type="title"/>
          </p:nvPr>
        </p:nvSpPr>
        <p:spPr>
          <a:xfrm>
            <a:off x="769620" y="233923"/>
            <a:ext cx="4486656" cy="1141497"/>
          </a:xfrm>
        </p:spPr>
        <p:txBody>
          <a:bodyPr/>
          <a:lstStyle/>
          <a:p>
            <a:r>
              <a:rPr lang="en-GB" dirty="0"/>
              <a:t>Plastic pollution</a:t>
            </a:r>
            <a:endParaRPr lang="lt-LT" dirty="0"/>
          </a:p>
        </p:txBody>
      </p:sp>
      <p:pic>
        <p:nvPicPr>
          <p:cNvPr id="7" name="Turinio vietos rezervavimo ženklas 6">
            <a:extLst>
              <a:ext uri="{FF2B5EF4-FFF2-40B4-BE49-F238E27FC236}">
                <a16:creationId xmlns:a16="http://schemas.microsoft.com/office/drawing/2014/main" id="{801DFD40-9A9F-43F5-B212-45D4ED4C9583}"/>
              </a:ext>
            </a:extLst>
          </p:cNvPr>
          <p:cNvPicPr>
            <a:picLocks noGrp="1" noChangeAspect="1"/>
          </p:cNvPicPr>
          <p:nvPr>
            <p:ph idx="1"/>
          </p:nvPr>
        </p:nvPicPr>
        <p:blipFill>
          <a:blip r:embed="rId2"/>
          <a:stretch>
            <a:fillRect/>
          </a:stretch>
        </p:blipFill>
        <p:spPr>
          <a:xfrm>
            <a:off x="6096000" y="0"/>
            <a:ext cx="6096000" cy="6858000"/>
          </a:xfrm>
          <a:prstGeom prst="rect">
            <a:avLst/>
          </a:prstGeom>
        </p:spPr>
      </p:pic>
      <p:sp>
        <p:nvSpPr>
          <p:cNvPr id="4" name="Teksto vietos rezervavimo ženklas 3">
            <a:extLst>
              <a:ext uri="{FF2B5EF4-FFF2-40B4-BE49-F238E27FC236}">
                <a16:creationId xmlns:a16="http://schemas.microsoft.com/office/drawing/2014/main" id="{3F356E59-610F-40DE-AFBC-CCB032A4EE4C}"/>
              </a:ext>
            </a:extLst>
          </p:cNvPr>
          <p:cNvSpPr>
            <a:spLocks noGrp="1"/>
          </p:cNvSpPr>
          <p:nvPr>
            <p:ph type="body" sz="half" idx="2"/>
          </p:nvPr>
        </p:nvSpPr>
        <p:spPr>
          <a:xfrm>
            <a:off x="769620" y="3044568"/>
            <a:ext cx="4486656" cy="768864"/>
          </a:xfrm>
        </p:spPr>
        <p:txBody>
          <a:bodyPr>
            <a:normAutofit/>
          </a:bodyPr>
          <a:lstStyle/>
          <a:p>
            <a:pPr algn="l"/>
            <a:r>
              <a:rPr lang="en-US" sz="1800">
                <a:solidFill>
                  <a:schemeClr val="tx1"/>
                </a:solidFill>
              </a:rPr>
              <a:t>Plastic pollution is caused by plastic accumulation in the environment.</a:t>
            </a:r>
            <a:endParaRPr lang="lt-LT" sz="1800" dirty="0">
              <a:solidFill>
                <a:schemeClr val="tx1"/>
              </a:solidFill>
            </a:endParaRPr>
          </a:p>
        </p:txBody>
      </p:sp>
    </p:spTree>
    <p:extLst>
      <p:ext uri="{BB962C8B-B14F-4D97-AF65-F5344CB8AC3E}">
        <p14:creationId xmlns:p14="http://schemas.microsoft.com/office/powerpoint/2010/main" val="2342924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277D753-54DB-497C-9DF3-F94CA2A58718}"/>
              </a:ext>
            </a:extLst>
          </p:cNvPr>
          <p:cNvSpPr>
            <a:spLocks noGrp="1"/>
          </p:cNvSpPr>
          <p:nvPr>
            <p:ph type="title"/>
          </p:nvPr>
        </p:nvSpPr>
        <p:spPr>
          <a:xfrm>
            <a:off x="769620" y="233923"/>
            <a:ext cx="4486656" cy="1141497"/>
          </a:xfrm>
        </p:spPr>
        <p:txBody>
          <a:bodyPr/>
          <a:lstStyle/>
          <a:p>
            <a:r>
              <a:rPr lang="en-GB" dirty="0"/>
              <a:t>Radioactive contamination</a:t>
            </a:r>
            <a:endParaRPr lang="lt-LT" dirty="0"/>
          </a:p>
        </p:txBody>
      </p:sp>
      <p:sp>
        <p:nvSpPr>
          <p:cNvPr id="4" name="Teksto vietos rezervavimo ženklas 3">
            <a:extLst>
              <a:ext uri="{FF2B5EF4-FFF2-40B4-BE49-F238E27FC236}">
                <a16:creationId xmlns:a16="http://schemas.microsoft.com/office/drawing/2014/main" id="{BE419054-B463-4938-91E6-DB9A05573D2F}"/>
              </a:ext>
            </a:extLst>
          </p:cNvPr>
          <p:cNvSpPr>
            <a:spLocks noGrp="1"/>
          </p:cNvSpPr>
          <p:nvPr>
            <p:ph type="body" sz="half" idx="2"/>
          </p:nvPr>
        </p:nvSpPr>
        <p:spPr>
          <a:xfrm>
            <a:off x="769620" y="2763214"/>
            <a:ext cx="4486656" cy="1331571"/>
          </a:xfrm>
        </p:spPr>
        <p:txBody>
          <a:bodyPr>
            <a:normAutofit/>
          </a:bodyPr>
          <a:lstStyle/>
          <a:p>
            <a:pPr algn="l"/>
            <a:r>
              <a:rPr lang="en-US" sz="1800" dirty="0">
                <a:solidFill>
                  <a:schemeClr val="tx1"/>
                </a:solidFill>
              </a:rPr>
              <a:t>When radioactive substances are present in areas where their presence is undesirable or unintended, it results in radioactive contamination.</a:t>
            </a:r>
            <a:endParaRPr lang="lt-LT" sz="1800" dirty="0">
              <a:solidFill>
                <a:schemeClr val="tx1"/>
              </a:solidFill>
            </a:endParaRPr>
          </a:p>
        </p:txBody>
      </p:sp>
      <p:pic>
        <p:nvPicPr>
          <p:cNvPr id="9" name="Turinio vietos rezervavimo ženklas 8">
            <a:extLst>
              <a:ext uri="{FF2B5EF4-FFF2-40B4-BE49-F238E27FC236}">
                <a16:creationId xmlns:a16="http://schemas.microsoft.com/office/drawing/2014/main" id="{891EF104-BC9E-4EFF-8161-692701536B62}"/>
              </a:ext>
            </a:extLst>
          </p:cNvPr>
          <p:cNvPicPr>
            <a:picLocks noGrp="1" noChangeAspect="1"/>
          </p:cNvPicPr>
          <p:nvPr>
            <p:ph idx="1"/>
          </p:nvPr>
        </p:nvPicPr>
        <p:blipFill>
          <a:blip r:embed="rId2"/>
          <a:stretch>
            <a:fillRect/>
          </a:stretch>
        </p:blipFill>
        <p:spPr>
          <a:xfrm>
            <a:off x="6096000" y="0"/>
            <a:ext cx="6096000" cy="6858000"/>
          </a:xfrm>
          <a:prstGeom prst="rect">
            <a:avLst/>
          </a:prstGeom>
        </p:spPr>
      </p:pic>
    </p:spTree>
    <p:extLst>
      <p:ext uri="{BB962C8B-B14F-4D97-AF65-F5344CB8AC3E}">
        <p14:creationId xmlns:p14="http://schemas.microsoft.com/office/powerpoint/2010/main" val="2501185238"/>
      </p:ext>
    </p:extLst>
  </p:cSld>
  <p:clrMapOvr>
    <a:masterClrMapping/>
  </p:clrMapOvr>
</p:sld>
</file>

<file path=ppt/theme/theme1.xml><?xml version="1.0" encoding="utf-8"?>
<a:theme xmlns:a="http://schemas.openxmlformats.org/drawingml/2006/main" name="Siuntinys">
  <a:themeElements>
    <a:clrScheme name="Pustoniai">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iuntiny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iuntiny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Siuntinys</Template>
  <TotalTime>227</TotalTime>
  <Words>693</Words>
  <Application>Microsoft Office PowerPoint</Application>
  <PresentationFormat>Widescreen</PresentationFormat>
  <Paragraphs>91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Gill Sans MT</vt:lpstr>
      <vt:lpstr>Wingdings</vt:lpstr>
      <vt:lpstr>Siuntinys</vt:lpstr>
      <vt:lpstr>Pollution</vt:lpstr>
      <vt:lpstr>What is pollution?</vt:lpstr>
      <vt:lpstr>Types of pollution</vt:lpstr>
      <vt:lpstr>Air pollution</vt:lpstr>
      <vt:lpstr>Water pollution</vt:lpstr>
      <vt:lpstr>Soil contamination</vt:lpstr>
      <vt:lpstr>Noise pollution</vt:lpstr>
      <vt:lpstr>Plastic pollution</vt:lpstr>
      <vt:lpstr>Radioactive contamination</vt:lpstr>
      <vt:lpstr>Light pollution</vt:lpstr>
      <vt:lpstr>Thermal pollution</vt:lpstr>
      <vt:lpstr>Visual pollution </vt:lpstr>
      <vt:lpstr>Littering</vt:lpstr>
      <vt:lpstr>Consequences of pollution</vt:lpstr>
      <vt:lpstr>What does pollution do to our health?</vt:lpstr>
      <vt:lpstr>Notorious pollution example</vt:lpstr>
      <vt:lpstr>How to prevent pollution</vt:lpstr>
      <vt:lpstr>PowerPoint Presentation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Pollution</dc:title>
  <dc:creator>Daniele</dc:creator>
  <cp:lastModifiedBy>Gaiziunai vilties25</cp:lastModifiedBy>
  <cp:revision>20</cp:revision>
  <dcterms:created xsi:type="dcterms:W3CDTF">2021-06-15T11:30:50Z</dcterms:created>
  <dcterms:modified xsi:type="dcterms:W3CDTF">2021-06-21T17:41:01Z</dcterms:modified>
</cp:coreProperties>
</file>