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17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63" r:id="rId10"/>
    <p:sldId id="265" r:id="rId11"/>
    <p:sldId id="264" r:id="rId12"/>
    <p:sldId id="284" r:id="rId13"/>
    <p:sldId id="285" r:id="rId14"/>
    <p:sldId id="268" r:id="rId15"/>
    <p:sldId id="272" r:id="rId16"/>
    <p:sldId id="269" r:id="rId17"/>
    <p:sldId id="270" r:id="rId18"/>
    <p:sldId id="274" r:id="rId19"/>
    <p:sldId id="276" r:id="rId20"/>
    <p:sldId id="273" r:id="rId21"/>
    <p:sldId id="277" r:id="rId22"/>
    <p:sldId id="278" r:id="rId23"/>
    <p:sldId id="279" r:id="rId24"/>
    <p:sldId id="280" r:id="rId25"/>
    <p:sldId id="283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532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744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482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190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147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9090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805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11179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676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968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770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4960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115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0499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211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9898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754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95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004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398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  <p:sldLayoutId id="2147484177" r:id="rId2"/>
    <p:sldLayoutId id="2147484178" r:id="rId3"/>
    <p:sldLayoutId id="2147484179" r:id="rId4"/>
    <p:sldLayoutId id="2147484180" r:id="rId5"/>
    <p:sldLayoutId id="2147484181" r:id="rId6"/>
    <p:sldLayoutId id="2147484182" r:id="rId7"/>
    <p:sldLayoutId id="2147484183" r:id="rId8"/>
    <p:sldLayoutId id="2147484184" r:id="rId9"/>
    <p:sldLayoutId id="2147484185" r:id="rId10"/>
    <p:sldLayoutId id="2147484186" r:id="rId11"/>
    <p:sldLayoutId id="2147484187" r:id="rId12"/>
    <p:sldLayoutId id="2147484188" r:id="rId13"/>
    <p:sldLayoutId id="2147484189" r:id="rId14"/>
    <p:sldLayoutId id="2147484190" r:id="rId15"/>
    <p:sldLayoutId id="2147484191" r:id="rId16"/>
    <p:sldLayoutId id="2147484192" r:id="rId17"/>
    <p:sldLayoutId id="2147484193" r:id="rId18"/>
    <p:sldLayoutId id="2147484194" r:id="rId19"/>
    <p:sldLayoutId id="2147484195" r:id="rId2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sz="3200" b="1" dirty="0" smtClean="0">
                <a:solidFill>
                  <a:srgbClr val="C00000"/>
                </a:solidFill>
              </a:rPr>
              <a:t>Igram </a:t>
            </a:r>
            <a:r>
              <a:rPr lang="hr-HR" sz="3200" b="1" dirty="0">
                <a:solidFill>
                  <a:srgbClr val="C00000"/>
                </a:solidFill>
              </a:rPr>
              <a:t>s</a:t>
            </a:r>
            <a:r>
              <a:rPr lang="hr-HR" sz="3200" b="1" dirty="0" smtClean="0">
                <a:solidFill>
                  <a:srgbClr val="C00000"/>
                </a:solidFill>
              </a:rPr>
              <a:t>e i učim – implementacija </a:t>
            </a:r>
            <a:br>
              <a:rPr lang="hr-HR" sz="3200" b="1" dirty="0" smtClean="0">
                <a:solidFill>
                  <a:srgbClr val="C00000"/>
                </a:solidFill>
              </a:rPr>
            </a:br>
            <a:r>
              <a:rPr lang="hr-HR" sz="3200" b="1" dirty="0" smtClean="0">
                <a:solidFill>
                  <a:srgbClr val="C00000"/>
                </a:solidFill>
              </a:rPr>
              <a:t>e-</a:t>
            </a:r>
            <a:r>
              <a:rPr lang="hr-HR" sz="3200" b="1" dirty="0" err="1" smtClean="0">
                <a:solidFill>
                  <a:srgbClr val="C00000"/>
                </a:solidFill>
              </a:rPr>
              <a:t>Twinning</a:t>
            </a:r>
            <a:r>
              <a:rPr lang="hr-HR" sz="3200" b="1" dirty="0" smtClean="0">
                <a:solidFill>
                  <a:srgbClr val="C00000"/>
                </a:solidFill>
              </a:rPr>
              <a:t> projekata u kurikulum</a:t>
            </a:r>
            <a:endParaRPr lang="hr-HR" sz="3200" b="1" dirty="0">
              <a:solidFill>
                <a:srgbClr val="C0000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171700" y="3886200"/>
            <a:ext cx="7863840" cy="1303020"/>
          </a:xfrm>
        </p:spPr>
        <p:txBody>
          <a:bodyPr>
            <a:normAutofit fontScale="92500" lnSpcReduction="10000"/>
          </a:bodyPr>
          <a:lstStyle/>
          <a:p>
            <a:r>
              <a:rPr lang="hr-HR" sz="2200" b="1" dirty="0" smtClean="0">
                <a:solidFill>
                  <a:schemeClr val="tx1"/>
                </a:solidFill>
              </a:rPr>
              <a:t>Županijsko stručno vijeće učitelja razredne nastave šibensko-kninske županije</a:t>
            </a:r>
          </a:p>
          <a:p>
            <a:pPr algn="r"/>
            <a:r>
              <a:rPr lang="hr-HR" sz="1600" dirty="0" smtClean="0"/>
              <a:t>Mira Radović, učiteljica savjetnica</a:t>
            </a:r>
          </a:p>
          <a:p>
            <a:pPr algn="r"/>
            <a:r>
              <a:rPr lang="hr-HR" sz="1600" dirty="0" smtClean="0"/>
              <a:t>25. veljače 2021.</a:t>
            </a:r>
            <a:endParaRPr lang="hr-HR" sz="1600" dirty="0"/>
          </a:p>
        </p:txBody>
      </p:sp>
      <p:pic>
        <p:nvPicPr>
          <p:cNvPr id="5" name="Slika 4" descr="Zaslonski isječc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39" y="209258"/>
            <a:ext cx="1965961" cy="1939749"/>
          </a:xfrm>
          <a:prstGeom prst="rect">
            <a:avLst/>
          </a:prstGeom>
        </p:spPr>
      </p:pic>
      <p:pic>
        <p:nvPicPr>
          <p:cNvPr id="6" name="Slika 5" descr="Zaslonski isječci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4" t="12189" r="1816" b="17477"/>
          <a:stretch/>
        </p:blipFill>
        <p:spPr>
          <a:xfrm>
            <a:off x="2211209" y="270927"/>
            <a:ext cx="1569156" cy="107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7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218574" y="1129600"/>
            <a:ext cx="4617782" cy="4617782"/>
          </a:xfrm>
          <a:prstGeom prst="rect">
            <a:avLst/>
          </a:prstGeom>
        </p:spPr>
      </p:pic>
      <p:pic>
        <p:nvPicPr>
          <p:cNvPr id="6" name="Rezervirano mjesto sadržaja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716888" y="1702263"/>
            <a:ext cx="4086577" cy="4366897"/>
          </a:xfrm>
          <a:prstGeom prst="rect">
            <a:avLst/>
          </a:prstGeom>
        </p:spPr>
      </p:pic>
      <p:sp>
        <p:nvSpPr>
          <p:cNvPr id="2" name="TekstniOkvir 1"/>
          <p:cNvSpPr txBox="1"/>
          <p:nvPr/>
        </p:nvSpPr>
        <p:spPr>
          <a:xfrm>
            <a:off x="5971822" y="778933"/>
            <a:ext cx="5317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MAT OŠ C.1.1.</a:t>
            </a:r>
          </a:p>
          <a:p>
            <a:r>
              <a:rPr lang="hr-HR" dirty="0"/>
              <a:t>Izdvaja i imenuje geometrijska tijela i likove i povezuje ih s oblicima objekata u okružju.</a:t>
            </a:r>
          </a:p>
        </p:txBody>
      </p:sp>
    </p:spTree>
    <p:extLst>
      <p:ext uri="{BB962C8B-B14F-4D97-AF65-F5344CB8AC3E}">
        <p14:creationId xmlns:p14="http://schemas.microsoft.com/office/powerpoint/2010/main" val="313958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418667" y="685800"/>
            <a:ext cx="5664016" cy="1158140"/>
          </a:xfrm>
        </p:spPr>
        <p:txBody>
          <a:bodyPr/>
          <a:lstStyle/>
          <a:p>
            <a:r>
              <a:rPr lang="hr-HR" dirty="0" smtClean="0"/>
              <a:t>Priroda i društvo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473988" y="1764522"/>
            <a:ext cx="3232331" cy="4309776"/>
          </a:xfrm>
          <a:prstGeom prst="rect">
            <a:avLst/>
          </a:prstGeom>
        </p:spPr>
      </p:pic>
      <p:sp>
        <p:nvSpPr>
          <p:cNvPr id="4" name="Rezervirano mjesto sadržaja 3"/>
          <p:cNvSpPr>
            <a:spLocks noGrp="1"/>
          </p:cNvSpPr>
          <p:nvPr>
            <p:ph sz="quarter" idx="14"/>
          </p:nvPr>
        </p:nvSpPr>
        <p:spPr>
          <a:xfrm>
            <a:off x="5993971" y="1625600"/>
            <a:ext cx="5086538" cy="4448698"/>
          </a:xfrm>
        </p:spPr>
        <p:txBody>
          <a:bodyPr>
            <a:normAutofit fontScale="62500" lnSpcReduction="20000"/>
          </a:bodyPr>
          <a:lstStyle/>
          <a:p>
            <a:r>
              <a:rPr lang="hr-HR" dirty="0"/>
              <a:t>PID OŠ A.1.1. </a:t>
            </a:r>
            <a:endParaRPr lang="hr-HR" dirty="0" smtClean="0"/>
          </a:p>
          <a:p>
            <a:pPr marL="0" indent="0">
              <a:buNone/>
            </a:pPr>
            <a:r>
              <a:rPr lang="hr-HR" dirty="0" smtClean="0"/>
              <a:t>Učenik </a:t>
            </a:r>
            <a:r>
              <a:rPr lang="hr-HR" dirty="0"/>
              <a:t>uspoređuje organiziranost u prirodi opažajući neposredni okoliš.</a:t>
            </a:r>
          </a:p>
          <a:p>
            <a:r>
              <a:rPr lang="hr-HR" dirty="0"/>
              <a:t>PID OŠ A.1.2.</a:t>
            </a:r>
          </a:p>
          <a:p>
            <a:pPr marL="0" indent="0">
              <a:buNone/>
            </a:pPr>
            <a:r>
              <a:rPr lang="hr-HR" dirty="0"/>
              <a:t>Učenik prepoznaje </a:t>
            </a:r>
            <a:r>
              <a:rPr lang="hr-HR" dirty="0" smtClean="0"/>
              <a:t>važnost organiziranosti </a:t>
            </a:r>
            <a:r>
              <a:rPr lang="hr-HR" dirty="0"/>
              <a:t>vremena i prikazuje vremenski slijed događaja.</a:t>
            </a:r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PID </a:t>
            </a:r>
            <a:r>
              <a:rPr lang="hr-HR" dirty="0"/>
              <a:t>OŠ B.1.1.</a:t>
            </a:r>
          </a:p>
          <a:p>
            <a:pPr marL="0" indent="0">
              <a:buNone/>
            </a:pPr>
            <a:r>
              <a:rPr lang="hr-HR" dirty="0" smtClean="0"/>
              <a:t>Učenik uspoređuje </a:t>
            </a:r>
            <a:r>
              <a:rPr lang="hr-HR" dirty="0"/>
              <a:t>promjene u prirodi i opisuje važnost brige za prirodu i osobno zdravlje</a:t>
            </a:r>
            <a:r>
              <a:rPr lang="hr-HR" dirty="0" smtClean="0"/>
              <a:t>.</a:t>
            </a:r>
          </a:p>
          <a:p>
            <a:pPr marL="0" indent="0">
              <a:buNone/>
            </a:pPr>
            <a:r>
              <a:rPr lang="hr-HR" dirty="0" err="1"/>
              <a:t>uku</a:t>
            </a:r>
            <a:r>
              <a:rPr lang="hr-HR" dirty="0"/>
              <a:t> B.1.4.</a:t>
            </a:r>
          </a:p>
          <a:p>
            <a:pPr marL="0" indent="0">
              <a:buNone/>
            </a:pPr>
            <a:r>
              <a:rPr lang="hr-HR" dirty="0"/>
              <a:t>4. </a:t>
            </a:r>
            <a:r>
              <a:rPr lang="hr-HR" dirty="0" err="1"/>
              <a:t>Samovrednovanje</a:t>
            </a:r>
            <a:r>
              <a:rPr lang="hr-HR" dirty="0"/>
              <a:t>/ </a:t>
            </a:r>
            <a:r>
              <a:rPr lang="hr-HR" dirty="0" err="1"/>
              <a:t>samoprocjena</a:t>
            </a:r>
            <a:endParaRPr lang="hr-HR" dirty="0"/>
          </a:p>
          <a:p>
            <a:pPr marL="0" indent="0">
              <a:buNone/>
            </a:pPr>
            <a:r>
              <a:rPr lang="hr-HR" dirty="0"/>
              <a:t>Na poticaj i uz pomoć učitelja procjenjuje je li uspješno riješio zadatak ili naučio</a:t>
            </a:r>
            <a:r>
              <a:rPr lang="hr-HR" dirty="0" smtClean="0"/>
              <a:t>.</a:t>
            </a:r>
          </a:p>
          <a:p>
            <a:pPr marL="0" indent="0">
              <a:buNone/>
            </a:pPr>
            <a:r>
              <a:rPr lang="hr-HR" dirty="0" err="1"/>
              <a:t>ikt</a:t>
            </a:r>
            <a:r>
              <a:rPr lang="hr-HR" dirty="0"/>
              <a:t> A.1.2.</a:t>
            </a:r>
          </a:p>
          <a:p>
            <a:pPr marL="0" indent="0">
              <a:buNone/>
            </a:pPr>
            <a:r>
              <a:rPr lang="hr-HR" dirty="0"/>
              <a:t>Učenik se uz učiteljevu pomoć služi odabranim uređajima i programima.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139" y="816278"/>
            <a:ext cx="4185690" cy="287519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766" y="3260097"/>
            <a:ext cx="2265140" cy="302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1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086578" y="982133"/>
            <a:ext cx="6810020" cy="1075404"/>
          </a:xfrm>
        </p:spPr>
        <p:txBody>
          <a:bodyPr/>
          <a:lstStyle/>
          <a:p>
            <a:r>
              <a:rPr lang="hr-HR" dirty="0" smtClean="0"/>
              <a:t>Sat razrednika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379" y="2057727"/>
            <a:ext cx="2862665" cy="3812721"/>
          </a:xfrm>
        </p:spPr>
      </p:pic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886221" y="2560320"/>
            <a:ext cx="4560711" cy="3310128"/>
          </a:xfrm>
        </p:spPr>
        <p:txBody>
          <a:bodyPr>
            <a:normAutofit/>
          </a:bodyPr>
          <a:lstStyle/>
          <a:p>
            <a:r>
              <a:rPr lang="pl-PL" dirty="0"/>
              <a:t>osr </a:t>
            </a:r>
            <a:r>
              <a:rPr lang="pl-PL" dirty="0" smtClean="0"/>
              <a:t>B.1.1. Prepoznaje </a:t>
            </a:r>
            <a:r>
              <a:rPr lang="pl-PL" dirty="0"/>
              <a:t>i uvažava potrebe i osjećaje drugih.</a:t>
            </a:r>
          </a:p>
          <a:p>
            <a:r>
              <a:rPr lang="pl-PL" dirty="0"/>
              <a:t>osr </a:t>
            </a:r>
            <a:r>
              <a:rPr lang="pl-PL" dirty="0" smtClean="0"/>
              <a:t>B.1.2. Razvija </a:t>
            </a:r>
            <a:r>
              <a:rPr lang="pl-PL" dirty="0"/>
              <a:t>komunikacijske kompetencije.</a:t>
            </a:r>
          </a:p>
          <a:p>
            <a:r>
              <a:rPr lang="hr-HR" dirty="0" err="1"/>
              <a:t>osr</a:t>
            </a:r>
            <a:r>
              <a:rPr lang="hr-HR" dirty="0"/>
              <a:t> </a:t>
            </a:r>
            <a:r>
              <a:rPr lang="hr-HR" dirty="0" smtClean="0"/>
              <a:t>C.1.2. Opisuje </a:t>
            </a:r>
            <a:r>
              <a:rPr lang="hr-HR" dirty="0"/>
              <a:t>kako društvene norme i pravila reguliraju ponašanje i međusobne odnose</a:t>
            </a:r>
            <a:r>
              <a:rPr lang="hr-HR" dirty="0" smtClean="0"/>
              <a:t>.</a:t>
            </a:r>
          </a:p>
          <a:p>
            <a:endParaRPr lang="hr-HR" dirty="0"/>
          </a:p>
          <a:p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49" y="694302"/>
            <a:ext cx="2802086" cy="373203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6812" y="4519788"/>
            <a:ext cx="2254023" cy="16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5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Mjesečni plan projektnih aktivnosti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5909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Plan projektnih aktivnosti za veljaču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295401" y="2494844"/>
            <a:ext cx="9601196" cy="3251200"/>
          </a:xfrm>
        </p:spPr>
        <p:txBody>
          <a:bodyPr>
            <a:normAutofit fontScale="62500" lnSpcReduction="20000"/>
          </a:bodyPr>
          <a:lstStyle/>
          <a:p>
            <a:r>
              <a:rPr lang="hr-HR" dirty="0" smtClean="0"/>
              <a:t>1.2. Crvenkapica – stvaramo slikovnicu </a:t>
            </a:r>
            <a:r>
              <a:rPr lang="hr-HR" dirty="0"/>
              <a:t>(Uz čitanje riječi rastu)</a:t>
            </a:r>
          </a:p>
          <a:p>
            <a:r>
              <a:rPr lang="hr-HR" dirty="0" smtClean="0"/>
              <a:t>3.2. Svjetski dan čitanja naglas (Uz čitanje riječi rastu)</a:t>
            </a:r>
          </a:p>
          <a:p>
            <a:r>
              <a:rPr lang="hr-HR" dirty="0" smtClean="0"/>
              <a:t>3.2. Svjetski dan </a:t>
            </a:r>
            <a:r>
              <a:rPr lang="hr-HR" dirty="0"/>
              <a:t>školske igre (Igram se i učim</a:t>
            </a:r>
            <a:r>
              <a:rPr lang="hr-HR" dirty="0" smtClean="0"/>
              <a:t>)</a:t>
            </a:r>
          </a:p>
          <a:p>
            <a:r>
              <a:rPr lang="hr-HR" dirty="0" smtClean="0"/>
              <a:t>8.2. Dan sigurnijeg interneta; Rad u digitalnom alatu </a:t>
            </a:r>
            <a:r>
              <a:rPr lang="hr-HR" dirty="0" err="1" smtClean="0"/>
              <a:t>Wordwall</a:t>
            </a:r>
            <a:r>
              <a:rPr lang="hr-HR" dirty="0" smtClean="0"/>
              <a:t> (</a:t>
            </a:r>
            <a:r>
              <a:rPr lang="hr-HR" dirty="0" err="1" smtClean="0"/>
              <a:t>Webučionica</a:t>
            </a:r>
            <a:r>
              <a:rPr lang="hr-HR" dirty="0" smtClean="0"/>
              <a:t>)</a:t>
            </a:r>
          </a:p>
          <a:p>
            <a:r>
              <a:rPr lang="hr-HR" dirty="0" smtClean="0"/>
              <a:t>15.2. Šaroliki svijet </a:t>
            </a:r>
            <a:r>
              <a:rPr lang="hr-HR" dirty="0"/>
              <a:t>čitanja (Uz čitanje riječi </a:t>
            </a:r>
            <a:r>
              <a:rPr lang="hr-HR" dirty="0" smtClean="0"/>
              <a:t>rastu)</a:t>
            </a:r>
          </a:p>
          <a:p>
            <a:r>
              <a:rPr lang="hr-HR" dirty="0"/>
              <a:t>15.2. Slikamo kao Picasso (U svijetu likovnih umjetnika</a:t>
            </a:r>
            <a:r>
              <a:rPr lang="hr-HR" dirty="0" smtClean="0"/>
              <a:t>)</a:t>
            </a:r>
          </a:p>
          <a:p>
            <a:r>
              <a:rPr lang="hr-HR" dirty="0" smtClean="0"/>
              <a:t>16.2. Matematika kroz igru (Igram se i učim)</a:t>
            </a:r>
          </a:p>
          <a:p>
            <a:r>
              <a:rPr lang="hr-HR" dirty="0" smtClean="0"/>
              <a:t>19.2. 100. dan škole </a:t>
            </a:r>
          </a:p>
          <a:p>
            <a:r>
              <a:rPr lang="hr-HR" dirty="0" smtClean="0"/>
              <a:t>24.2</a:t>
            </a:r>
            <a:r>
              <a:rPr lang="hr-HR" dirty="0"/>
              <a:t>. Dan ružičastih </a:t>
            </a:r>
            <a:r>
              <a:rPr lang="hr-HR" dirty="0" smtClean="0"/>
              <a:t>majica/(Me, </a:t>
            </a:r>
            <a:r>
              <a:rPr lang="hr-HR" dirty="0" err="1" smtClean="0"/>
              <a:t>Myself</a:t>
            </a:r>
            <a:r>
              <a:rPr lang="hr-HR" dirty="0" smtClean="0"/>
              <a:t> </a:t>
            </a:r>
            <a:r>
              <a:rPr lang="hr-HR" smtClean="0"/>
              <a:t>&amp; I)</a:t>
            </a:r>
            <a:endParaRPr lang="hr-HR" dirty="0" smtClean="0"/>
          </a:p>
          <a:p>
            <a:r>
              <a:rPr lang="hr-HR" dirty="0"/>
              <a:t>H</a:t>
            </a:r>
            <a:r>
              <a:rPr lang="hr-HR" dirty="0" smtClean="0"/>
              <a:t>umanitarne akcije prikupljanja pomoći za stradale u potresu (</a:t>
            </a:r>
            <a:r>
              <a:rPr lang="hr-HR" dirty="0" err="1" smtClean="0"/>
              <a:t>Memento</a:t>
            </a:r>
            <a:r>
              <a:rPr lang="hr-HR" dirty="0" smtClean="0"/>
              <a:t> prijateljstva)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4701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Svjetski </a:t>
            </a:r>
            <a:r>
              <a:rPr lang="da-DK" dirty="0"/>
              <a:t>dan školske igre (Igram se i učim)</a:t>
            </a:r>
            <a:br>
              <a:rPr lang="da-DK" dirty="0"/>
            </a:b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1634065"/>
            <a:ext cx="4296215" cy="4296215"/>
          </a:xfrm>
        </p:spPr>
      </p:pic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r-HR" dirty="0" err="1"/>
              <a:t>osr</a:t>
            </a:r>
            <a:r>
              <a:rPr lang="hr-HR" dirty="0"/>
              <a:t> </a:t>
            </a:r>
            <a:r>
              <a:rPr lang="hr-HR" dirty="0" smtClean="0"/>
              <a:t>A.1.2. Upravlja </a:t>
            </a:r>
            <a:r>
              <a:rPr lang="hr-HR" dirty="0"/>
              <a:t>emocijama i ponašanjem</a:t>
            </a:r>
            <a:r>
              <a:rPr lang="hr-HR" dirty="0" smtClean="0"/>
              <a:t>.</a:t>
            </a:r>
          </a:p>
          <a:p>
            <a:r>
              <a:rPr lang="pl-PL" dirty="0"/>
              <a:t>osr </a:t>
            </a:r>
            <a:r>
              <a:rPr lang="pl-PL" dirty="0" smtClean="0"/>
              <a:t>A.1.3. Razvija </a:t>
            </a:r>
            <a:r>
              <a:rPr lang="pl-PL" dirty="0"/>
              <a:t>svoje potencijale</a:t>
            </a:r>
            <a:r>
              <a:rPr lang="pl-PL" dirty="0" smtClean="0"/>
              <a:t>.</a:t>
            </a:r>
          </a:p>
          <a:p>
            <a:r>
              <a:rPr lang="pl-PL" dirty="0"/>
              <a:t>osr </a:t>
            </a:r>
            <a:r>
              <a:rPr lang="pl-PL" dirty="0" smtClean="0"/>
              <a:t>B.1.2. Razvija </a:t>
            </a:r>
            <a:r>
              <a:rPr lang="pl-PL" dirty="0"/>
              <a:t>komunikacijske kompetencije.</a:t>
            </a:r>
          </a:p>
          <a:p>
            <a:r>
              <a:rPr lang="pl-PL" dirty="0"/>
              <a:t>osr </a:t>
            </a:r>
            <a:r>
              <a:rPr lang="pl-PL" dirty="0" smtClean="0"/>
              <a:t>B.1.3. Razvija </a:t>
            </a:r>
            <a:r>
              <a:rPr lang="pl-PL" dirty="0"/>
              <a:t>strategije rješavanja sukoba</a:t>
            </a:r>
            <a:r>
              <a:rPr lang="pl-PL" dirty="0" smtClean="0"/>
              <a:t>.</a:t>
            </a:r>
          </a:p>
          <a:p>
            <a:r>
              <a:rPr lang="pl-PL" dirty="0"/>
              <a:t>osr </a:t>
            </a:r>
            <a:r>
              <a:rPr lang="pl-PL" dirty="0" smtClean="0"/>
              <a:t>C.1.2. Opisuje </a:t>
            </a:r>
            <a:r>
              <a:rPr lang="pl-PL" dirty="0"/>
              <a:t>kako društvene norme i pravila reguliraju ponašanje i međusobne odnose.</a:t>
            </a:r>
          </a:p>
          <a:p>
            <a:r>
              <a:rPr lang="pl-PL" dirty="0"/>
              <a:t>uku </a:t>
            </a:r>
            <a:r>
              <a:rPr lang="pl-PL" dirty="0" smtClean="0"/>
              <a:t>D.1.2</a:t>
            </a:r>
            <a:r>
              <a:rPr lang="pl-PL" dirty="0"/>
              <a:t>. Suradnja s drugima</a:t>
            </a:r>
          </a:p>
          <a:p>
            <a:r>
              <a:rPr lang="pl-PL" dirty="0"/>
              <a:t>Učenik ostvaruje dobru komunikaciju s drugima, uspješno surađuje u različitim situacijama i spreman je zatražiti i ponuditi pomoć.</a:t>
            </a:r>
          </a:p>
          <a:p>
            <a:endParaRPr lang="pl-PL" dirty="0"/>
          </a:p>
          <a:p>
            <a:endParaRPr lang="pl-PL" dirty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2834" y="982132"/>
            <a:ext cx="1171238" cy="100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6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117601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Stvaramo slikovnicu: </a:t>
            </a:r>
            <a:r>
              <a:rPr lang="hr-HR" dirty="0" smtClean="0"/>
              <a:t>Crvenkapica</a:t>
            </a: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>(Uz </a:t>
            </a:r>
            <a:r>
              <a:rPr lang="hr-HR" dirty="0"/>
              <a:t>čitanje riječi </a:t>
            </a:r>
            <a:r>
              <a:rPr lang="hr-HR" dirty="0" smtClean="0"/>
              <a:t>rastu)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77" y="2285999"/>
            <a:ext cx="4892476" cy="3670862"/>
          </a:xfrm>
        </p:spPr>
      </p:pic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dirty="0" smtClean="0"/>
              <a:t>OŠ </a:t>
            </a:r>
            <a:r>
              <a:rPr lang="hr-HR" dirty="0"/>
              <a:t>HJ B.1.4.</a:t>
            </a:r>
          </a:p>
          <a:p>
            <a:pPr marL="0" indent="0">
              <a:buNone/>
            </a:pPr>
            <a:r>
              <a:rPr lang="hr-HR" dirty="0"/>
              <a:t>Učenik se stvaralački izražava prema vlastitome interesu potaknut različitim iskustvima i doživljajima književnoga teksta.</a:t>
            </a:r>
          </a:p>
          <a:p>
            <a:r>
              <a:rPr lang="hr-HR" dirty="0"/>
              <a:t>OŠ HJ C.1.1.</a:t>
            </a:r>
          </a:p>
          <a:p>
            <a:pPr marL="0" indent="0">
              <a:buNone/>
            </a:pPr>
            <a:r>
              <a:rPr lang="hr-HR" dirty="0"/>
              <a:t>Učenik sluša/čita tekst u skladu s početnim opismenjavanjem i pronalazi podatke u tekstu.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4694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Svjetski dan </a:t>
            </a:r>
            <a:r>
              <a:rPr lang="hr-HR" dirty="0"/>
              <a:t>čitanja naglas (Uz čitanje riječi rastu)</a:t>
            </a:r>
            <a:br>
              <a:rPr lang="hr-HR" dirty="0"/>
            </a:b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044" y="2240051"/>
            <a:ext cx="3630525" cy="3630525"/>
          </a:xfrm>
        </p:spPr>
      </p:pic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hr-HR" dirty="0"/>
              <a:t>OŠ HJ A.1.3.</a:t>
            </a:r>
          </a:p>
          <a:p>
            <a:pPr marL="0" indent="0">
              <a:buNone/>
            </a:pPr>
            <a:r>
              <a:rPr lang="hr-HR" dirty="0"/>
              <a:t>Učenik čita tekstove primjerene početnomu opismenjavanju i jezičnome razvoju.</a:t>
            </a:r>
          </a:p>
          <a:p>
            <a:r>
              <a:rPr lang="hr-HR" dirty="0"/>
              <a:t>OŠ HJ B.1.3</a:t>
            </a:r>
          </a:p>
          <a:p>
            <a:pPr marL="0" indent="0">
              <a:buNone/>
            </a:pPr>
            <a:r>
              <a:rPr lang="hr-HR" dirty="0"/>
              <a:t>Učenik izabire ponuđene književne tekstove i čita/sluša ih s razumijevanjem prema vlastitome interesu.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4289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5402" y="925690"/>
            <a:ext cx="9601196" cy="136031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Šaroliki </a:t>
            </a:r>
            <a:r>
              <a:rPr lang="hr-HR" dirty="0"/>
              <a:t>svijet čitanja (Uz čitanje riječi rastu)</a:t>
            </a:r>
            <a:br>
              <a:rPr lang="hr-HR" dirty="0"/>
            </a:b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47" y="1986716"/>
            <a:ext cx="5182553" cy="3883732"/>
          </a:xfrm>
          <a:effectLst>
            <a:glow rad="127000">
              <a:schemeClr val="accent1"/>
            </a:glow>
          </a:effectLst>
        </p:spPr>
      </p:pic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dirty="0"/>
              <a:t>OŠ HJ </a:t>
            </a:r>
            <a:r>
              <a:rPr lang="hr-HR" dirty="0" smtClean="0"/>
              <a:t>A.1.4. Učenik </a:t>
            </a:r>
            <a:r>
              <a:rPr lang="hr-HR" dirty="0"/>
              <a:t>piše školskim formalnim pismom slova, riječi i kratke rečenice u skladu s jezičnim razvojem.</a:t>
            </a:r>
          </a:p>
          <a:p>
            <a:r>
              <a:rPr lang="hr-HR" dirty="0"/>
              <a:t>OŠ HJ </a:t>
            </a:r>
            <a:r>
              <a:rPr lang="hr-HR" dirty="0" smtClean="0"/>
              <a:t>B.1.4. Učenik </a:t>
            </a:r>
            <a:r>
              <a:rPr lang="hr-HR" dirty="0"/>
              <a:t>se stvaralački izražava prema vlastitome interesu potaknut različitim iskustvima i doživljajima književnoga teksta</a:t>
            </a:r>
            <a:r>
              <a:rPr lang="hr-HR" dirty="0" smtClean="0"/>
              <a:t>.</a:t>
            </a:r>
          </a:p>
          <a:p>
            <a:r>
              <a:rPr lang="hr-HR" dirty="0" err="1"/>
              <a:t>goo</a:t>
            </a:r>
            <a:r>
              <a:rPr lang="hr-HR" dirty="0"/>
              <a:t> </a:t>
            </a:r>
            <a:r>
              <a:rPr lang="hr-HR" dirty="0" smtClean="0"/>
              <a:t>C.1.2. Promiče </a:t>
            </a:r>
            <a:r>
              <a:rPr lang="hr-HR" dirty="0"/>
              <a:t>solidarnost u učionici.</a:t>
            </a:r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9443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Slikamo </a:t>
            </a:r>
            <a:r>
              <a:rPr lang="hr-HR" dirty="0"/>
              <a:t>kao Picasso (U svijetu likovnih umjetnika)</a:t>
            </a:r>
            <a:br>
              <a:rPr lang="hr-HR" dirty="0"/>
            </a:b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17" y="2286000"/>
            <a:ext cx="5077170" cy="3584576"/>
          </a:xfrm>
        </p:spPr>
      </p:pic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r-HR" dirty="0"/>
              <a:t>OŠ LK </a:t>
            </a:r>
            <a:r>
              <a:rPr lang="hr-HR" dirty="0" smtClean="0"/>
              <a:t>A.1.1. Učenik </a:t>
            </a:r>
            <a:r>
              <a:rPr lang="hr-HR" dirty="0"/>
              <a:t>prepoznaje umjetnost kao način komunikacije i odgovara na različite poticaje likovnim izražavanjem</a:t>
            </a:r>
            <a:r>
              <a:rPr lang="hr-HR" dirty="0" smtClean="0"/>
              <a:t>.</a:t>
            </a:r>
          </a:p>
          <a:p>
            <a:r>
              <a:rPr lang="hr-HR" dirty="0"/>
              <a:t>OŠ LK </a:t>
            </a:r>
            <a:r>
              <a:rPr lang="hr-HR" dirty="0" smtClean="0"/>
              <a:t>A.1.2. Učenik </a:t>
            </a:r>
            <a:r>
              <a:rPr lang="hr-HR" dirty="0"/>
              <a:t>demonstrira poznavanje osobitosti različitih likovnih materijala i postupaka pri likovnom izražavanju</a:t>
            </a:r>
            <a:r>
              <a:rPr lang="hr-HR" dirty="0" smtClean="0"/>
              <a:t>.</a:t>
            </a:r>
            <a:endParaRPr lang="hr-HR" dirty="0"/>
          </a:p>
          <a:p>
            <a:r>
              <a:rPr lang="hr-HR" dirty="0" smtClean="0"/>
              <a:t>OŠ </a:t>
            </a:r>
            <a:r>
              <a:rPr lang="hr-HR" dirty="0"/>
              <a:t>LK </a:t>
            </a:r>
            <a:r>
              <a:rPr lang="hr-HR" dirty="0" smtClean="0"/>
              <a:t>B.1.2. Učenik </a:t>
            </a:r>
            <a:r>
              <a:rPr lang="hr-HR" dirty="0"/>
              <a:t>uspoređuje svoj likovni ili vizualni rad i radove drugih učenika te opisuje svoj rad i vlastiti doživljaj </a:t>
            </a:r>
            <a:r>
              <a:rPr lang="hr-HR" dirty="0" smtClean="0"/>
              <a:t>stvaranja</a:t>
            </a:r>
          </a:p>
          <a:p>
            <a:r>
              <a:rPr lang="hr-HR" dirty="0"/>
              <a:t>OŠ LK </a:t>
            </a:r>
            <a:r>
              <a:rPr lang="hr-HR" dirty="0" smtClean="0"/>
              <a:t>C.1.2. Učenik </a:t>
            </a:r>
            <a:r>
              <a:rPr lang="hr-HR" dirty="0"/>
              <a:t>povezuje neki aspekt umjetničkog djela s iskustvima iz svakodnevnog života te društvenim kontekstom.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6836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812378"/>
          </a:xfrm>
        </p:spPr>
        <p:txBody>
          <a:bodyPr/>
          <a:lstStyle/>
          <a:p>
            <a:r>
              <a:rPr lang="hr-HR" dirty="0" smtClean="0"/>
              <a:t>Zašto projektna nastava?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pPr lvl="0">
              <a:lnSpc>
                <a:spcPct val="90000"/>
              </a:lnSpc>
              <a:spcBef>
                <a:spcPts val="1800"/>
              </a:spcBef>
              <a:buClrTx/>
            </a:pPr>
            <a:r>
              <a:rPr lang="hr-HR" sz="2200" cap="none" dirty="0">
                <a:solidFill>
                  <a:srgbClr val="404040"/>
                </a:solidFill>
                <a:latin typeface="Arial" panose="020B0604020202020204"/>
              </a:rPr>
              <a:t>Nacionalni okvirni kurikulum (NOK): od učitelja se očekuje razvoj učeničkih kompetencija koje stavljaju naglasak na razvoj inovativnosti, stvaralaštva, rješavanja problema, razvoj kritičkog mišljenja, poduzetnosti, informatičke pismenosti, socijalnih i drugih kompetencija. </a:t>
            </a:r>
            <a:r>
              <a:rPr lang="hr-HR" sz="2200" cap="none" dirty="0" smtClean="0">
                <a:solidFill>
                  <a:srgbClr val="404040"/>
                </a:solidFill>
                <a:latin typeface="Arial" panose="020B0604020202020204"/>
              </a:rPr>
              <a:t>Njih je teže ostvariti </a:t>
            </a:r>
            <a:r>
              <a:rPr lang="hr-HR" sz="2200" cap="none" dirty="0">
                <a:solidFill>
                  <a:srgbClr val="404040"/>
                </a:solidFill>
                <a:latin typeface="Arial" panose="020B0604020202020204"/>
              </a:rPr>
              <a:t>u tradicionalnomu odgojno-obrazovnom sustavu koji djeluje kao sredstvo prenošenja znanja.</a:t>
            </a:r>
          </a:p>
          <a:p>
            <a:pPr lvl="0">
              <a:lnSpc>
                <a:spcPct val="90000"/>
              </a:lnSpc>
              <a:spcBef>
                <a:spcPts val="1800"/>
              </a:spcBef>
              <a:buClrTx/>
            </a:pPr>
            <a:r>
              <a:rPr lang="hr-HR" sz="2200" cap="none" dirty="0">
                <a:solidFill>
                  <a:srgbClr val="404040"/>
                </a:solidFill>
                <a:latin typeface="Arial" panose="020B0604020202020204"/>
              </a:rPr>
              <a:t>Psihologija je stajališta da su djeci bliži aktivni oblici nastave.</a:t>
            </a:r>
          </a:p>
          <a:p>
            <a:pPr lvl="0">
              <a:lnSpc>
                <a:spcPct val="90000"/>
              </a:lnSpc>
              <a:spcBef>
                <a:spcPts val="1800"/>
              </a:spcBef>
              <a:buClrTx/>
            </a:pPr>
            <a:r>
              <a:rPr lang="hr-HR" sz="2200" cap="none" dirty="0">
                <a:solidFill>
                  <a:srgbClr val="404040"/>
                </a:solidFill>
                <a:latin typeface="Arial" panose="020B0604020202020204"/>
              </a:rPr>
              <a:t>Problem: klasična predavačka nastava djeci je dosadna. </a:t>
            </a:r>
          </a:p>
          <a:p>
            <a:pPr lvl="0">
              <a:lnSpc>
                <a:spcPct val="90000"/>
              </a:lnSpc>
              <a:spcBef>
                <a:spcPts val="1800"/>
              </a:spcBef>
              <a:buClrTx/>
            </a:pPr>
            <a:r>
              <a:rPr lang="hr-HR" sz="2200" cap="none" dirty="0">
                <a:solidFill>
                  <a:srgbClr val="404040"/>
                </a:solidFill>
                <a:latin typeface="Arial" panose="020B0604020202020204"/>
              </a:rPr>
              <a:t>Frontalna nastava da, </a:t>
            </a:r>
            <a:r>
              <a:rPr lang="hr-HR" sz="2200" cap="none" dirty="0" smtClean="0">
                <a:solidFill>
                  <a:srgbClr val="404040"/>
                </a:solidFill>
                <a:latin typeface="Arial" panose="020B0604020202020204"/>
              </a:rPr>
              <a:t>ali ne bi trebala prevladavati</a:t>
            </a:r>
            <a:endParaRPr lang="hr-HR" sz="2200" dirty="0"/>
          </a:p>
        </p:txBody>
      </p:sp>
    </p:spTree>
    <p:extLst>
      <p:ext uri="{BB962C8B-B14F-4D97-AF65-F5344CB8AC3E}">
        <p14:creationId xmlns:p14="http://schemas.microsoft.com/office/powerpoint/2010/main" val="209786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5402" y="1038579"/>
            <a:ext cx="9601196" cy="121920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 </a:t>
            </a:r>
            <a:r>
              <a:rPr lang="hr-HR" dirty="0"/>
              <a:t>Dan sigurnijeg </a:t>
            </a:r>
            <a:r>
              <a:rPr lang="hr-HR" dirty="0" smtClean="0"/>
              <a:t>interneta</a:t>
            </a:r>
            <a:br>
              <a:rPr lang="hr-HR" dirty="0" smtClean="0"/>
            </a:br>
            <a:r>
              <a:rPr lang="hr-HR" dirty="0" smtClean="0"/>
              <a:t>Rad </a:t>
            </a:r>
            <a:r>
              <a:rPr lang="hr-HR" dirty="0"/>
              <a:t>u digitalnom alatu </a:t>
            </a:r>
            <a:r>
              <a:rPr lang="hr-HR" dirty="0" err="1"/>
              <a:t>Wordwall</a:t>
            </a:r>
            <a:r>
              <a:rPr lang="hr-HR" dirty="0"/>
              <a:t> (</a:t>
            </a:r>
            <a:r>
              <a:rPr lang="hr-HR" dirty="0" err="1"/>
              <a:t>Webučionica</a:t>
            </a:r>
            <a:r>
              <a:rPr lang="hr-HR" dirty="0"/>
              <a:t>)</a:t>
            </a:r>
            <a:br>
              <a:rPr lang="hr-HR" dirty="0"/>
            </a:br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r-HR" dirty="0"/>
              <a:t> </a:t>
            </a:r>
            <a:r>
              <a:rPr lang="hr-HR" dirty="0" err="1"/>
              <a:t>ikt</a:t>
            </a:r>
            <a:r>
              <a:rPr lang="hr-HR" dirty="0"/>
              <a:t> </a:t>
            </a:r>
            <a:r>
              <a:rPr lang="hr-HR" dirty="0" smtClean="0"/>
              <a:t>A.1.1. Učenik </a:t>
            </a:r>
            <a:r>
              <a:rPr lang="hr-HR" dirty="0"/>
              <a:t>uz učiteljevu pomoć odabire odgovarajuću digitalnu tehnologiju za obavljanje jednostavnih zadataka</a:t>
            </a:r>
          </a:p>
          <a:p>
            <a:r>
              <a:rPr lang="hr-HR" dirty="0" err="1" smtClean="0"/>
              <a:t>ikt</a:t>
            </a:r>
            <a:r>
              <a:rPr lang="hr-HR" dirty="0" smtClean="0"/>
              <a:t> </a:t>
            </a:r>
            <a:r>
              <a:rPr lang="hr-HR" dirty="0"/>
              <a:t>A.1.2. Učenik se uz učiteljevu pomoć služi odabranim uređajima i programima</a:t>
            </a:r>
            <a:endParaRPr lang="hr-HR" dirty="0" smtClean="0"/>
          </a:p>
          <a:p>
            <a:r>
              <a:rPr lang="hr-HR" dirty="0" err="1" smtClean="0"/>
              <a:t>ikt</a:t>
            </a:r>
            <a:r>
              <a:rPr lang="hr-HR" dirty="0" smtClean="0"/>
              <a:t> A.1.3. Učenik </a:t>
            </a:r>
            <a:r>
              <a:rPr lang="hr-HR" dirty="0"/>
              <a:t>primjenjuje pravila za odgovorno i sigurno </a:t>
            </a:r>
            <a:r>
              <a:rPr lang="hr-HR" dirty="0" smtClean="0"/>
              <a:t>služenje </a:t>
            </a:r>
            <a:r>
              <a:rPr lang="hr-HR" dirty="0"/>
              <a:t>programima i uređajima</a:t>
            </a:r>
            <a:r>
              <a:rPr lang="hr-HR" dirty="0" smtClean="0"/>
              <a:t>.</a:t>
            </a:r>
          </a:p>
          <a:p>
            <a:r>
              <a:rPr lang="pl-PL" dirty="0"/>
              <a:t>ikt </a:t>
            </a:r>
            <a:r>
              <a:rPr lang="pl-PL" dirty="0" smtClean="0"/>
              <a:t>A.1.4. Učenik </a:t>
            </a:r>
            <a:r>
              <a:rPr lang="pl-PL" dirty="0"/>
              <a:t>prepoznaje utjecaj tehnologije na zdravlje i </a:t>
            </a:r>
            <a:r>
              <a:rPr lang="pl-PL" dirty="0" smtClean="0"/>
              <a:t>okoliš</a:t>
            </a:r>
          </a:p>
          <a:p>
            <a:r>
              <a:rPr lang="pl-PL" dirty="0"/>
              <a:t>ikt </a:t>
            </a:r>
            <a:r>
              <a:rPr lang="pl-PL" dirty="0" smtClean="0"/>
              <a:t>D.1.3. Učenik </a:t>
            </a:r>
            <a:r>
              <a:rPr lang="pl-PL" dirty="0"/>
              <a:t>uz učiteljevu pomoć oblikuje postojeće uratke i ideje služeći se IKT-om</a:t>
            </a:r>
            <a:r>
              <a:rPr lang="pl-PL" dirty="0" smtClean="0"/>
              <a:t>.</a:t>
            </a:r>
          </a:p>
          <a:p>
            <a:endParaRPr lang="pl-PL" dirty="0"/>
          </a:p>
          <a:p>
            <a:endParaRPr lang="pl-PL" dirty="0"/>
          </a:p>
          <a:p>
            <a:endParaRPr lang="hr-HR" dirty="0"/>
          </a:p>
        </p:txBody>
      </p:sp>
      <p:pic>
        <p:nvPicPr>
          <p:cNvPr id="11" name="Rezervirano mjesto sadržaja 10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2" y="2257779"/>
            <a:ext cx="4821011" cy="3612797"/>
          </a:xfrm>
        </p:spPr>
      </p:pic>
    </p:spTree>
    <p:extLst>
      <p:ext uri="{BB962C8B-B14F-4D97-AF65-F5344CB8AC3E}">
        <p14:creationId xmlns:p14="http://schemas.microsoft.com/office/powerpoint/2010/main" val="18853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 Matematičke igre </a:t>
            </a:r>
            <a:r>
              <a:rPr lang="hr-HR" dirty="0"/>
              <a:t>(Igram se i učim)</a:t>
            </a:r>
            <a:br>
              <a:rPr lang="hr-HR" dirty="0"/>
            </a:b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26" y="1885244"/>
            <a:ext cx="5048841" cy="3786631"/>
          </a:xfrm>
        </p:spPr>
      </p:pic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pl-PL" dirty="0"/>
              <a:t>MAT OŠ </a:t>
            </a:r>
            <a:r>
              <a:rPr lang="pl-PL" dirty="0" smtClean="0"/>
              <a:t>A.1.4.  Zbraja </a:t>
            </a:r>
            <a:r>
              <a:rPr lang="pl-PL" dirty="0"/>
              <a:t>i oduzima u skupu brojeva do 20</a:t>
            </a:r>
            <a:r>
              <a:rPr lang="pl-PL" dirty="0" smtClean="0"/>
              <a:t>.</a:t>
            </a:r>
          </a:p>
          <a:p>
            <a:r>
              <a:rPr lang="pl-PL" dirty="0"/>
              <a:t>MAT OŠ </a:t>
            </a:r>
            <a:r>
              <a:rPr lang="pl-PL" dirty="0" smtClean="0"/>
              <a:t>A.1.5. Matematički </a:t>
            </a:r>
            <a:r>
              <a:rPr lang="pl-PL" dirty="0"/>
              <a:t>rasuđuje te matematičkim jezikom prikazuje i rješava različite tipove </a:t>
            </a:r>
            <a:r>
              <a:rPr lang="pl-PL" dirty="0" smtClean="0"/>
              <a:t>zadataka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50" y="1634066"/>
            <a:ext cx="4874540" cy="365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4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4885942" cy="1303867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 </a:t>
            </a:r>
            <a:r>
              <a:rPr lang="hr-HR" dirty="0"/>
              <a:t>100. dan škole </a:t>
            </a:r>
            <a:br>
              <a:rPr lang="hr-HR" dirty="0"/>
            </a:b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79" y="1919112"/>
            <a:ext cx="4863796" cy="3951464"/>
          </a:xfrm>
        </p:spPr>
      </p:pic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81344" y="982132"/>
            <a:ext cx="4718304" cy="4888444"/>
          </a:xfrm>
        </p:spPr>
        <p:txBody>
          <a:bodyPr>
            <a:normAutofit fontScale="62500" lnSpcReduction="20000"/>
          </a:bodyPr>
          <a:lstStyle/>
          <a:p>
            <a:r>
              <a:rPr lang="hr-HR" dirty="0"/>
              <a:t>OŠ HJ </a:t>
            </a:r>
            <a:r>
              <a:rPr lang="hr-HR" dirty="0" smtClean="0"/>
              <a:t>A.1.4. Učenik </a:t>
            </a:r>
            <a:r>
              <a:rPr lang="hr-HR" dirty="0"/>
              <a:t>piše školskim formalnim pismom slova, riječi i kratke rečenice u skladu s jezičnim razvojem</a:t>
            </a:r>
            <a:r>
              <a:rPr lang="hr-HR" dirty="0" smtClean="0"/>
              <a:t>.</a:t>
            </a:r>
          </a:p>
          <a:p>
            <a:r>
              <a:rPr lang="hr-HR" dirty="0"/>
              <a:t>OŠ LK </a:t>
            </a:r>
            <a:r>
              <a:rPr lang="hr-HR" dirty="0" smtClean="0"/>
              <a:t>A.1.1. </a:t>
            </a:r>
            <a:r>
              <a:rPr lang="hr-HR" dirty="0"/>
              <a:t>U</a:t>
            </a:r>
            <a:r>
              <a:rPr lang="hr-HR" dirty="0" smtClean="0"/>
              <a:t>čenik </a:t>
            </a:r>
            <a:r>
              <a:rPr lang="hr-HR" dirty="0"/>
              <a:t>prepoznaje umjetnost kao način komunikacije i odgovara na različite poticaje likovnim izražavanjem</a:t>
            </a:r>
            <a:r>
              <a:rPr lang="hr-HR" dirty="0" smtClean="0"/>
              <a:t>.</a:t>
            </a:r>
          </a:p>
          <a:p>
            <a:r>
              <a:rPr lang="pl-PL" dirty="0"/>
              <a:t>MAT OŠ </a:t>
            </a:r>
            <a:r>
              <a:rPr lang="pl-PL" dirty="0" smtClean="0"/>
              <a:t>A.1.4. Zbraja </a:t>
            </a:r>
            <a:r>
              <a:rPr lang="pl-PL" dirty="0"/>
              <a:t>i oduzima u skupu brojeva do 20</a:t>
            </a:r>
            <a:r>
              <a:rPr lang="pl-PL" dirty="0" smtClean="0"/>
              <a:t>.</a:t>
            </a:r>
          </a:p>
          <a:p>
            <a:r>
              <a:rPr lang="pl-PL" dirty="0"/>
              <a:t>OŠ TZK </a:t>
            </a:r>
            <a:r>
              <a:rPr lang="pl-PL" dirty="0" smtClean="0"/>
              <a:t>A.1.1. Izvodi </a:t>
            </a:r>
            <a:r>
              <a:rPr lang="pl-PL" dirty="0"/>
              <a:t>prirodne načine gibanja</a:t>
            </a:r>
            <a:r>
              <a:rPr lang="pl-PL" dirty="0" smtClean="0"/>
              <a:t>.</a:t>
            </a:r>
          </a:p>
          <a:p>
            <a:r>
              <a:rPr lang="pl-PL" dirty="0"/>
              <a:t>uku </a:t>
            </a:r>
            <a:r>
              <a:rPr lang="pl-PL" dirty="0" smtClean="0"/>
              <a:t>A.1.4. Kritičko </a:t>
            </a:r>
            <a:r>
              <a:rPr lang="pl-PL" dirty="0"/>
              <a:t>mišljenje</a:t>
            </a:r>
          </a:p>
          <a:p>
            <a:r>
              <a:rPr lang="pl-PL" dirty="0"/>
              <a:t>Učenik oblikuje i izražava svoje misli i osjećaje</a:t>
            </a:r>
          </a:p>
          <a:p>
            <a:r>
              <a:rPr lang="pl-PL" dirty="0"/>
              <a:t>uku B.1.2</a:t>
            </a:r>
            <a:r>
              <a:rPr lang="pl-PL" dirty="0" smtClean="0"/>
              <a:t>. </a:t>
            </a:r>
            <a:r>
              <a:rPr lang="pl-PL" dirty="0"/>
              <a:t>Praćenje</a:t>
            </a:r>
          </a:p>
          <a:p>
            <a:r>
              <a:rPr lang="pl-PL" dirty="0"/>
              <a:t>Na poticaj i uz pomoć učitelja prati svoje </a:t>
            </a:r>
            <a:r>
              <a:rPr lang="pl-PL" dirty="0" smtClean="0"/>
              <a:t>učenje</a:t>
            </a:r>
          </a:p>
          <a:p>
            <a:r>
              <a:rPr lang="pl-PL" dirty="0"/>
              <a:t>uku </a:t>
            </a:r>
            <a:r>
              <a:rPr lang="pl-PL" dirty="0" smtClean="0"/>
              <a:t>C.1.2. Slika </a:t>
            </a:r>
            <a:r>
              <a:rPr lang="pl-PL" dirty="0"/>
              <a:t>o sebi kao </a:t>
            </a:r>
            <a:r>
              <a:rPr lang="pl-PL" dirty="0" smtClean="0"/>
              <a:t>učeniku</a:t>
            </a:r>
          </a:p>
          <a:p>
            <a:r>
              <a:rPr lang="pl-PL" dirty="0" smtClean="0"/>
              <a:t>Učenik </a:t>
            </a:r>
            <a:r>
              <a:rPr lang="pl-PL" dirty="0"/>
              <a:t>iskazuje pozitivna i visoka očekivanja i vjeruje u svoj uspjeh u učenju</a:t>
            </a:r>
            <a:r>
              <a:rPr lang="pl-PL" dirty="0" smtClean="0"/>
              <a:t>.</a:t>
            </a:r>
            <a:endParaRPr lang="pl-PL" dirty="0"/>
          </a:p>
          <a:p>
            <a:r>
              <a:rPr lang="pl-PL" dirty="0" smtClean="0"/>
              <a:t>uku D.1.2. Suradnja </a:t>
            </a:r>
            <a:r>
              <a:rPr lang="pl-PL" dirty="0"/>
              <a:t>s drugima</a:t>
            </a:r>
          </a:p>
          <a:p>
            <a:r>
              <a:rPr lang="pl-PL" dirty="0"/>
              <a:t>Učenik ostvaruje dobru komunikaciju s drugima, uspješno surađuje u različitim situacijama i spreman je zatražiti i ponuditi pomoć.</a:t>
            </a:r>
          </a:p>
          <a:p>
            <a:endParaRPr lang="pl-PL" dirty="0"/>
          </a:p>
          <a:p>
            <a:endParaRPr lang="pl-PL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118" y="2009600"/>
            <a:ext cx="5027317" cy="377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0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138311" y="719886"/>
            <a:ext cx="8173155" cy="1018604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 </a:t>
            </a:r>
            <a:br>
              <a:rPr lang="hr-HR" dirty="0" smtClean="0"/>
            </a:br>
            <a:r>
              <a:rPr lang="hr-HR" dirty="0" smtClean="0"/>
              <a:t>Dan </a:t>
            </a:r>
            <a:r>
              <a:rPr lang="hr-HR" dirty="0"/>
              <a:t>ružičastih </a:t>
            </a:r>
            <a:r>
              <a:rPr lang="hr-HR" dirty="0" smtClean="0"/>
              <a:t>majica/Me , </a:t>
            </a:r>
            <a:r>
              <a:rPr lang="hr-HR" dirty="0" err="1" smtClean="0"/>
              <a:t>Myself</a:t>
            </a:r>
            <a:r>
              <a:rPr lang="hr-HR" dirty="0"/>
              <a:t> </a:t>
            </a:r>
            <a:r>
              <a:rPr lang="hr-HR" dirty="0" smtClean="0"/>
              <a:t>&amp; I 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463" y="2285999"/>
            <a:ext cx="4647774" cy="3482976"/>
          </a:xfrm>
        </p:spPr>
      </p:pic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81344" y="1614311"/>
            <a:ext cx="4718304" cy="4256137"/>
          </a:xfrm>
        </p:spPr>
        <p:txBody>
          <a:bodyPr>
            <a:normAutofit fontScale="55000" lnSpcReduction="20000"/>
          </a:bodyPr>
          <a:lstStyle/>
          <a:p>
            <a:r>
              <a:rPr lang="hr-HR" dirty="0" err="1"/>
              <a:t>goo</a:t>
            </a:r>
            <a:r>
              <a:rPr lang="hr-HR" dirty="0"/>
              <a:t> </a:t>
            </a:r>
            <a:r>
              <a:rPr lang="hr-HR" dirty="0" smtClean="0"/>
              <a:t>A.1.2. Aktivno </a:t>
            </a:r>
            <a:r>
              <a:rPr lang="hr-HR" dirty="0"/>
              <a:t>se zalaže za prava djece</a:t>
            </a:r>
            <a:r>
              <a:rPr lang="hr-HR" dirty="0" smtClean="0"/>
              <a:t>.</a:t>
            </a:r>
          </a:p>
          <a:p>
            <a:r>
              <a:rPr lang="hr-HR" dirty="0" err="1"/>
              <a:t>goo</a:t>
            </a:r>
            <a:r>
              <a:rPr lang="hr-HR" dirty="0"/>
              <a:t> C.1.2. Promiče solidarnost u razredu.</a:t>
            </a:r>
          </a:p>
          <a:p>
            <a:r>
              <a:rPr lang="hr-HR" dirty="0" err="1"/>
              <a:t>goo</a:t>
            </a:r>
            <a:r>
              <a:rPr lang="hr-HR" dirty="0"/>
              <a:t> C.1.3. Promiče kvalitetu života u razredu.</a:t>
            </a:r>
            <a:endParaRPr lang="hr-HR" dirty="0" smtClean="0"/>
          </a:p>
          <a:p>
            <a:r>
              <a:rPr lang="pl-PL" dirty="0"/>
              <a:t>osr </a:t>
            </a:r>
            <a:r>
              <a:rPr lang="pl-PL" dirty="0" smtClean="0"/>
              <a:t>B.1.1. Prepoznaje </a:t>
            </a:r>
            <a:r>
              <a:rPr lang="pl-PL" dirty="0"/>
              <a:t>i uvažava potrebe i osjećaje </a:t>
            </a:r>
            <a:r>
              <a:rPr lang="pl-PL" dirty="0" smtClean="0"/>
              <a:t>drugih</a:t>
            </a:r>
          </a:p>
          <a:p>
            <a:r>
              <a:rPr lang="pl-PL" dirty="0"/>
              <a:t>osr </a:t>
            </a:r>
            <a:r>
              <a:rPr lang="pl-PL" dirty="0" smtClean="0"/>
              <a:t>B.1.2. Razvija </a:t>
            </a:r>
            <a:r>
              <a:rPr lang="pl-PL" dirty="0"/>
              <a:t>komunikacijske kompetencije.</a:t>
            </a:r>
          </a:p>
          <a:p>
            <a:r>
              <a:rPr lang="pl-PL" dirty="0"/>
              <a:t>osr </a:t>
            </a:r>
            <a:r>
              <a:rPr lang="pl-PL" dirty="0" smtClean="0"/>
              <a:t>B.1.3. Razvija </a:t>
            </a:r>
            <a:r>
              <a:rPr lang="pl-PL" dirty="0"/>
              <a:t>strategije rješavanja </a:t>
            </a:r>
            <a:r>
              <a:rPr lang="pl-PL" dirty="0" smtClean="0"/>
              <a:t>sukoba</a:t>
            </a:r>
            <a:endParaRPr lang="hr-HR" dirty="0" smtClean="0"/>
          </a:p>
          <a:p>
            <a:r>
              <a:rPr lang="hr-HR" dirty="0" err="1" smtClean="0"/>
              <a:t>osr</a:t>
            </a:r>
            <a:r>
              <a:rPr lang="hr-HR" dirty="0" smtClean="0"/>
              <a:t> C.1.2. Opisuje </a:t>
            </a:r>
            <a:r>
              <a:rPr lang="hr-HR" dirty="0"/>
              <a:t>kako društvene norme i pravila reguliraju ponašanje i međusobne odnose</a:t>
            </a:r>
            <a:r>
              <a:rPr lang="hr-HR" dirty="0" smtClean="0"/>
              <a:t>.</a:t>
            </a:r>
          </a:p>
          <a:p>
            <a:r>
              <a:rPr lang="hr-HR" dirty="0" err="1"/>
              <a:t>uku</a:t>
            </a:r>
            <a:r>
              <a:rPr lang="hr-HR" dirty="0"/>
              <a:t> </a:t>
            </a:r>
            <a:r>
              <a:rPr lang="hr-HR" dirty="0" smtClean="0"/>
              <a:t>A.1.3 Kreativno </a:t>
            </a:r>
            <a:r>
              <a:rPr lang="hr-HR" dirty="0"/>
              <a:t>mišljenje</a:t>
            </a:r>
          </a:p>
          <a:p>
            <a:r>
              <a:rPr lang="hr-HR" dirty="0"/>
              <a:t>Učenik spontano i kreativno oblikuje i izražava svoje misli i osjećaje pri učenju i rješavanju problema</a:t>
            </a:r>
            <a:r>
              <a:rPr lang="hr-HR" dirty="0" smtClean="0"/>
              <a:t>.</a:t>
            </a:r>
            <a:endParaRPr lang="hr-HR" dirty="0"/>
          </a:p>
          <a:p>
            <a:r>
              <a:rPr lang="hr-HR" dirty="0" err="1"/>
              <a:t>odr</a:t>
            </a:r>
            <a:r>
              <a:rPr lang="hr-HR" dirty="0"/>
              <a:t> B.1.1. Prepoznaje važnost dobronamjernoga djelovanja prema ljudima i prirodi</a:t>
            </a:r>
            <a:r>
              <a:rPr lang="hr-HR" dirty="0" smtClean="0"/>
              <a:t>.</a:t>
            </a:r>
          </a:p>
          <a:p>
            <a:r>
              <a:rPr lang="hr-HR" dirty="0" err="1"/>
              <a:t>odr</a:t>
            </a:r>
            <a:r>
              <a:rPr lang="hr-HR" dirty="0"/>
              <a:t> C.1.2. Identificira primjere dobroga odnosa prema </a:t>
            </a:r>
            <a:r>
              <a:rPr lang="hr-HR" dirty="0" smtClean="0"/>
              <a:t>drugim </a:t>
            </a:r>
            <a:r>
              <a:rPr lang="hr-HR" dirty="0"/>
              <a:t>ljudima</a:t>
            </a:r>
            <a:r>
              <a:rPr lang="hr-HR" dirty="0" smtClean="0"/>
              <a:t>.</a:t>
            </a:r>
          </a:p>
          <a:p>
            <a:r>
              <a:rPr lang="hr-HR" dirty="0" err="1"/>
              <a:t>zdr</a:t>
            </a:r>
            <a:r>
              <a:rPr lang="hr-HR" dirty="0"/>
              <a:t> B.1.1.A Razlikuje primjereno od neprimjerenoga ponašanja.</a:t>
            </a:r>
            <a:endParaRPr lang="hr-HR" dirty="0" smtClean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392" y="719885"/>
            <a:ext cx="2459919" cy="31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11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Humanitarne </a:t>
            </a:r>
            <a:r>
              <a:rPr lang="hr-HR" dirty="0"/>
              <a:t>akcije prikupljanja pomoći za stradale u potresu (</a:t>
            </a:r>
            <a:r>
              <a:rPr lang="hr-HR" dirty="0" err="1"/>
              <a:t>Memento</a:t>
            </a:r>
            <a:r>
              <a:rPr lang="hr-HR" dirty="0"/>
              <a:t> prijateljstva)</a:t>
            </a:r>
            <a:br>
              <a:rPr lang="hr-HR" dirty="0"/>
            </a:b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042" y="2147922"/>
            <a:ext cx="3056302" cy="4077107"/>
          </a:xfrm>
        </p:spPr>
      </p:pic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pl-PL" dirty="0"/>
              <a:t>osr </a:t>
            </a:r>
            <a:r>
              <a:rPr lang="pl-PL" dirty="0" smtClean="0"/>
              <a:t>B.1.1. Prepoznaje </a:t>
            </a:r>
            <a:r>
              <a:rPr lang="pl-PL" dirty="0"/>
              <a:t>i uvažava potrebe i osjećaje drugih.</a:t>
            </a:r>
          </a:p>
          <a:p>
            <a:r>
              <a:rPr lang="hr-HR" dirty="0" err="1"/>
              <a:t>osr</a:t>
            </a:r>
            <a:r>
              <a:rPr lang="hr-HR" dirty="0"/>
              <a:t> </a:t>
            </a:r>
            <a:r>
              <a:rPr lang="hr-HR" dirty="0" smtClean="0"/>
              <a:t>C.1.3. Pridonosi </a:t>
            </a:r>
            <a:r>
              <a:rPr lang="hr-HR" dirty="0"/>
              <a:t>skupini.</a:t>
            </a:r>
          </a:p>
          <a:p>
            <a:r>
              <a:rPr lang="hr-HR" dirty="0" err="1"/>
              <a:t>osr</a:t>
            </a:r>
            <a:r>
              <a:rPr lang="hr-HR" dirty="0"/>
              <a:t> </a:t>
            </a:r>
            <a:r>
              <a:rPr lang="hr-HR" dirty="0" smtClean="0"/>
              <a:t>C.1.4. Razvija </a:t>
            </a:r>
            <a:r>
              <a:rPr lang="hr-HR" dirty="0"/>
              <a:t>nacionalni i kulturni identitet zajedništvom i pripadnošću skupini.</a:t>
            </a:r>
          </a:p>
          <a:p>
            <a:r>
              <a:rPr lang="hr-HR" dirty="0" err="1"/>
              <a:t>goo</a:t>
            </a:r>
            <a:r>
              <a:rPr lang="hr-HR" dirty="0"/>
              <a:t> </a:t>
            </a:r>
            <a:r>
              <a:rPr lang="hr-HR" dirty="0" smtClean="0"/>
              <a:t>C.1.2. Promiče </a:t>
            </a:r>
            <a:r>
              <a:rPr lang="hr-HR" dirty="0"/>
              <a:t>solidarnost u </a:t>
            </a:r>
            <a:r>
              <a:rPr lang="hr-HR" dirty="0" smtClean="0"/>
              <a:t>razredu.</a:t>
            </a:r>
          </a:p>
          <a:p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3"/>
          <a:srcRect t="12906" b="11029"/>
          <a:stretch/>
        </p:blipFill>
        <p:spPr>
          <a:xfrm>
            <a:off x="644172" y="2285999"/>
            <a:ext cx="2480870" cy="256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1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03868" y="1941688"/>
            <a:ext cx="9592732" cy="1557867"/>
          </a:xfrm>
        </p:spPr>
        <p:txBody>
          <a:bodyPr>
            <a:normAutofit/>
          </a:bodyPr>
          <a:lstStyle/>
          <a:p>
            <a:r>
              <a:rPr lang="hr-HR" sz="4800" dirty="0" smtClean="0">
                <a:solidFill>
                  <a:schemeClr val="tx1"/>
                </a:solidFill>
              </a:rPr>
              <a:t>HVALA NA PAŽNJI!</a:t>
            </a:r>
            <a:endParaRPr lang="hr-HR" sz="4800" dirty="0">
              <a:solidFill>
                <a:schemeClr val="tx1"/>
              </a:solidFill>
            </a:endParaRP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303868" y="3612444"/>
            <a:ext cx="9592732" cy="519289"/>
          </a:xfrm>
        </p:spPr>
        <p:txBody>
          <a:bodyPr/>
          <a:lstStyle/>
          <a:p>
            <a:r>
              <a:rPr lang="hr-HR" dirty="0"/>
              <a:t>m</a:t>
            </a:r>
            <a:r>
              <a:rPr lang="hr-HR" dirty="0" smtClean="0"/>
              <a:t>ira.radovic@skole.hr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9893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1552" y="313717"/>
            <a:ext cx="10364451" cy="1596177"/>
          </a:xfrm>
        </p:spPr>
        <p:txBody>
          <a:bodyPr/>
          <a:lstStyle/>
          <a:p>
            <a:r>
              <a:rPr lang="hr-HR" dirty="0" smtClean="0"/>
              <a:t>Igram se i učim/I </a:t>
            </a:r>
            <a:r>
              <a:rPr lang="hr-HR" dirty="0" err="1" smtClean="0"/>
              <a:t>play</a:t>
            </a:r>
            <a:r>
              <a:rPr lang="hr-HR" dirty="0" smtClean="0"/>
              <a:t> </a:t>
            </a:r>
            <a:r>
              <a:rPr lang="hr-HR" dirty="0" err="1" smtClean="0"/>
              <a:t>and</a:t>
            </a:r>
            <a:r>
              <a:rPr lang="hr-HR" dirty="0" smtClean="0"/>
              <a:t> </a:t>
            </a:r>
            <a:r>
              <a:rPr lang="hr-HR" dirty="0" err="1" smtClean="0"/>
              <a:t>learn</a:t>
            </a:r>
            <a:r>
              <a:rPr lang="hr-HR" dirty="0" smtClean="0"/>
              <a:t> 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07749" y="1647397"/>
            <a:ext cx="5106028" cy="407181"/>
          </a:xfrm>
        </p:spPr>
        <p:txBody>
          <a:bodyPr/>
          <a:lstStyle/>
          <a:p>
            <a:r>
              <a:rPr lang="hr-HR" dirty="0" smtClean="0">
                <a:solidFill>
                  <a:srgbClr val="C00000"/>
                </a:solidFill>
              </a:rPr>
              <a:t>Ciljevi projekta:</a:t>
            </a:r>
            <a:endParaRPr lang="hr-HR" dirty="0">
              <a:solidFill>
                <a:srgbClr val="C00000"/>
              </a:solidFill>
            </a:endParaRPr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13"/>
          </p:nvPr>
        </p:nvSpPr>
        <p:spPr>
          <a:xfrm>
            <a:off x="902969" y="1909894"/>
            <a:ext cx="10645563" cy="41708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 smtClean="0"/>
              <a:t>- poticati </a:t>
            </a:r>
            <a:r>
              <a:rPr lang="hr-HR" dirty="0"/>
              <a:t>učenike na međusobno upoznavanje i razvijanje prijateljstva i suradnju</a:t>
            </a:r>
            <a:br>
              <a:rPr lang="hr-HR" dirty="0"/>
            </a:br>
            <a:r>
              <a:rPr lang="hr-HR" dirty="0"/>
              <a:t>- razvijati sposobnosti učenja, komunikacije, istraživačke vještine, razmjenu informacija i virtualnu suradnju</a:t>
            </a:r>
            <a:br>
              <a:rPr lang="hr-HR" dirty="0"/>
            </a:br>
            <a:r>
              <a:rPr lang="hr-HR" dirty="0"/>
              <a:t>- steći i razviti vještine uporabe IKT</a:t>
            </a:r>
            <a:br>
              <a:rPr lang="hr-HR" dirty="0"/>
            </a:br>
            <a:r>
              <a:rPr lang="hr-HR" dirty="0"/>
              <a:t>- stjecati nova znanja iz svih predmeta razredne nastave</a:t>
            </a:r>
            <a:br>
              <a:rPr lang="hr-HR" dirty="0"/>
            </a:br>
            <a:r>
              <a:rPr lang="hr-HR" dirty="0"/>
              <a:t>- poticati suradnju među partnerskim školama</a:t>
            </a:r>
            <a:br>
              <a:rPr lang="hr-HR" dirty="0"/>
            </a:br>
            <a:r>
              <a:rPr lang="hr-HR" dirty="0"/>
              <a:t>- poticati multidisciplinarnost u nastavi</a:t>
            </a:r>
            <a:br>
              <a:rPr lang="hr-HR" dirty="0"/>
            </a:br>
            <a:r>
              <a:rPr lang="hr-HR" dirty="0"/>
              <a:t>- poticati i razvijati: kompetencije u jezično-komunikacijskom području, matematičke vještine, suradničko učenje, socijalne vještine, tjelesno-zdravstveno područje, umjetničko područje, primjenu IKT u nastavi, komponente građanskog i ekološkog odgoja i obrazovanja.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170" y="576213"/>
            <a:ext cx="1081258" cy="107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43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1035004"/>
          </a:xfrm>
        </p:spPr>
        <p:txBody>
          <a:bodyPr/>
          <a:lstStyle/>
          <a:p>
            <a:r>
              <a:rPr lang="hr-HR" dirty="0" smtClean="0"/>
              <a:t>Očekivani rezultati projekta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1106312" y="2017136"/>
            <a:ext cx="9979376" cy="342410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hr-HR" dirty="0"/>
              <a:t>Nakon provođenja projekta:</a:t>
            </a:r>
          </a:p>
          <a:p>
            <a:r>
              <a:rPr lang="hr-HR" dirty="0" smtClean="0"/>
              <a:t>učenik </a:t>
            </a:r>
            <a:r>
              <a:rPr lang="hr-HR" dirty="0"/>
              <a:t>je aktivan, pažljiv i motiviran na satu, postiže bolje </a:t>
            </a:r>
            <a:r>
              <a:rPr lang="hr-HR" dirty="0" smtClean="0"/>
              <a:t>rezultate</a:t>
            </a:r>
          </a:p>
          <a:p>
            <a:r>
              <a:rPr lang="hr-HR" dirty="0" smtClean="0"/>
              <a:t>učenik </a:t>
            </a:r>
            <a:r>
              <a:rPr lang="hr-HR" dirty="0"/>
              <a:t>razvija dobre međusobne odnose i rado surađuje, poštuje pravila igre i suigrače</a:t>
            </a:r>
          </a:p>
          <a:p>
            <a:r>
              <a:rPr lang="hr-HR" dirty="0" smtClean="0"/>
              <a:t>učenik </a:t>
            </a:r>
            <a:r>
              <a:rPr lang="hr-HR" dirty="0"/>
              <a:t>razvija kreativnost, samopouzdanje i odgovornost</a:t>
            </a:r>
          </a:p>
          <a:p>
            <a:r>
              <a:rPr lang="hr-HR" dirty="0" smtClean="0"/>
              <a:t>učenici </a:t>
            </a:r>
            <a:r>
              <a:rPr lang="hr-HR" dirty="0"/>
              <a:t>s teškoćama u učenju uključuju se u aktivnosti i postižu bolje rezultate</a:t>
            </a:r>
          </a:p>
          <a:p>
            <a:r>
              <a:rPr lang="hr-HR" dirty="0" smtClean="0"/>
              <a:t>učenik je, u okviru svojih mogućnosti i u skladu s dobi, naučio </a:t>
            </a:r>
            <a:r>
              <a:rPr lang="hr-HR" dirty="0"/>
              <a:t>primjenjivati digitalnu tehnologiju i neke digitalne alate, naučio je o sigurnosti na internetu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312" y="818398"/>
            <a:ext cx="1085182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2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5402" y="1761066"/>
            <a:ext cx="9601196" cy="2607734"/>
          </a:xfrm>
        </p:spPr>
        <p:txBody>
          <a:bodyPr>
            <a:normAutofit/>
          </a:bodyPr>
          <a:lstStyle/>
          <a:p>
            <a:r>
              <a:rPr lang="hr-HR" dirty="0" smtClean="0"/>
              <a:t>Projektne aktivnosti i njihova povezanost s </a:t>
            </a:r>
            <a:r>
              <a:rPr lang="hr-HR" dirty="0" err="1" smtClean="0"/>
              <a:t>kurikulumima</a:t>
            </a:r>
            <a:r>
              <a:rPr lang="hr-HR" dirty="0" smtClean="0"/>
              <a:t> nastavnih predmeta i </a:t>
            </a:r>
            <a:r>
              <a:rPr lang="hr-HR" dirty="0" err="1" smtClean="0"/>
              <a:t>međupredmetnih</a:t>
            </a:r>
            <a:r>
              <a:rPr lang="hr-HR" dirty="0" smtClean="0"/>
              <a:t> tema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4739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Hrvatski jezik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377246" y="1734785"/>
            <a:ext cx="4163218" cy="4163218"/>
          </a:xfrm>
          <a:prstGeom prst="rect">
            <a:avLst/>
          </a:prstGeom>
        </p:spPr>
      </p:pic>
      <p:sp>
        <p:nvSpPr>
          <p:cNvPr id="4" name="Rezervirano mjesto sadržaja 3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/>
          </a:bodyPr>
          <a:lstStyle/>
          <a:p>
            <a:r>
              <a:rPr lang="hr-HR" dirty="0"/>
              <a:t>OŠ HJ A.1.1.</a:t>
            </a:r>
          </a:p>
          <a:p>
            <a:pPr marL="0" indent="0">
              <a:buNone/>
            </a:pPr>
            <a:r>
              <a:rPr lang="hr-HR" dirty="0"/>
              <a:t>Učenik razgovara i govori u skladu s jezičnim razvojem izražavajući svoje potrebe, misli i osjećaje</a:t>
            </a:r>
          </a:p>
          <a:p>
            <a:r>
              <a:rPr lang="hr-HR" dirty="0"/>
              <a:t>OŠ HJ A.1.7.</a:t>
            </a:r>
          </a:p>
          <a:p>
            <a:pPr marL="0" indent="0">
              <a:buNone/>
            </a:pPr>
            <a:r>
              <a:rPr lang="hr-HR" dirty="0"/>
              <a:t>Učenik prepoznaje glasovnu strukturu riječi te glasovno analizira i sintetizira riječi primjereno početnomu opismenjavanju.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4444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5985932" cy="1158140"/>
          </a:xfrm>
        </p:spPr>
        <p:txBody>
          <a:bodyPr/>
          <a:lstStyle/>
          <a:p>
            <a:r>
              <a:rPr lang="hr-HR" dirty="0" smtClean="0"/>
              <a:t>Stvaralačke aktivnosti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39108"/>
          <a:stretch/>
        </p:blipFill>
        <p:spPr>
          <a:xfrm>
            <a:off x="3420534" y="1697185"/>
            <a:ext cx="2923822" cy="3603455"/>
          </a:xfrm>
          <a:prstGeom prst="rect">
            <a:avLst/>
          </a:prstGeom>
        </p:spPr>
      </p:pic>
      <p:pic>
        <p:nvPicPr>
          <p:cNvPr id="6" name="Rezervirano mjesto sadržaja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 rot="5400000">
            <a:off x="6229836" y="1352186"/>
            <a:ext cx="5225605" cy="392165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4"/>
          <a:srcRect l="7895" t="4858" r="7320" b="3592"/>
          <a:stretch/>
        </p:blipFill>
        <p:spPr>
          <a:xfrm>
            <a:off x="891821" y="2360383"/>
            <a:ext cx="2427111" cy="34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8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Tjelesna kultura i Glazbena kultura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950529" y="1843940"/>
            <a:ext cx="3673666" cy="3673666"/>
          </a:xfrm>
          <a:prstGeom prst="rect">
            <a:avLst/>
          </a:prstGeom>
        </p:spPr>
      </p:pic>
      <p:sp>
        <p:nvSpPr>
          <p:cNvPr id="4" name="Rezervirano mjesto sadržaja 3"/>
          <p:cNvSpPr>
            <a:spLocks noGrp="1"/>
          </p:cNvSpPr>
          <p:nvPr>
            <p:ph sz="quarter" idx="14"/>
          </p:nvPr>
        </p:nvSpPr>
        <p:spPr>
          <a:xfrm>
            <a:off x="6773333" y="2063396"/>
            <a:ext cx="4696178" cy="3908426"/>
          </a:xfrm>
        </p:spPr>
        <p:txBody>
          <a:bodyPr>
            <a:normAutofit fontScale="92500" lnSpcReduction="10000"/>
          </a:bodyPr>
          <a:lstStyle/>
          <a:p>
            <a:r>
              <a:rPr lang="hr-HR" dirty="0"/>
              <a:t>OŠ TZK </a:t>
            </a:r>
            <a:r>
              <a:rPr lang="hr-HR" dirty="0" smtClean="0"/>
              <a:t>A.1.1. Izvodi </a:t>
            </a:r>
            <a:r>
              <a:rPr lang="hr-HR" dirty="0"/>
              <a:t>prirodne načine gibanja</a:t>
            </a:r>
          </a:p>
          <a:p>
            <a:r>
              <a:rPr lang="hr-HR" dirty="0"/>
              <a:t>OŠ TZK </a:t>
            </a:r>
            <a:r>
              <a:rPr lang="hr-HR" dirty="0" smtClean="0"/>
              <a:t>A.2.1. Izvodi </a:t>
            </a:r>
            <a:r>
              <a:rPr lang="hr-HR" dirty="0"/>
              <a:t>prirodne načine gibanja i mijenja položaj tijela u </a:t>
            </a:r>
            <a:r>
              <a:rPr lang="hr-HR" dirty="0" smtClean="0"/>
              <a:t>prostoru. </a:t>
            </a:r>
          </a:p>
          <a:p>
            <a:r>
              <a:rPr lang="hr-HR" dirty="0" smtClean="0"/>
              <a:t>OŠ </a:t>
            </a:r>
            <a:r>
              <a:rPr lang="hr-HR" dirty="0"/>
              <a:t>GK B.1.3. Učenik izvodi glazbene igre uz pjevanje, slušanje glazbe i pokret uz glazbu.</a:t>
            </a:r>
          </a:p>
          <a:p>
            <a:r>
              <a:rPr lang="hr-HR" dirty="0"/>
              <a:t>OŠ GK C.1.1. Učenik na osnovu slušanja glazbe i aktivnog muziciranja prepoznaje različite uloge glazbe.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68" y="1607080"/>
            <a:ext cx="2349515" cy="313425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047" y="3793066"/>
            <a:ext cx="3664667" cy="206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1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M</a:t>
            </a:r>
            <a:r>
              <a:rPr lang="hr-HR" dirty="0" smtClean="0"/>
              <a:t>atematika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28264" y="1667052"/>
            <a:ext cx="4265443" cy="4265443"/>
          </a:xfrm>
          <a:prstGeom prst="rect">
            <a:avLst/>
          </a:prstGeom>
        </p:spPr>
      </p:pic>
      <p:sp>
        <p:nvSpPr>
          <p:cNvPr id="4" name="Rezervirano mjesto sadržaja 3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/>
          </a:bodyPr>
          <a:lstStyle/>
          <a:p>
            <a:r>
              <a:rPr lang="pl-PL" dirty="0"/>
              <a:t>MAT OŠ A.1.1.</a:t>
            </a:r>
          </a:p>
          <a:p>
            <a:pPr marL="0" indent="0">
              <a:buNone/>
            </a:pPr>
            <a:r>
              <a:rPr lang="pl-PL" dirty="0"/>
              <a:t>Opisuje i prikazuje količine prirodnim brojevima i nulom.</a:t>
            </a:r>
          </a:p>
          <a:p>
            <a:r>
              <a:rPr lang="hr-HR" dirty="0"/>
              <a:t>MAT OŠ A.1.2.</a:t>
            </a:r>
          </a:p>
          <a:p>
            <a:pPr marL="0" indent="0">
              <a:buNone/>
            </a:pPr>
            <a:r>
              <a:rPr lang="hr-HR" dirty="0"/>
              <a:t>Uspoređuje prirodne brojeve do 20 i nulu.</a:t>
            </a:r>
          </a:p>
          <a:p>
            <a:r>
              <a:rPr lang="pl-PL" dirty="0"/>
              <a:t>MAT OŠ A.1.4.</a:t>
            </a:r>
          </a:p>
          <a:p>
            <a:pPr marL="0" indent="0">
              <a:buNone/>
            </a:pPr>
            <a:r>
              <a:rPr lang="pl-PL" dirty="0" smtClean="0"/>
              <a:t>Zbraja </a:t>
            </a:r>
            <a:r>
              <a:rPr lang="pl-PL" dirty="0"/>
              <a:t>i oduzima u skupu brojeva do 20.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344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ski">
  <a:themeElements>
    <a:clrScheme name="Organski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ski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ski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644</TotalTime>
  <Words>1497</Words>
  <Application>Microsoft Office PowerPoint</Application>
  <PresentationFormat>Široki zaslon</PresentationFormat>
  <Paragraphs>144</Paragraphs>
  <Slides>25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25</vt:i4>
      </vt:variant>
    </vt:vector>
  </HeadingPairs>
  <TitlesOfParts>
    <vt:vector size="28" baseType="lpstr">
      <vt:lpstr>Arial</vt:lpstr>
      <vt:lpstr>Garamond</vt:lpstr>
      <vt:lpstr>Organski</vt:lpstr>
      <vt:lpstr>Igram se i učim – implementacija  e-Twinning projekata u kurikulum</vt:lpstr>
      <vt:lpstr>Zašto projektna nastava?</vt:lpstr>
      <vt:lpstr>Igram se i učim/I play and learn </vt:lpstr>
      <vt:lpstr>Očekivani rezultati projekta</vt:lpstr>
      <vt:lpstr>Projektne aktivnosti i njihova povezanost s kurikulumima nastavnih predmeta i međupredmetnih tema</vt:lpstr>
      <vt:lpstr>Hrvatski jezik</vt:lpstr>
      <vt:lpstr>Stvaralačke aktivnosti</vt:lpstr>
      <vt:lpstr>Tjelesna kultura i Glazbena kultura</vt:lpstr>
      <vt:lpstr>Matematika</vt:lpstr>
      <vt:lpstr>PowerPoint prezentacija</vt:lpstr>
      <vt:lpstr>Priroda i društvo</vt:lpstr>
      <vt:lpstr>Sat razrednika</vt:lpstr>
      <vt:lpstr>Mjesečni plan projektnih aktivnosti</vt:lpstr>
      <vt:lpstr>Plan projektnih aktivnosti za veljaču</vt:lpstr>
      <vt:lpstr>Svjetski dan školske igre (Igram se i učim) </vt:lpstr>
      <vt:lpstr>Stvaramo slikovnicu: Crvenkapica (Uz čitanje riječi rastu)</vt:lpstr>
      <vt:lpstr> Svjetski dan čitanja naglas (Uz čitanje riječi rastu) </vt:lpstr>
      <vt:lpstr> Šaroliki svijet čitanja (Uz čitanje riječi rastu) </vt:lpstr>
      <vt:lpstr> Slikamo kao Picasso (U svijetu likovnih umjetnika) </vt:lpstr>
      <vt:lpstr>  Dan sigurnijeg interneta Rad u digitalnom alatu Wordwall (Webučionica) </vt:lpstr>
      <vt:lpstr> Matematičke igre (Igram se i učim) </vt:lpstr>
      <vt:lpstr> 100. dan škole  </vt:lpstr>
      <vt:lpstr>  Dan ružičastih majica/Me , Myself &amp; I  </vt:lpstr>
      <vt:lpstr> Humanitarne akcije prikupljanja pomoći za stradale u potresu (Memento prijateljstva) </vt:lpstr>
      <vt:lpstr>HVALA NA PAŽNJI!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Igram Se i učim – implementacija e-Twinning projekata u kurikulum</dc:title>
  <dc:creator>mira radovic</dc:creator>
  <cp:lastModifiedBy>mira radovic</cp:lastModifiedBy>
  <cp:revision>50</cp:revision>
  <dcterms:created xsi:type="dcterms:W3CDTF">2021-02-15T15:29:40Z</dcterms:created>
  <dcterms:modified xsi:type="dcterms:W3CDTF">2021-02-25T09:51:01Z</dcterms:modified>
</cp:coreProperties>
</file>