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64" r:id="rId5"/>
  </p:sldIdLst>
  <p:sldSz cx="12188825" cy="6858000"/>
  <p:notesSz cx="6858000" cy="9144000"/>
  <p:defaultTextStyle>
    <a:defPPr rtl="0">
      <a:defRPr lang="hr-hr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howGuides="1">
      <p:cViewPr varScale="1">
        <p:scale>
          <a:sx n="85" d="100"/>
          <a:sy n="85" d="100"/>
        </p:scale>
        <p:origin x="96" y="10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0" d="100"/>
          <a:sy n="100" d="100"/>
        </p:scale>
        <p:origin x="3552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hr-HR" dirty="0">
              <a:solidFill>
                <a:schemeClr val="tx2"/>
              </a:solidFill>
            </a:endParaRPr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07B12FFC-6A1E-4F27-BF93-7A197304F290}" type="datetime1">
              <a:rPr lang="hr-HR" smtClean="0">
                <a:solidFill>
                  <a:schemeClr val="tx2"/>
                </a:solidFill>
              </a:rPr>
              <a:t>22.2.2021.</a:t>
            </a:fld>
            <a:endParaRPr lang="hr-HR" dirty="0">
              <a:solidFill>
                <a:schemeClr val="tx2"/>
              </a:solidFill>
            </a:endParaRPr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hr-HR" dirty="0">
              <a:solidFill>
                <a:schemeClr val="tx2"/>
              </a:solidFill>
            </a:endParaRPr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CFD77566-CD65-4859-9FA1-43956DC85B8C}" type="slidenum">
              <a:rPr lang="hr-HR" smtClean="0">
                <a:solidFill>
                  <a:schemeClr val="tx2"/>
                </a:solidFill>
              </a:rPr>
              <a:pPr algn="r" rtl="0"/>
              <a:t>‹#›</a:t>
            </a:fld>
            <a:endParaRPr lang="hr-H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C366462F-910E-47C3-89C0-F600CDC392F4}" type="datetime1">
              <a:rPr lang="hr-HR" smtClean="0"/>
              <a:pPr/>
              <a:t>22.2.2021.</a:t>
            </a:fld>
            <a:endParaRPr lang="hr-HR" dirty="0"/>
          </a:p>
        </p:txBody>
      </p:sp>
      <p:sp>
        <p:nvSpPr>
          <p:cNvPr id="4" name="Rezervirano mjesto za sliku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r-HR" dirty="0"/>
          </a:p>
        </p:txBody>
      </p:sp>
      <p:sp>
        <p:nvSpPr>
          <p:cNvPr id="5" name="Rezervirano mjesto za bilješk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r-HR" dirty="0"/>
              <a:t>Uredite stilove teksta matrice</a:t>
            </a:r>
          </a:p>
          <a:p>
            <a:pPr lvl="1" rtl="0"/>
            <a:r>
              <a:rPr lang="hr-HR" dirty="0"/>
              <a:t>Druga razina</a:t>
            </a:r>
          </a:p>
          <a:p>
            <a:pPr lvl="2" rtl="0"/>
            <a:r>
              <a:rPr lang="hr-HR" dirty="0"/>
              <a:t>Treća razina</a:t>
            </a:r>
          </a:p>
          <a:p>
            <a:pPr lvl="3" rtl="0"/>
            <a:r>
              <a:rPr lang="hr-HR" dirty="0"/>
              <a:t>Četvrta razina</a:t>
            </a:r>
          </a:p>
          <a:p>
            <a:pPr lvl="4" rtl="0"/>
            <a:r>
              <a:rPr lang="hr-HR" dirty="0"/>
              <a:t>Peta razina</a:t>
            </a:r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hr-HR" smtClean="0"/>
              <a:pPr/>
              <a:t>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82979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hr-HR" smtClean="0"/>
              <a:t>Kliknite da biste uredili stil podnaslova matrice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67F4786-3BAD-4B19-B924-A4D66AC4F03B}" type="datetime1">
              <a:rPr lang="hr-HR" smtClean="0"/>
              <a:pPr/>
              <a:t>22.2.2021.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3E37F3F-AD3D-47A4-B4F5-6B848C8E0A27}" type="datetime1">
              <a:rPr lang="hr-HR" smtClean="0"/>
              <a:pPr/>
              <a:t>22.2.2021.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 rtl="0">
              <a:defRPr/>
            </a:lvl1pPr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5B106B4-18F1-443C-986B-3ED708BE4091}" type="datetime1">
              <a:rPr lang="hr-HR" smtClean="0"/>
              <a:pPr/>
              <a:t>22.2.2021.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rtlCol="0" anchor="t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smtClean="0"/>
              <a:t>Uredite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C9F8808-6A83-4D11-84EF-3BD9A69EF190}" type="datetime1">
              <a:rPr lang="hr-HR" smtClean="0"/>
              <a:pPr/>
              <a:t>22.2.2021.</a:t>
            </a:fld>
            <a:endParaRPr lang="hr-HR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5" name="Rezervirano mjesto za tekst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za sadržaj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7" name="Rezervirano mjesto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99E7537-BE40-4477-A2C4-C71CF0258683}" type="datetime1">
              <a:rPr lang="hr-HR" smtClean="0"/>
              <a:pPr/>
              <a:t>22.2.2021.</a:t>
            </a:fld>
            <a:endParaRPr lang="hr-HR" dirty="0"/>
          </a:p>
        </p:txBody>
      </p:sp>
      <p:sp>
        <p:nvSpPr>
          <p:cNvPr id="8" name="Rezervirano mjesto za podnožj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9" name="Rezervirano mjesto za broj slajd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48A459E-6CF5-4B5D-9CC4-8723097BB38A}" type="datetime1">
              <a:rPr lang="hr-HR" smtClean="0"/>
              <a:pPr/>
              <a:t>22.2.2021.</a:t>
            </a:fld>
            <a:endParaRPr lang="hr-HR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50BC143-E34C-4EED-8978-CC3A33595504}" type="datetime1">
              <a:rPr lang="hr-HR" smtClean="0"/>
              <a:pPr/>
              <a:t>22.2.2021.</a:t>
            </a:fld>
            <a:endParaRPr lang="hr-HR" dirty="0"/>
          </a:p>
        </p:txBody>
      </p:sp>
      <p:sp>
        <p:nvSpPr>
          <p:cNvPr id="3" name="Rezervirano mjesto za podnožj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1F2F456-2884-4BC8-860D-4CA245D3B80E}" type="datetime1">
              <a:rPr lang="hr-HR" smtClean="0"/>
              <a:pPr/>
              <a:t>22.2.2021.</a:t>
            </a:fld>
            <a:endParaRPr lang="hr-HR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za sliku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hr-HR" smtClean="0"/>
              <a:t>Kliknite ikonu da biste dodali  sliku</a:t>
            </a:r>
            <a:endParaRPr lang="hr-HR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6CC4E44-159F-47FE-8D13-39AD2D6D0E07}" type="datetime1">
              <a:rPr lang="hr-HR" smtClean="0"/>
              <a:pPr/>
              <a:t>22.2.2021.</a:t>
            </a:fld>
            <a:endParaRPr lang="hr-HR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k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hr-HR" dirty="0"/>
          </a:p>
        </p:txBody>
      </p:sp>
      <p:sp>
        <p:nvSpPr>
          <p:cNvPr id="2" name="Rezervirano mjesto za naslov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hr-HR" dirty="0"/>
              <a:t>Uredite stil naslova matrice</a:t>
            </a:r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hr-HR" dirty="0"/>
              <a:t>Uredite stilove teksta matrice</a:t>
            </a:r>
          </a:p>
          <a:p>
            <a:pPr lvl="1" rtl="0"/>
            <a:r>
              <a:rPr lang="hr-HR" dirty="0"/>
              <a:t>Druga razina</a:t>
            </a:r>
          </a:p>
          <a:p>
            <a:pPr lvl="2" rtl="0"/>
            <a:r>
              <a:rPr lang="hr-HR" dirty="0"/>
              <a:t>Treća razina</a:t>
            </a:r>
          </a:p>
          <a:p>
            <a:pPr lvl="3" rtl="0"/>
            <a:r>
              <a:rPr lang="hr-HR" dirty="0"/>
              <a:t>Četvrta razina</a:t>
            </a:r>
          </a:p>
          <a:p>
            <a:pPr lvl="4" rtl="0"/>
            <a:r>
              <a:rPr lang="hr-HR" dirty="0"/>
              <a:t>Peta razina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CFC69657-EC93-4902-9230-32521F41D7EC}" type="datetime1">
              <a:rPr lang="hr-HR" smtClean="0"/>
              <a:pPr/>
              <a:t>22.2.2021.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006180" y="2780928"/>
            <a:ext cx="8108031" cy="3240360"/>
          </a:xfrm>
        </p:spPr>
        <p:txBody>
          <a:bodyPr rtlCol="0">
            <a:normAutofit/>
          </a:bodyPr>
          <a:lstStyle/>
          <a:p>
            <a:r>
              <a:rPr lang="hr-HR" sz="1600" b="1" dirty="0" smtClean="0"/>
              <a:t>Teme:</a:t>
            </a:r>
            <a:br>
              <a:rPr lang="hr-HR" sz="1600" b="1" dirty="0" smtClean="0"/>
            </a:br>
            <a:r>
              <a:rPr lang="hr-HR" sz="1600" dirty="0" smtClean="0"/>
              <a:t/>
            </a:r>
            <a:br>
              <a:rPr lang="hr-HR" sz="1600" dirty="0" smtClean="0"/>
            </a:br>
            <a:r>
              <a:rPr lang="hr-HR" sz="1600" dirty="0" smtClean="0"/>
              <a:t>1. </a:t>
            </a:r>
            <a:r>
              <a:rPr lang="hr-HR" sz="1600" b="1" dirty="0"/>
              <a:t>Pravila u stvarnom i virtualnom svijetu</a:t>
            </a:r>
            <a:r>
              <a:rPr lang="hr-HR" sz="1600" dirty="0"/>
              <a:t>, M. </a:t>
            </a:r>
            <a:r>
              <a:rPr lang="hr-HR" sz="1600" dirty="0" err="1"/>
              <a:t>Bogdanović</a:t>
            </a:r>
            <a:r>
              <a:rPr lang="hr-HR" sz="1600" dirty="0"/>
              <a:t>, mentorica, OŠ </a:t>
            </a:r>
            <a:r>
              <a:rPr lang="hr-HR" sz="1600" dirty="0" err="1"/>
              <a:t>Tučepi</a:t>
            </a:r>
            <a:r>
              <a:rPr lang="hr-HR" sz="1600" dirty="0"/>
              <a:t>, </a:t>
            </a:r>
            <a:r>
              <a:rPr lang="hr-HR" sz="1600" dirty="0" err="1"/>
              <a:t>Tučepi</a:t>
            </a:r>
            <a:r>
              <a:rPr lang="hr-HR" sz="1600" dirty="0"/>
              <a:t/>
            </a:r>
            <a:br>
              <a:rPr lang="hr-HR" sz="1600" dirty="0"/>
            </a:br>
            <a:r>
              <a:rPr lang="hr-HR" sz="1600" dirty="0"/>
              <a:t>2. </a:t>
            </a:r>
            <a:r>
              <a:rPr lang="hr-HR" sz="1600" b="1" dirty="0"/>
              <a:t>Sat razrednika kao projektna aktivnost u razredu i na </a:t>
            </a:r>
            <a:r>
              <a:rPr lang="hr-HR" sz="1600" b="1" dirty="0" err="1"/>
              <a:t>eTwinningu</a:t>
            </a:r>
            <a:r>
              <a:rPr lang="hr-HR" sz="1600" dirty="0"/>
              <a:t>, D. </a:t>
            </a:r>
            <a:r>
              <a:rPr lang="hr-HR" sz="1600" dirty="0" err="1"/>
              <a:t>Rotar</a:t>
            </a:r>
            <a:r>
              <a:rPr lang="hr-HR" sz="1600" dirty="0"/>
              <a:t>, mentorica, OŠ Milan Brozović, Kastav</a:t>
            </a:r>
            <a:br>
              <a:rPr lang="hr-HR" sz="1600" dirty="0"/>
            </a:br>
            <a:r>
              <a:rPr lang="hr-HR" sz="1600" dirty="0"/>
              <a:t>3</a:t>
            </a:r>
            <a:r>
              <a:rPr lang="hr-HR" sz="1600" b="1" dirty="0"/>
              <a:t>. Igram se i učim - implementacija </a:t>
            </a:r>
            <a:r>
              <a:rPr lang="hr-HR" sz="1600" b="1" dirty="0" err="1"/>
              <a:t>eTwinning</a:t>
            </a:r>
            <a:r>
              <a:rPr lang="hr-HR" sz="1600" b="1" dirty="0"/>
              <a:t> projekata u kurikulum</a:t>
            </a:r>
            <a:r>
              <a:rPr lang="hr-HR" sz="1600" dirty="0"/>
              <a:t>, </a:t>
            </a:r>
            <a:r>
              <a:rPr lang="hr-HR" sz="1600" b="1" dirty="0"/>
              <a:t>primjeri iz prakse</a:t>
            </a:r>
            <a:r>
              <a:rPr lang="hr-HR" sz="1600" dirty="0"/>
              <a:t>, M. Radović, savjetnica, OŠ Domovinske zahvalnosti, Knin</a:t>
            </a:r>
            <a:br>
              <a:rPr lang="hr-HR" sz="1600" dirty="0"/>
            </a:br>
            <a:r>
              <a:rPr lang="hr-HR" sz="1600" dirty="0"/>
              <a:t>4</a:t>
            </a:r>
            <a:r>
              <a:rPr lang="hr-HR" sz="1600" b="1" dirty="0"/>
              <a:t>. Igra u nastavi matematike</a:t>
            </a:r>
            <a:r>
              <a:rPr lang="hr-HR" sz="1600" dirty="0"/>
              <a:t>, B. </a:t>
            </a:r>
            <a:r>
              <a:rPr lang="hr-HR" sz="1600" dirty="0" err="1"/>
              <a:t>Pastuović</a:t>
            </a:r>
            <a:r>
              <a:rPr lang="hr-HR" sz="1600" dirty="0"/>
              <a:t>, savjetnica, OŠ Brodarica, Šibenik</a:t>
            </a:r>
            <a:br>
              <a:rPr lang="hr-HR" sz="1600" dirty="0"/>
            </a:br>
            <a:r>
              <a:rPr lang="hr-HR" sz="1600" dirty="0"/>
              <a:t>5. </a:t>
            </a:r>
            <a:r>
              <a:rPr lang="hr-HR" sz="1600" b="1" dirty="0" smtClean="0"/>
              <a:t>Ostalo</a:t>
            </a:r>
            <a:r>
              <a:rPr lang="hr-HR" sz="1600" dirty="0" smtClean="0"/>
              <a:t/>
            </a:r>
            <a:br>
              <a:rPr lang="hr-HR" sz="1600" dirty="0" smtClean="0"/>
            </a:br>
            <a:r>
              <a:rPr lang="hr-HR" sz="1600" dirty="0"/>
              <a:t/>
            </a:r>
            <a:br>
              <a:rPr lang="hr-HR" sz="1600" dirty="0"/>
            </a:br>
            <a:r>
              <a:rPr lang="hr-HR" sz="1600" dirty="0"/>
              <a:t/>
            </a:r>
            <a:br>
              <a:rPr lang="hr-HR" sz="1600" dirty="0"/>
            </a:br>
            <a:r>
              <a:rPr lang="hr-HR" sz="1600" dirty="0" smtClean="0"/>
              <a:t>                                                                                                                           25.2.2021.</a:t>
            </a:r>
            <a:endParaRPr lang="hr-HR" sz="16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862163" y="692696"/>
            <a:ext cx="8136905" cy="864096"/>
          </a:xfrm>
        </p:spPr>
        <p:txBody>
          <a:bodyPr rtlCol="0">
            <a:normAutofit lnSpcReduction="10000"/>
          </a:bodyPr>
          <a:lstStyle/>
          <a:p>
            <a:pPr algn="ctr" rtl="0"/>
            <a:r>
              <a:rPr lang="hr-HR" dirty="0" smtClean="0"/>
              <a:t>Županijsko stručno vijeće učitelja razredne nastave Šibensko-kninske županije</a:t>
            </a:r>
          </a:p>
          <a:p>
            <a:pPr rtl="0"/>
            <a:endParaRPr lang="hr-HR" dirty="0" smtClean="0"/>
          </a:p>
          <a:p>
            <a:pPr rtl="0"/>
            <a:endParaRPr lang="hr-HR" dirty="0"/>
          </a:p>
          <a:p>
            <a:pPr rtl="0"/>
            <a:endParaRPr lang="hr-HR" dirty="0" smtClean="0"/>
          </a:p>
          <a:p>
            <a:pPr rtl="0"/>
            <a:endParaRPr lang="hr-HR" dirty="0"/>
          </a:p>
          <a:p>
            <a:pPr rtl="0"/>
            <a:endParaRPr lang="hr-HR" sz="2000" dirty="0"/>
          </a:p>
          <a:p>
            <a:pPr rtl="0"/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njige 16 x 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1992_TF02787940" id="{CFE0D0E2-5086-43FD-BD3D-663F14E49082}" vid="{2B30FC18-59B0-49AE-A924-43311ED0C22C}"/>
    </a:ext>
  </a:extLst>
</a:theme>
</file>

<file path=ppt/theme/theme2.xml><?xml version="1.0" encoding="utf-8"?>
<a:theme xmlns:a="http://schemas.openxmlformats.org/drawingml/2006/main" name="Tema sustava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sustava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301D382-32B0-43EE-932C-28906AF37617}">
  <ds:schemaRefs>
    <ds:schemaRef ds:uri="http://schemas.microsoft.com/office/2006/metadata/properties"/>
    <ds:schemaRef ds:uri="http://schemas.microsoft.com/office/infopath/2007/PartnerControls"/>
    <ds:schemaRef ds:uri="4873beb7-5857-4685-be1f-d57550cc96c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Plava prezentacija s naslaganim knjigama (široki zaslon)</Template>
  <TotalTime>0</TotalTime>
  <Words>114</Words>
  <Application>Microsoft Office PowerPoint</Application>
  <PresentationFormat>Prilagođeno</PresentationFormat>
  <Paragraphs>7</Paragraphs>
  <Slides>1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</vt:i4>
      </vt:variant>
    </vt:vector>
  </HeadingPairs>
  <TitlesOfParts>
    <vt:vector size="4" baseType="lpstr">
      <vt:lpstr>Arial</vt:lpstr>
      <vt:lpstr>Century Gothic</vt:lpstr>
      <vt:lpstr>Knjige 16 x 9</vt:lpstr>
      <vt:lpstr>Teme:  1. Pravila u stvarnom i virtualnom svijetu, M. Bogdanović, mentorica, OŠ Tučepi, Tučepi 2. Sat razrednika kao projektna aktivnost u razredu i na eTwinningu, D. Rotar, mentorica, OŠ Milan Brozović, Kastav 3. Igram se i učim - implementacija eTwinning projekata u kurikulum, primjeri iz prakse, M. Radović, savjetnica, OŠ Domovinske zahvalnosti, Knin 4. Igra u nastavi matematike, B. Pastuović, savjetnica, OŠ Brodarica, Šibenik 5. Ostalo                                                                                                                              25.2.2021.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2021-02-22T08:13:07Z</dcterms:created>
  <dcterms:modified xsi:type="dcterms:W3CDTF">2021-02-22T08:29:09Z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