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6" r:id="rId6"/>
    <p:sldId id="260" r:id="rId7"/>
    <p:sldId id="261" r:id="rId8"/>
    <p:sldId id="262" r:id="rId9"/>
    <p:sldId id="267" r:id="rId10"/>
    <p:sldId id="268" r:id="rId11"/>
    <p:sldId id="298" r:id="rId12"/>
    <p:sldId id="269" r:id="rId13"/>
    <p:sldId id="299" r:id="rId14"/>
    <p:sldId id="300" r:id="rId15"/>
    <p:sldId id="270" r:id="rId16"/>
    <p:sldId id="301" r:id="rId17"/>
    <p:sldId id="303" r:id="rId18"/>
    <p:sldId id="271" r:id="rId19"/>
    <p:sldId id="272" r:id="rId20"/>
    <p:sldId id="273" r:id="rId21"/>
    <p:sldId id="274" r:id="rId22"/>
    <p:sldId id="302" r:id="rId23"/>
    <p:sldId id="276" r:id="rId24"/>
    <p:sldId id="304" r:id="rId25"/>
    <p:sldId id="277" r:id="rId26"/>
    <p:sldId id="305" r:id="rId27"/>
    <p:sldId id="278" r:id="rId28"/>
    <p:sldId id="306" r:id="rId29"/>
    <p:sldId id="307" r:id="rId30"/>
    <p:sldId id="279" r:id="rId31"/>
    <p:sldId id="280" r:id="rId32"/>
    <p:sldId id="308" r:id="rId33"/>
    <p:sldId id="281" r:id="rId34"/>
    <p:sldId id="282" r:id="rId35"/>
    <p:sldId id="283" r:id="rId36"/>
    <p:sldId id="310" r:id="rId37"/>
    <p:sldId id="309" r:id="rId38"/>
    <p:sldId id="284" r:id="rId39"/>
    <p:sldId id="285" r:id="rId40"/>
    <p:sldId id="286" r:id="rId41"/>
    <p:sldId id="287" r:id="rId42"/>
    <p:sldId id="311" r:id="rId43"/>
    <p:sldId id="288" r:id="rId44"/>
    <p:sldId id="289" r:id="rId45"/>
    <p:sldId id="290" r:id="rId46"/>
    <p:sldId id="291" r:id="rId47"/>
    <p:sldId id="292" r:id="rId48"/>
    <p:sldId id="312" r:id="rId49"/>
    <p:sldId id="293" r:id="rId50"/>
    <p:sldId id="295" r:id="rId51"/>
    <p:sldId id="296" r:id="rId52"/>
    <p:sldId id="297"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9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6BE17-EBBC-4D4B-9E63-3DC33CD62C15}" type="datetimeFigureOut">
              <a:rPr lang="el-GR" smtClean="0"/>
              <a:t>25/11/2018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BCA3E-B70F-420E-9E26-24442C478E8E}" type="slidenum">
              <a:rPr lang="el-GR" smtClean="0"/>
              <a:t>‹#›</a:t>
            </a:fld>
            <a:endParaRPr lang="el-GR"/>
          </a:p>
        </p:txBody>
      </p:sp>
    </p:spTree>
    <p:extLst>
      <p:ext uri="{BB962C8B-B14F-4D97-AF65-F5344CB8AC3E}">
        <p14:creationId xmlns:p14="http://schemas.microsoft.com/office/powerpoint/2010/main" val="28833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49990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108689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145922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343298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173413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E102D44-EDD2-48BB-8576-7A4B424EB0E7}" type="datetimeFigureOut">
              <a:rPr lang="el-GR" smtClean="0"/>
              <a:t>25/11/2018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425972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E102D44-EDD2-48BB-8576-7A4B424EB0E7}" type="datetimeFigureOut">
              <a:rPr lang="el-GR" smtClean="0"/>
              <a:t>25/11/2018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21662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E102D44-EDD2-48BB-8576-7A4B424EB0E7}" type="datetimeFigureOut">
              <a:rPr lang="el-GR" smtClean="0"/>
              <a:t>25/11/2018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383681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E102D44-EDD2-48BB-8576-7A4B424EB0E7}" type="datetimeFigureOut">
              <a:rPr lang="el-GR" smtClean="0"/>
              <a:t>25/11/2018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106902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102D44-EDD2-48BB-8576-7A4B424EB0E7}" type="datetimeFigureOut">
              <a:rPr lang="el-GR" smtClean="0"/>
              <a:t>25/11/2018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397547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102D44-EDD2-48BB-8576-7A4B424EB0E7}" type="datetimeFigureOut">
              <a:rPr lang="el-GR" smtClean="0"/>
              <a:t>25/11/2018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D03E443-9CAE-471A-8D3F-CB71DC350906}" type="slidenum">
              <a:rPr lang="el-GR" smtClean="0"/>
              <a:t>‹#›</a:t>
            </a:fld>
            <a:endParaRPr lang="el-GR"/>
          </a:p>
        </p:txBody>
      </p:sp>
    </p:spTree>
    <p:extLst>
      <p:ext uri="{BB962C8B-B14F-4D97-AF65-F5344CB8AC3E}">
        <p14:creationId xmlns:p14="http://schemas.microsoft.com/office/powerpoint/2010/main" val="29637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t="-36000" b="-36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02D44-EDD2-48BB-8576-7A4B424EB0E7}" type="datetimeFigureOut">
              <a:rPr lang="el-GR" smtClean="0"/>
              <a:t>25/11/2018</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3E443-9CAE-471A-8D3F-CB71DC350906}" type="slidenum">
              <a:rPr lang="el-GR" smtClean="0"/>
              <a:t>‹#›</a:t>
            </a:fld>
            <a:endParaRPr lang="el-GR"/>
          </a:p>
        </p:txBody>
      </p:sp>
    </p:spTree>
    <p:extLst>
      <p:ext uri="{BB962C8B-B14F-4D97-AF65-F5344CB8AC3E}">
        <p14:creationId xmlns:p14="http://schemas.microsoft.com/office/powerpoint/2010/main" val="134410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oo.gl/XYpmwU" TargetMode="External"/><Relationship Id="rId2" Type="http://schemas.openxmlformats.org/officeDocument/2006/relationships/hyperlink" Target="https://goo.gl/eMLBpc"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goo.gl/hJyEm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oo.gl/forms/yiCHGZsWJxE9pxsF3" TargetMode="External"/><Relationship Id="rId2" Type="http://schemas.openxmlformats.org/officeDocument/2006/relationships/hyperlink" Target="https://goo.gl/forms/TaZbWmD0bp5jTbV03"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goo.gl/forms/h3iKRwfBsjrZoyd1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oo.gl/forms/NL3tGU7NUY1zbyS43" TargetMode="External"/><Relationship Id="rId2" Type="http://schemas.openxmlformats.org/officeDocument/2006/relationships/hyperlink" Target="https://goo.gl/forms/8ycsKt5a9jrKK7Yl1"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goo.gl/forms/qHnnZLwYzYpXGB7Q2"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oo.gl/forms/LAMzXc8XIk4bC8l73" TargetMode="External"/><Relationship Id="rId2" Type="http://schemas.openxmlformats.org/officeDocument/2006/relationships/hyperlink" Target="https://goo.gl/forms/XQvPb2w8suQ2Tlx03"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goo.gl/forms/go65s7LFkctE0ArT2"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facebook.com/energyforlifetecuci/" TargetMode="External"/><Relationship Id="rId3" Type="http://schemas.openxmlformats.org/officeDocument/2006/relationships/hyperlink" Target="https://twinspace.etwinning.net/51404/pages/page/308194" TargetMode="External"/><Relationship Id="rId7" Type="http://schemas.openxmlformats.org/officeDocument/2006/relationships/hyperlink" Target="https://sp52.czest.pl/index.php/erasmus" TargetMode="External"/><Relationship Id="rId2" Type="http://schemas.openxmlformats.org/officeDocument/2006/relationships/hyperlink" Target="https://twinspace.etwinning.net/24535/pages/page/146744" TargetMode="External"/><Relationship Id="rId1" Type="http://schemas.openxmlformats.org/officeDocument/2006/relationships/slideLayout" Target="../slideLayouts/slideLayout2.xml"/><Relationship Id="rId6" Type="http://schemas.openxmlformats.org/officeDocument/2006/relationships/hyperlink" Target="https://energy4lifegr.blogspot.com/" TargetMode="External"/><Relationship Id="rId11" Type="http://schemas.openxmlformats.org/officeDocument/2006/relationships/image" Target="../media/image22.gif"/><Relationship Id="rId5" Type="http://schemas.openxmlformats.org/officeDocument/2006/relationships/hyperlink" Target="http://os-brodarica.skole.hr/erasmus_projekti/energy_for_life" TargetMode="External"/><Relationship Id="rId10" Type="http://schemas.openxmlformats.org/officeDocument/2006/relationships/hyperlink" Target="http://felixgrande20.blogspot.com/search/label/energyforlife?m=1" TargetMode="External"/><Relationship Id="rId4" Type="http://schemas.openxmlformats.org/officeDocument/2006/relationships/hyperlink" Target="http://erasmusenergyforlife.weebly.com/" TargetMode="External"/><Relationship Id="rId9" Type="http://schemas.openxmlformats.org/officeDocument/2006/relationships/hyperlink" Target="http://www.edschool.ro/activitati_erasmu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85800" y="1700808"/>
            <a:ext cx="7772400" cy="280831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b="1" i="1" dirty="0" smtClean="0">
                <a:solidFill>
                  <a:srgbClr val="002060"/>
                </a:solidFill>
              </a:rPr>
              <a:t>EVALUATION</a:t>
            </a:r>
            <a:r>
              <a:rPr lang="en-US" sz="4900" b="1" dirty="0" smtClean="0">
                <a:solidFill>
                  <a:srgbClr val="002060"/>
                </a:solidFill>
              </a:rPr>
              <a:t> </a:t>
            </a:r>
            <a:r>
              <a:rPr lang="en-US" b="1" dirty="0" smtClean="0">
                <a:solidFill>
                  <a:srgbClr val="002060"/>
                </a:solidFill>
              </a:rPr>
              <a:t>OF THE 2ND YEAR OF THE PROJECT </a:t>
            </a:r>
            <a:r>
              <a:rPr lang="el-GR" b="1" dirty="0" smtClean="0">
                <a:solidFill>
                  <a:srgbClr val="002060"/>
                </a:solidFill>
              </a:rPr>
              <a:t/>
            </a:r>
            <a:br>
              <a:rPr lang="el-GR" b="1" dirty="0" smtClean="0">
                <a:solidFill>
                  <a:srgbClr val="002060"/>
                </a:solidFill>
              </a:rPr>
            </a:br>
            <a:r>
              <a:rPr lang="en-US" sz="6700" b="1" dirty="0" smtClean="0">
                <a:solidFill>
                  <a:srgbClr val="002060"/>
                </a:solidFill>
              </a:rPr>
              <a:t>“ENERGY FOR LIFE” </a:t>
            </a:r>
            <a:r>
              <a:rPr lang="el-GR" sz="6700" b="1" dirty="0" smtClean="0">
                <a:solidFill>
                  <a:srgbClr val="002060"/>
                </a:solidFill>
              </a:rPr>
              <a:t/>
            </a:r>
            <a:br>
              <a:rPr lang="el-GR" sz="6700" b="1" dirty="0" smtClean="0">
                <a:solidFill>
                  <a:srgbClr val="002060"/>
                </a:solidFill>
              </a:rPr>
            </a:br>
            <a:r>
              <a:rPr lang="en-US" b="1" dirty="0" smtClean="0">
                <a:solidFill>
                  <a:srgbClr val="002060"/>
                </a:solidFill>
              </a:rPr>
              <a:t>(2016-19)</a:t>
            </a:r>
            <a:endParaRPr lang="el-GR" dirty="0">
              <a:solidFill>
                <a:srgbClr val="002060"/>
              </a:solidFill>
            </a:endParaRPr>
          </a:p>
        </p:txBody>
      </p:sp>
      <p:pic>
        <p:nvPicPr>
          <p:cNvPr id="5" name="Image 1"/>
          <p:cNvPicPr/>
          <p:nvPr/>
        </p:nvPicPr>
        <p:blipFill>
          <a:blip r:embed="rId2" cstate="print">
            <a:extLst>
              <a:ext uri="{28A0092B-C50C-407E-A947-70E740481C1C}">
                <a14:useLocalDpi xmlns:a14="http://schemas.microsoft.com/office/drawing/2010/main" val="0"/>
              </a:ext>
            </a:extLst>
          </a:blip>
          <a:stretch>
            <a:fillRect/>
          </a:stretch>
        </p:blipFill>
        <p:spPr>
          <a:xfrm>
            <a:off x="6084168" y="4365104"/>
            <a:ext cx="2520280" cy="2016224"/>
          </a:xfrm>
          <a:prstGeom prst="rect">
            <a:avLst/>
          </a:prstGeom>
        </p:spPr>
      </p:pic>
      <p:pic>
        <p:nvPicPr>
          <p:cNvPr id="6" name="Picture 2" descr="Î£ÏÎµÏÎ¹ÎºÎ® ÎµÎ¹ÎºÏÎ½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04392"/>
            <a:ext cx="3528391" cy="76432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p:cNvPicPr>
            <a:picLocks noChangeAspect="1"/>
          </p:cNvPicPr>
          <p:nvPr/>
        </p:nvPicPr>
        <p:blipFill rotWithShape="1">
          <a:blip r:embed="rId4">
            <a:extLst>
              <a:ext uri="{28A0092B-C50C-407E-A947-70E740481C1C}">
                <a14:useLocalDpi xmlns:a14="http://schemas.microsoft.com/office/drawing/2010/main" val="0"/>
              </a:ext>
            </a:extLst>
          </a:blip>
          <a:srcRect l="4149" t="45366" r="41468" b="44042"/>
          <a:stretch/>
        </p:blipFill>
        <p:spPr>
          <a:xfrm>
            <a:off x="556486" y="4869160"/>
            <a:ext cx="4020207" cy="630622"/>
          </a:xfrm>
          <a:prstGeom prst="rect">
            <a:avLst/>
          </a:prstGeom>
        </p:spPr>
      </p:pic>
      <p:pic>
        <p:nvPicPr>
          <p:cNvPr id="8" name="Picture 2" descr="Î£ÏÎµÏÎ¹ÎºÎ® ÎµÎ¹ÎºÏÎ½Î±"/>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1" y="180941"/>
            <a:ext cx="2952328" cy="999855"/>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rotWithShape="1">
          <a:blip r:embed="rId4">
            <a:extLst>
              <a:ext uri="{28A0092B-C50C-407E-A947-70E740481C1C}">
                <a14:useLocalDpi xmlns:a14="http://schemas.microsoft.com/office/drawing/2010/main" val="0"/>
              </a:ext>
            </a:extLst>
          </a:blip>
          <a:srcRect l="58104" t="45366" r="2441" b="44042"/>
          <a:stretch/>
        </p:blipFill>
        <p:spPr>
          <a:xfrm>
            <a:off x="1108279" y="5606690"/>
            <a:ext cx="2916620" cy="630622"/>
          </a:xfrm>
          <a:prstGeom prst="rect">
            <a:avLst/>
          </a:prstGeom>
        </p:spPr>
      </p:pic>
    </p:spTree>
    <p:extLst>
      <p:ext uri="{BB962C8B-B14F-4D97-AF65-F5344CB8AC3E}">
        <p14:creationId xmlns:p14="http://schemas.microsoft.com/office/powerpoint/2010/main" val="239124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274638"/>
            <a:ext cx="7221899" cy="1143000"/>
          </a:xfrm>
        </p:spPr>
        <p:txBody>
          <a:bodyPr>
            <a:normAutofit/>
          </a:bodyPr>
          <a:lstStyle/>
          <a:p>
            <a:pPr algn="l"/>
            <a:r>
              <a:rPr lang="en-US" b="1" u="sng" dirty="0"/>
              <a:t>SPAIN </a:t>
            </a:r>
            <a:endParaRPr lang="el-GR" dirty="0"/>
          </a:p>
        </p:txBody>
      </p:sp>
      <p:sp>
        <p:nvSpPr>
          <p:cNvPr id="3" name="Θέση περιεχομένου 2"/>
          <p:cNvSpPr>
            <a:spLocks noGrp="1"/>
          </p:cNvSpPr>
          <p:nvPr>
            <p:ph idx="1"/>
          </p:nvPr>
        </p:nvSpPr>
        <p:spPr>
          <a:xfrm>
            <a:off x="457200" y="1711349"/>
            <a:ext cx="8229600" cy="4525963"/>
          </a:xfrm>
        </p:spPr>
        <p:txBody>
          <a:bodyPr>
            <a:noAutofit/>
          </a:bodyPr>
          <a:lstStyle/>
          <a:p>
            <a:pPr marL="0" indent="0">
              <a:buNone/>
            </a:pPr>
            <a:r>
              <a:rPr lang="en-US" sz="2400" b="1" u="sng" dirty="0"/>
              <a:t>SPANISH  STUDENTS</a:t>
            </a:r>
            <a:r>
              <a:rPr lang="en-US" sz="2400" dirty="0"/>
              <a:t>: The total number of Spanish students that took part in this survey is 21 pupils, 47,6% aged between 8-11 years old and 52,4% between 12-15 years old. They never participated in an Erasmus+ project before. They are very proud to take part in such a project and 52,4% consider that is very necessary to know about environment and energy, the rest of students is fair enough.  </a:t>
            </a:r>
            <a:endParaRPr lang="el-GR" sz="2400" dirty="0"/>
          </a:p>
          <a:p>
            <a:pPr marL="0" indent="0">
              <a:buNone/>
            </a:pPr>
            <a:r>
              <a:rPr lang="en-US" sz="2400" dirty="0"/>
              <a:t>The study of the data from the questionnaires answered by the Spanish students also showed that:</a:t>
            </a:r>
            <a:endParaRPr lang="el-GR" sz="2400" dirty="0"/>
          </a:p>
          <a:p>
            <a:pPr lvl="0"/>
            <a:r>
              <a:rPr lang="en-US" sz="2400" dirty="0"/>
              <a:t>They rated most important gains from the project the cooperation (76,2%), languages (47,6%), responsibility (42,9%), skill development (33,3%). </a:t>
            </a:r>
            <a:endParaRPr lang="el-GR" sz="24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60648"/>
            <a:ext cx="1533267" cy="1008112"/>
          </a:xfrm>
          <a:prstGeom prst="rect">
            <a:avLst/>
          </a:prstGeom>
          <a:noFill/>
          <a:ln>
            <a:noFill/>
          </a:ln>
        </p:spPr>
      </p:pic>
    </p:spTree>
    <p:extLst>
      <p:ext uri="{BB962C8B-B14F-4D97-AF65-F5344CB8AC3E}">
        <p14:creationId xmlns:p14="http://schemas.microsoft.com/office/powerpoint/2010/main" val="396593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1143000"/>
          </a:xfrm>
        </p:spPr>
        <p:txBody>
          <a:bodyPr>
            <a:normAutofit/>
          </a:bodyPr>
          <a:lstStyle/>
          <a:p>
            <a:pPr algn="l"/>
            <a:r>
              <a:rPr lang="en-US" b="1" u="sng" dirty="0"/>
              <a:t>SPAIN </a:t>
            </a:r>
            <a:endParaRPr lang="el-GR" dirty="0"/>
          </a:p>
        </p:txBody>
      </p:sp>
      <p:sp>
        <p:nvSpPr>
          <p:cNvPr id="3" name="Θέση περιεχομένου 2"/>
          <p:cNvSpPr>
            <a:spLocks noGrp="1"/>
          </p:cNvSpPr>
          <p:nvPr>
            <p:ph idx="1"/>
          </p:nvPr>
        </p:nvSpPr>
        <p:spPr>
          <a:xfrm>
            <a:off x="457200" y="1124744"/>
            <a:ext cx="8229600" cy="5544616"/>
          </a:xfrm>
        </p:spPr>
        <p:txBody>
          <a:bodyPr>
            <a:noAutofit/>
          </a:bodyPr>
          <a:lstStyle/>
          <a:p>
            <a:pPr marL="0" lvl="0" indent="0">
              <a:buNone/>
            </a:pPr>
            <a:r>
              <a:rPr lang="en-US" sz="2400" b="1" u="sng" dirty="0" smtClean="0"/>
              <a:t>…SPANISH  </a:t>
            </a:r>
            <a:r>
              <a:rPr lang="en-US" sz="2400" b="1" u="sng" dirty="0"/>
              <a:t>STUDENTS</a:t>
            </a:r>
            <a:r>
              <a:rPr lang="en-US" sz="2400" dirty="0"/>
              <a:t>: </a:t>
            </a:r>
            <a:endParaRPr lang="en-US" sz="2400" dirty="0" smtClean="0"/>
          </a:p>
          <a:p>
            <a:pPr lvl="0"/>
            <a:r>
              <a:rPr lang="en-US" sz="2400" dirty="0" smtClean="0"/>
              <a:t>The </a:t>
            </a:r>
            <a:r>
              <a:rPr lang="en-US" sz="2400" dirty="0"/>
              <a:t>most popular activities were the experiments (57,1%), the online meetings (52,4%), the environment exploration (19%), the activities with the meteorological station (14,3%).</a:t>
            </a:r>
            <a:endParaRPr lang="el-GR" sz="2400" dirty="0"/>
          </a:p>
          <a:p>
            <a:pPr lvl="0"/>
            <a:r>
              <a:rPr lang="en-US" sz="2400" dirty="0"/>
              <a:t>100% of the students liked all the activities.</a:t>
            </a:r>
            <a:endParaRPr lang="el-GR" sz="2400" dirty="0"/>
          </a:p>
          <a:p>
            <a:pPr marL="0" indent="0">
              <a:buNone/>
            </a:pPr>
            <a:r>
              <a:rPr lang="en-US" sz="2400" b="1" i="1" dirty="0"/>
              <a:t>STEM activities</a:t>
            </a:r>
            <a:endParaRPr lang="el-GR" sz="2400" dirty="0"/>
          </a:p>
          <a:p>
            <a:pPr marL="0" indent="0">
              <a:buNone/>
            </a:pPr>
            <a:r>
              <a:rPr lang="en-US" sz="2400" dirty="0"/>
              <a:t>100 %likes STEM activities that they done in their classroom</a:t>
            </a:r>
            <a:endParaRPr lang="el-GR" sz="2400" dirty="0"/>
          </a:p>
          <a:p>
            <a:pPr marL="0" indent="0">
              <a:buNone/>
            </a:pPr>
            <a:r>
              <a:rPr lang="en-US" sz="2400" dirty="0"/>
              <a:t>The study of the data from the questionnaires  about STEM activities answered by the Spanish students also showed that</a:t>
            </a:r>
            <a:endParaRPr lang="el-GR" sz="2400" dirty="0"/>
          </a:p>
          <a:p>
            <a:pPr lvl="0"/>
            <a:r>
              <a:rPr lang="en-US" sz="2400" dirty="0"/>
              <a:t>66,7% learned many things</a:t>
            </a:r>
            <a:endParaRPr lang="el-GR" sz="2400" dirty="0"/>
          </a:p>
          <a:p>
            <a:pPr lvl="0"/>
            <a:r>
              <a:rPr lang="en-US" sz="2400" dirty="0"/>
              <a:t>66,7% collaborate a lot with their colleagues</a:t>
            </a:r>
            <a:endParaRPr lang="el-GR" sz="2400" dirty="0"/>
          </a:p>
          <a:p>
            <a:pPr lvl="0"/>
            <a:r>
              <a:rPr lang="en-US" sz="2400" dirty="0"/>
              <a:t>61,9% enjoy a lot the activities</a:t>
            </a:r>
            <a:endParaRPr lang="el-GR" sz="2400" dirty="0"/>
          </a:p>
          <a:p>
            <a:pPr lvl="0"/>
            <a:r>
              <a:rPr lang="en-US" sz="2400" dirty="0"/>
              <a:t>19%used critical thinking</a:t>
            </a:r>
            <a:endParaRPr lang="el-GR" sz="24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60648"/>
            <a:ext cx="1533267" cy="1008112"/>
          </a:xfrm>
          <a:prstGeom prst="rect">
            <a:avLst/>
          </a:prstGeom>
          <a:noFill/>
          <a:ln>
            <a:noFill/>
          </a:ln>
        </p:spPr>
      </p:pic>
    </p:spTree>
    <p:extLst>
      <p:ext uri="{BB962C8B-B14F-4D97-AF65-F5344CB8AC3E}">
        <p14:creationId xmlns:p14="http://schemas.microsoft.com/office/powerpoint/2010/main" val="113726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1052736"/>
            <a:ext cx="8435280" cy="5832648"/>
          </a:xfrm>
        </p:spPr>
        <p:txBody>
          <a:bodyPr>
            <a:noAutofit/>
          </a:bodyPr>
          <a:lstStyle/>
          <a:p>
            <a:pPr marL="0" indent="0">
              <a:buNone/>
            </a:pPr>
            <a:r>
              <a:rPr lang="en-US" sz="2400" b="1" u="sng" dirty="0"/>
              <a:t>SPANISH PARENTS</a:t>
            </a:r>
            <a:r>
              <a:rPr lang="en-US" sz="2400" dirty="0"/>
              <a:t>: The Parents’ questionnaire was answered by 9 families to make sure the accuracy of answers. Range of answered families was between 36-45 years old (66,7%) and older than 45 years old (33,3%). Most of them (77,8 %) had heard about the project by the teachers of the school; 11,1 % by the children and 11,1% by others. All of them consider that an international project is a good opportunity for children , parents, community. 66,7% never participated in an Erasmus project before, where as 100% consider that is very important to learn about energy and environment. Most of them consider that activities developed were safe (55,6%).</a:t>
            </a:r>
            <a:endParaRPr lang="el-GR" sz="2400" dirty="0"/>
          </a:p>
          <a:p>
            <a:r>
              <a:rPr lang="en-US" sz="2400" dirty="0"/>
              <a:t>The range of the benefits for children to take part in this project was 33,3% what makes think about some confusion in answering because it is in contradiction with other positive results. </a:t>
            </a:r>
            <a:endParaRPr lang="el-GR" sz="24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4624"/>
            <a:ext cx="1533267" cy="1008112"/>
          </a:xfrm>
          <a:prstGeom prst="rect">
            <a:avLst/>
          </a:prstGeom>
          <a:noFill/>
          <a:ln>
            <a:noFill/>
          </a:ln>
        </p:spPr>
      </p:pic>
    </p:spTree>
    <p:extLst>
      <p:ext uri="{BB962C8B-B14F-4D97-AF65-F5344CB8AC3E}">
        <p14:creationId xmlns:p14="http://schemas.microsoft.com/office/powerpoint/2010/main" val="271240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764704"/>
            <a:ext cx="8435280" cy="6093296"/>
          </a:xfrm>
        </p:spPr>
        <p:txBody>
          <a:bodyPr>
            <a:noAutofit/>
          </a:bodyPr>
          <a:lstStyle/>
          <a:p>
            <a:pPr marL="0" indent="0">
              <a:buNone/>
            </a:pPr>
            <a:r>
              <a:rPr lang="en-US" sz="2300" b="1" u="sng" dirty="0" smtClean="0"/>
              <a:t>…SPANISH </a:t>
            </a:r>
            <a:r>
              <a:rPr lang="en-US" sz="2300" b="1" u="sng" dirty="0"/>
              <a:t>PARENTS</a:t>
            </a:r>
            <a:r>
              <a:rPr lang="en-US" sz="2300" dirty="0" smtClean="0"/>
              <a:t>:</a:t>
            </a:r>
          </a:p>
          <a:p>
            <a:pPr marL="0" lvl="0" indent="0">
              <a:buNone/>
            </a:pPr>
            <a:r>
              <a:rPr lang="en-US" sz="2300" dirty="0"/>
              <a:t>Most important are cooperation (77,8%), new fields of knowledge (66,7%), awareness and respectful to other cultures (55,6%), socialization and communication (44,4%), responsibility (44,4%) and developed skills (critical thinking, creativity, problem solving) (33,3%).</a:t>
            </a:r>
            <a:endParaRPr lang="el-GR" sz="2300" dirty="0"/>
          </a:p>
          <a:p>
            <a:pPr marL="0" indent="0">
              <a:buNone/>
            </a:pPr>
            <a:r>
              <a:rPr lang="en-US" sz="2300" b="1" i="1" u="dbl" dirty="0"/>
              <a:t>STEM activities</a:t>
            </a:r>
            <a:endParaRPr lang="el-GR" sz="2300" dirty="0"/>
          </a:p>
          <a:p>
            <a:pPr marL="0" indent="0">
              <a:buNone/>
            </a:pPr>
            <a:r>
              <a:rPr lang="en-US" sz="2300" dirty="0"/>
              <a:t>Parents that answered consider that children benefited from STEM activities like</a:t>
            </a:r>
            <a:endParaRPr lang="el-GR" sz="2300" dirty="0"/>
          </a:p>
          <a:p>
            <a:r>
              <a:rPr lang="en-US" sz="2300" dirty="0"/>
              <a:t>66,7% Increased willing to learn </a:t>
            </a:r>
            <a:endParaRPr lang="el-GR" sz="2300" dirty="0"/>
          </a:p>
          <a:p>
            <a:r>
              <a:rPr lang="en-US" sz="2300" dirty="0"/>
              <a:t>44,4% Getting out of the boring classroom routines</a:t>
            </a:r>
            <a:endParaRPr lang="el-GR" sz="2300" dirty="0"/>
          </a:p>
          <a:p>
            <a:r>
              <a:rPr lang="en-US" sz="2300" dirty="0"/>
              <a:t>44,4% Foster love for school </a:t>
            </a:r>
            <a:endParaRPr lang="el-GR" sz="2300" dirty="0"/>
          </a:p>
          <a:p>
            <a:r>
              <a:rPr lang="en-US" sz="2300" dirty="0"/>
              <a:t>33,3% Deep learning</a:t>
            </a:r>
            <a:endParaRPr lang="el-GR" sz="2300" dirty="0"/>
          </a:p>
          <a:p>
            <a:r>
              <a:rPr lang="en-US" sz="2300" dirty="0"/>
              <a:t>And parents consider that STEM activities help students to discover new ways to learn and become conscious for taking care of the environment and energy</a:t>
            </a:r>
            <a:r>
              <a:rPr lang="en-US" sz="2300" dirty="0" smtClean="0"/>
              <a:t>.</a:t>
            </a:r>
            <a:endParaRPr lang="el-GR" sz="23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4624"/>
            <a:ext cx="1533267" cy="1008112"/>
          </a:xfrm>
          <a:prstGeom prst="rect">
            <a:avLst/>
          </a:prstGeom>
          <a:noFill/>
          <a:ln>
            <a:noFill/>
          </a:ln>
        </p:spPr>
      </p:pic>
    </p:spTree>
    <p:extLst>
      <p:ext uri="{BB962C8B-B14F-4D97-AF65-F5344CB8AC3E}">
        <p14:creationId xmlns:p14="http://schemas.microsoft.com/office/powerpoint/2010/main" val="306305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1124744"/>
            <a:ext cx="8435280" cy="5616624"/>
          </a:xfrm>
        </p:spPr>
        <p:txBody>
          <a:bodyPr>
            <a:noAutofit/>
          </a:bodyPr>
          <a:lstStyle/>
          <a:p>
            <a:pPr marL="0" indent="0">
              <a:buNone/>
            </a:pPr>
            <a:r>
              <a:rPr lang="en-US" sz="2200" b="1" u="sng" dirty="0"/>
              <a:t>SPANISH TEACHERS</a:t>
            </a:r>
            <a:r>
              <a:rPr lang="en-US" sz="2200" dirty="0"/>
              <a:t>: The total number of teacher who participated in answering this report was 15 teachers by 10 female teachers 66,7% and by 5 male teachers 33,3%. Most of them worked in Primary Education except for one teacher who belongs to Kindergarten. Two of this group of teachers have a master degree. And 93,3% assert  this is the first participation in Erasmus+ project and 13 teachers (86,7%) consider that all objectives of the first year of the project have been achieved. Just only two teachers admitted that objectives were partially achieved.</a:t>
            </a:r>
            <a:endParaRPr lang="el-GR" sz="2200" dirty="0"/>
          </a:p>
          <a:p>
            <a:pPr lvl="0"/>
            <a:r>
              <a:rPr lang="en-US" sz="2200" dirty="0"/>
              <a:t>The benefits from the project mentioned by the teachers are the fact that update and enrichment of teachers practice, as the most relevant benefit.</a:t>
            </a:r>
            <a:endParaRPr lang="el-GR" sz="2200" dirty="0"/>
          </a:p>
          <a:p>
            <a:pPr lvl="0"/>
            <a:r>
              <a:rPr lang="en-US" sz="2200" dirty="0"/>
              <a:t>There were some difficulties for some of the teacher such as: too much contents, need to have a bigger classroom or support teacher.</a:t>
            </a:r>
            <a:endParaRPr lang="el-GR" sz="2200" dirty="0"/>
          </a:p>
          <a:p>
            <a:pPr lvl="0"/>
            <a:r>
              <a:rPr lang="en-US" sz="2200" dirty="0"/>
              <a:t>100% consider that an international project has a good impact  in school and in community.</a:t>
            </a:r>
            <a:endParaRPr lang="el-GR" sz="22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4624"/>
            <a:ext cx="1533267" cy="1008112"/>
          </a:xfrm>
          <a:prstGeom prst="rect">
            <a:avLst/>
          </a:prstGeom>
          <a:noFill/>
          <a:ln>
            <a:noFill/>
          </a:ln>
        </p:spPr>
      </p:pic>
    </p:spTree>
    <p:extLst>
      <p:ext uri="{BB962C8B-B14F-4D97-AF65-F5344CB8AC3E}">
        <p14:creationId xmlns:p14="http://schemas.microsoft.com/office/powerpoint/2010/main" val="267796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836712"/>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1772816"/>
            <a:ext cx="8435280" cy="3744416"/>
          </a:xfrm>
        </p:spPr>
        <p:txBody>
          <a:bodyPr>
            <a:noAutofit/>
          </a:bodyPr>
          <a:lstStyle/>
          <a:p>
            <a:pPr marL="0" indent="0">
              <a:buNone/>
            </a:pPr>
            <a:r>
              <a:rPr lang="en-US" sz="2200" b="1" u="sng" dirty="0" smtClean="0"/>
              <a:t>…SPANISH </a:t>
            </a:r>
            <a:r>
              <a:rPr lang="en-US" sz="2200" b="1" u="sng" dirty="0"/>
              <a:t>TEACHERS</a:t>
            </a:r>
            <a:r>
              <a:rPr lang="en-US" sz="2200" dirty="0" smtClean="0"/>
              <a:t>:</a:t>
            </a:r>
          </a:p>
          <a:p>
            <a:r>
              <a:rPr lang="en-US" sz="2400" dirty="0"/>
              <a:t>Activities developed during the first year in the Romanian school were: European Day of Languages 2017, Hour of Code,  Story The cat and the seagull, Christmas tradition, STEM activities on natural disasters of the 4</a:t>
            </a:r>
            <a:r>
              <a:rPr lang="en-US" sz="2400" baseline="30000" dirty="0"/>
              <a:t>th</a:t>
            </a:r>
            <a:r>
              <a:rPr lang="en-US" sz="2400" dirty="0"/>
              <a:t> elements projects ( with CLIL methodology), STEM activities on natural benefits of the 4</a:t>
            </a:r>
            <a:r>
              <a:rPr lang="en-US" sz="2400" baseline="30000" dirty="0"/>
              <a:t>th</a:t>
            </a:r>
            <a:r>
              <a:rPr lang="en-US" sz="2400" dirty="0"/>
              <a:t> elements projects ( with CLIL methodology), regional STEAM meeting to show and learn different experiments in regarding with this methodology. STEM Erasmus Garden.</a:t>
            </a:r>
            <a:endParaRPr lang="el-GR" sz="2400" dirty="0"/>
          </a:p>
          <a:p>
            <a:pPr marL="0" indent="0">
              <a:buNone/>
            </a:pPr>
            <a:r>
              <a:rPr lang="en-US" sz="2400" b="1" i="1" dirty="0"/>
              <a:t> </a:t>
            </a:r>
            <a:endParaRPr lang="el-GR" sz="24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92696"/>
            <a:ext cx="1533267" cy="1008112"/>
          </a:xfrm>
          <a:prstGeom prst="rect">
            <a:avLst/>
          </a:prstGeom>
          <a:noFill/>
          <a:ln>
            <a:noFill/>
          </a:ln>
        </p:spPr>
      </p:pic>
    </p:spTree>
    <p:extLst>
      <p:ext uri="{BB962C8B-B14F-4D97-AF65-F5344CB8AC3E}">
        <p14:creationId xmlns:p14="http://schemas.microsoft.com/office/powerpoint/2010/main" val="238292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90662"/>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1628800"/>
            <a:ext cx="8435280" cy="4320480"/>
          </a:xfrm>
        </p:spPr>
        <p:txBody>
          <a:bodyPr>
            <a:noAutofit/>
          </a:bodyPr>
          <a:lstStyle/>
          <a:p>
            <a:pPr marL="0" indent="0">
              <a:buNone/>
            </a:pPr>
            <a:r>
              <a:rPr lang="en-US" sz="2400" b="1" u="sng" dirty="0" smtClean="0"/>
              <a:t>…SPANISH </a:t>
            </a:r>
            <a:r>
              <a:rPr lang="en-US" sz="2400" b="1" u="sng" dirty="0"/>
              <a:t>TEACHERS</a:t>
            </a:r>
            <a:r>
              <a:rPr lang="en-US" sz="2400" dirty="0"/>
              <a:t>: </a:t>
            </a:r>
            <a:r>
              <a:rPr lang="en-US" sz="2400" dirty="0" smtClean="0"/>
              <a:t> </a:t>
            </a:r>
          </a:p>
          <a:p>
            <a:pPr marL="0" indent="0">
              <a:buNone/>
            </a:pPr>
            <a:endParaRPr lang="en-US" sz="2400" b="1" i="1" u="dbl" dirty="0"/>
          </a:p>
          <a:p>
            <a:pPr marL="0" indent="0">
              <a:buNone/>
            </a:pPr>
            <a:r>
              <a:rPr lang="en-US" sz="2400" b="1" i="1" u="dbl" dirty="0" smtClean="0"/>
              <a:t>STEM </a:t>
            </a:r>
            <a:r>
              <a:rPr lang="en-US" sz="2400" b="1" i="1" u="dbl" dirty="0"/>
              <a:t>activities</a:t>
            </a:r>
            <a:endParaRPr lang="el-GR" sz="2400" dirty="0"/>
          </a:p>
          <a:p>
            <a:pPr marL="0" indent="0">
              <a:buNone/>
            </a:pPr>
            <a:r>
              <a:rPr lang="en-US" sz="2400" b="1" i="1" dirty="0"/>
              <a:t>About  difficulties teachers face this 2nd year of the project with regard to the STEM activities?</a:t>
            </a:r>
            <a:endParaRPr lang="el-GR" sz="2400" dirty="0"/>
          </a:p>
          <a:p>
            <a:pPr marL="0" indent="0">
              <a:buNone/>
            </a:pPr>
            <a:r>
              <a:rPr lang="en-US" sz="2400" dirty="0"/>
              <a:t>40% The integration of the activities STEM to the National Curriculum</a:t>
            </a:r>
            <a:endParaRPr lang="el-GR" sz="2400" dirty="0"/>
          </a:p>
          <a:p>
            <a:pPr marL="0" indent="0">
              <a:buNone/>
            </a:pPr>
            <a:r>
              <a:rPr lang="en-US" sz="2400" dirty="0"/>
              <a:t>80% Limited teaching time and bulk Curriculum</a:t>
            </a:r>
            <a:endParaRPr lang="el-GR" sz="2400" dirty="0"/>
          </a:p>
          <a:p>
            <a:pPr marL="0" indent="0">
              <a:buNone/>
            </a:pPr>
            <a:r>
              <a:rPr lang="en-US" sz="2400" dirty="0"/>
              <a:t>33,3% Lack of logistical infrastructure</a:t>
            </a:r>
            <a:endParaRPr lang="el-GR" sz="2400" dirty="0"/>
          </a:p>
          <a:p>
            <a:pPr marL="0" indent="0">
              <a:buNone/>
            </a:pPr>
            <a:r>
              <a:rPr lang="en-US" sz="2400" dirty="0"/>
              <a:t>6,7 % Lack of opportunities for educational development on STEM</a:t>
            </a:r>
            <a:endParaRPr lang="el-GR" sz="2400" dirty="0"/>
          </a:p>
          <a:p>
            <a:pPr marL="0" indent="0">
              <a:buNone/>
            </a:pPr>
            <a:r>
              <a:rPr lang="en-US" sz="2400" dirty="0"/>
              <a:t>  </a:t>
            </a:r>
            <a:endParaRPr lang="el-GR" sz="2400" dirty="0"/>
          </a:p>
          <a:p>
            <a:pPr marL="0" indent="0">
              <a:buNone/>
            </a:pPr>
            <a:endParaRPr lang="el-GR" sz="2400" dirty="0"/>
          </a:p>
          <a:p>
            <a:pPr marL="0" indent="0">
              <a:buNone/>
            </a:pPr>
            <a:endParaRPr lang="en-US" sz="2400" dirty="0"/>
          </a:p>
        </p:txBody>
      </p:sp>
      <p:pic>
        <p:nvPicPr>
          <p:cNvPr id="4" name="Εικόνα 3" descr="C:\Users\user\AppData\Local\Microsoft\Windows\Temporary Internet Files\Content.IE5\XAERINQ8\flag-spain-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48680"/>
            <a:ext cx="1893307" cy="1152128"/>
          </a:xfrm>
          <a:prstGeom prst="rect">
            <a:avLst/>
          </a:prstGeom>
          <a:noFill/>
          <a:ln>
            <a:noFill/>
          </a:ln>
        </p:spPr>
      </p:pic>
    </p:spTree>
    <p:extLst>
      <p:ext uri="{BB962C8B-B14F-4D97-AF65-F5344CB8AC3E}">
        <p14:creationId xmlns:p14="http://schemas.microsoft.com/office/powerpoint/2010/main" val="121260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3394"/>
            <a:ext cx="7221899" cy="634082"/>
          </a:xfrm>
        </p:spPr>
        <p:txBody>
          <a:bodyPr>
            <a:normAutofit fontScale="90000"/>
          </a:bodyPr>
          <a:lstStyle/>
          <a:p>
            <a:pPr algn="l"/>
            <a:r>
              <a:rPr lang="en-US" b="1" u="sng" dirty="0"/>
              <a:t>SPAIN </a:t>
            </a:r>
            <a:endParaRPr lang="el-GR" dirty="0"/>
          </a:p>
        </p:txBody>
      </p:sp>
      <p:sp>
        <p:nvSpPr>
          <p:cNvPr id="3" name="Θέση περιεχομένου 2"/>
          <p:cNvSpPr>
            <a:spLocks noGrp="1"/>
          </p:cNvSpPr>
          <p:nvPr>
            <p:ph idx="1"/>
          </p:nvPr>
        </p:nvSpPr>
        <p:spPr>
          <a:xfrm>
            <a:off x="457200" y="620688"/>
            <a:ext cx="8435280" cy="6237312"/>
          </a:xfrm>
        </p:spPr>
        <p:txBody>
          <a:bodyPr>
            <a:noAutofit/>
          </a:bodyPr>
          <a:lstStyle/>
          <a:p>
            <a:pPr marL="0" indent="0">
              <a:buNone/>
            </a:pPr>
            <a:r>
              <a:rPr lang="en-US" sz="2400" b="1" u="sng" dirty="0" smtClean="0"/>
              <a:t>…SPANISH </a:t>
            </a:r>
            <a:r>
              <a:rPr lang="en-US" sz="2400" b="1" u="sng" dirty="0"/>
              <a:t>TEACHERS</a:t>
            </a:r>
            <a:r>
              <a:rPr lang="en-US" sz="2400" dirty="0"/>
              <a:t>: </a:t>
            </a:r>
            <a:r>
              <a:rPr lang="en-US" sz="2400" dirty="0" smtClean="0"/>
              <a:t> </a:t>
            </a:r>
          </a:p>
          <a:p>
            <a:pPr marL="0" indent="0">
              <a:buNone/>
            </a:pPr>
            <a:endParaRPr lang="en-US" sz="1100" b="1" i="1" u="dbl" dirty="0"/>
          </a:p>
          <a:p>
            <a:pPr marL="0" indent="0">
              <a:buNone/>
            </a:pPr>
            <a:r>
              <a:rPr lang="en-US" sz="2400" b="1" i="1" u="dbl" dirty="0" smtClean="0"/>
              <a:t>STEM activities</a:t>
            </a:r>
            <a:endParaRPr lang="en-US" sz="2400" dirty="0"/>
          </a:p>
          <a:p>
            <a:pPr marL="0" indent="0">
              <a:buNone/>
            </a:pPr>
            <a:r>
              <a:rPr lang="en-US" sz="2400" b="1" i="1" dirty="0" smtClean="0"/>
              <a:t>The benefits from the adoption of STEM approach in 2017-2018 </a:t>
            </a:r>
            <a:endParaRPr lang="el-GR" sz="2400" dirty="0" smtClean="0"/>
          </a:p>
          <a:p>
            <a:pPr marL="0" indent="0">
              <a:buNone/>
            </a:pPr>
            <a:r>
              <a:rPr lang="en-US" sz="2400" dirty="0" smtClean="0"/>
              <a:t>66,7%  Challenged to learn something new on teaching </a:t>
            </a:r>
            <a:endParaRPr lang="el-GR" sz="2400" dirty="0" smtClean="0"/>
          </a:p>
          <a:p>
            <a:pPr marL="0" indent="0">
              <a:buNone/>
            </a:pPr>
            <a:r>
              <a:rPr lang="en-US" sz="2400" dirty="0" smtClean="0"/>
              <a:t>80% Noticed increased students’ motivation</a:t>
            </a:r>
            <a:endParaRPr lang="el-GR" sz="2400" dirty="0" smtClean="0"/>
          </a:p>
          <a:p>
            <a:pPr marL="0" indent="0">
              <a:buNone/>
            </a:pPr>
            <a:r>
              <a:rPr lang="en-US" sz="2400" dirty="0" smtClean="0"/>
              <a:t>6,7%  Freedom for students to choose what they want to learn and how on the certain topics of this year</a:t>
            </a:r>
            <a:endParaRPr lang="el-GR" sz="2400" dirty="0" smtClean="0"/>
          </a:p>
          <a:p>
            <a:pPr marL="0" indent="0">
              <a:buNone/>
            </a:pPr>
            <a:r>
              <a:rPr lang="en-US" sz="2400" dirty="0" smtClean="0"/>
              <a:t>53,3% Chance to study dangers and benefits derived from the 4 elements of nature in our region</a:t>
            </a:r>
          </a:p>
          <a:p>
            <a:pPr marL="0" indent="0">
              <a:buNone/>
            </a:pPr>
            <a:r>
              <a:rPr lang="en-US" sz="2400" b="1" u="sng" dirty="0" smtClean="0"/>
              <a:t>LINKS TO QUESTIONNAIRES:</a:t>
            </a:r>
            <a:endParaRPr lang="el-GR" sz="2400" dirty="0" smtClean="0"/>
          </a:p>
          <a:p>
            <a:r>
              <a:rPr lang="fr-FR" sz="2400" dirty="0" err="1"/>
              <a:t>Students:</a:t>
            </a:r>
            <a:r>
              <a:rPr lang="fr-FR" sz="2400" u="sng" dirty="0" err="1">
                <a:hlinkClick r:id="rId2"/>
              </a:rPr>
              <a:t>https</a:t>
            </a:r>
            <a:r>
              <a:rPr lang="fr-FR" sz="2400" u="sng" dirty="0">
                <a:hlinkClick r:id="rId2"/>
              </a:rPr>
              <a:t>://goo.gl/</a:t>
            </a:r>
            <a:r>
              <a:rPr lang="fr-FR" sz="2400" u="sng" dirty="0" err="1">
                <a:hlinkClick r:id="rId2"/>
              </a:rPr>
              <a:t>eMLBpc</a:t>
            </a:r>
            <a:r>
              <a:rPr lang="fr-FR" sz="2400" dirty="0"/>
              <a:t> </a:t>
            </a:r>
          </a:p>
          <a:p>
            <a:r>
              <a:rPr lang="fr-FR" sz="2400" dirty="0"/>
              <a:t>Parents: </a:t>
            </a:r>
            <a:r>
              <a:rPr lang="fr-FR" sz="2400" u="sng" dirty="0">
                <a:hlinkClick r:id="rId3"/>
              </a:rPr>
              <a:t>https://goo.gl/XYpmwU</a:t>
            </a:r>
            <a:r>
              <a:rPr lang="fr-FR" sz="2400" dirty="0"/>
              <a:t> </a:t>
            </a:r>
          </a:p>
          <a:p>
            <a:r>
              <a:rPr lang="fr-FR" sz="2400" dirty="0" err="1"/>
              <a:t>Teachers:</a:t>
            </a:r>
            <a:r>
              <a:rPr lang="fr-FR" sz="2400" u="sng" dirty="0" err="1">
                <a:hlinkClick r:id="rId4"/>
              </a:rPr>
              <a:t>https</a:t>
            </a:r>
            <a:r>
              <a:rPr lang="fr-FR" sz="2400" u="sng" dirty="0">
                <a:hlinkClick r:id="rId4"/>
              </a:rPr>
              <a:t>://goo.gl/</a:t>
            </a:r>
            <a:r>
              <a:rPr lang="fr-FR" sz="2400" u="sng" dirty="0" err="1">
                <a:hlinkClick r:id="rId4"/>
              </a:rPr>
              <a:t>hJyEmX</a:t>
            </a:r>
            <a:r>
              <a:rPr lang="fr-FR" sz="2400" dirty="0"/>
              <a:t> </a:t>
            </a:r>
          </a:p>
          <a:p>
            <a:r>
              <a:rPr lang="fr-FR" sz="2400" dirty="0"/>
              <a:t/>
            </a:r>
            <a:br>
              <a:rPr lang="fr-FR" sz="2400" dirty="0"/>
            </a:br>
            <a:endParaRPr lang="el-GR" sz="2400" dirty="0"/>
          </a:p>
          <a:p>
            <a:pPr marL="0" indent="0">
              <a:buNone/>
            </a:pPr>
            <a:endParaRPr lang="en-US" sz="2400" dirty="0"/>
          </a:p>
        </p:txBody>
      </p:sp>
      <p:pic>
        <p:nvPicPr>
          <p:cNvPr id="4" name="Εικόνα 3" descr="C:\Users\user\AppData\Local\Microsoft\Windows\Temporary Internet Files\Content.IE5\XAERINQ8\flag-spain-XL[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44624"/>
            <a:ext cx="1317243" cy="792088"/>
          </a:xfrm>
          <a:prstGeom prst="rect">
            <a:avLst/>
          </a:prstGeom>
          <a:noFill/>
          <a:ln>
            <a:noFill/>
          </a:ln>
        </p:spPr>
      </p:pic>
    </p:spTree>
    <p:extLst>
      <p:ext uri="{BB962C8B-B14F-4D97-AF65-F5344CB8AC3E}">
        <p14:creationId xmlns:p14="http://schemas.microsoft.com/office/powerpoint/2010/main" val="380497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76672"/>
            <a:ext cx="7221899" cy="634082"/>
          </a:xfrm>
        </p:spPr>
        <p:txBody>
          <a:bodyPr>
            <a:normAutofit fontScale="90000"/>
          </a:bodyPr>
          <a:lstStyle/>
          <a:p>
            <a:pPr algn="l"/>
            <a:r>
              <a:rPr lang="en-US" b="1" u="sng" dirty="0"/>
              <a:t>FRANCE </a:t>
            </a:r>
            <a:endParaRPr lang="el-GR" dirty="0"/>
          </a:p>
        </p:txBody>
      </p:sp>
      <p:sp>
        <p:nvSpPr>
          <p:cNvPr id="3" name="Θέση περιεχομένου 2"/>
          <p:cNvSpPr>
            <a:spLocks noGrp="1"/>
          </p:cNvSpPr>
          <p:nvPr>
            <p:ph idx="1"/>
          </p:nvPr>
        </p:nvSpPr>
        <p:spPr>
          <a:xfrm>
            <a:off x="323528" y="1628800"/>
            <a:ext cx="8568952" cy="4536504"/>
          </a:xfrm>
        </p:spPr>
        <p:txBody>
          <a:bodyPr>
            <a:noAutofit/>
          </a:bodyPr>
          <a:lstStyle/>
          <a:p>
            <a:pPr marL="0" indent="0">
              <a:buNone/>
            </a:pPr>
            <a:r>
              <a:rPr lang="en-US" sz="2400" dirty="0"/>
              <a:t>The second year of the project started with two key-moments in the eyes of pupils and families in France.</a:t>
            </a:r>
            <a:endParaRPr lang="el-GR" sz="2400" dirty="0"/>
          </a:p>
          <a:p>
            <a:pPr marL="0" indent="0">
              <a:buNone/>
            </a:pPr>
            <a:r>
              <a:rPr lang="en-US" sz="2400" dirty="0"/>
              <a:t>During the Teaching Learning Meeting in Sicilia (October 2017) the school was represented by two girls aged 8 who really felt as ambassadors of our village.</a:t>
            </a:r>
            <a:endParaRPr lang="el-GR" sz="2400" dirty="0"/>
          </a:p>
          <a:p>
            <a:pPr marL="0" indent="0">
              <a:buNone/>
            </a:pPr>
            <a:r>
              <a:rPr lang="en-US" sz="2400" dirty="0"/>
              <a:t>The impact both of the project itself and the meetings (including the meeting that took place in Frontenac in November 2017) was and is still very strong.</a:t>
            </a:r>
            <a:endParaRPr lang="el-GR" sz="2400" dirty="0"/>
          </a:p>
          <a:p>
            <a:pPr marL="0" indent="0">
              <a:buNone/>
            </a:pPr>
            <a:r>
              <a:rPr lang="en-US" sz="2400" dirty="0"/>
              <a:t>Most families committed themselves in the organization of the meeting or in supporting their children in the activities of the project.</a:t>
            </a:r>
            <a:endParaRPr lang="el-GR" sz="2400" dirty="0"/>
          </a:p>
        </p:txBody>
      </p:sp>
      <p:pic>
        <p:nvPicPr>
          <p:cNvPr id="5" name="Εικόνα 4" descr="C:\Users\user\AppData\Local\Microsoft\Windows\Temporary Internet Files\Content.IE5\XAERINQ8\flag-france-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60040"/>
            <a:ext cx="1512168" cy="980728"/>
          </a:xfrm>
          <a:prstGeom prst="rect">
            <a:avLst/>
          </a:prstGeom>
          <a:noFill/>
          <a:ln>
            <a:noFill/>
          </a:ln>
        </p:spPr>
      </p:pic>
    </p:spTree>
    <p:extLst>
      <p:ext uri="{BB962C8B-B14F-4D97-AF65-F5344CB8AC3E}">
        <p14:creationId xmlns:p14="http://schemas.microsoft.com/office/powerpoint/2010/main" val="365336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3394"/>
            <a:ext cx="7221899" cy="634082"/>
          </a:xfrm>
        </p:spPr>
        <p:txBody>
          <a:bodyPr>
            <a:normAutofit fontScale="90000"/>
          </a:bodyPr>
          <a:lstStyle/>
          <a:p>
            <a:pPr algn="l"/>
            <a:r>
              <a:rPr lang="en-US" b="1" u="sng" dirty="0"/>
              <a:t>FRANCE </a:t>
            </a:r>
            <a:endParaRPr lang="el-GR" dirty="0"/>
          </a:p>
        </p:txBody>
      </p:sp>
      <p:sp>
        <p:nvSpPr>
          <p:cNvPr id="3" name="Θέση περιεχομένου 2"/>
          <p:cNvSpPr>
            <a:spLocks noGrp="1"/>
          </p:cNvSpPr>
          <p:nvPr>
            <p:ph idx="1"/>
          </p:nvPr>
        </p:nvSpPr>
        <p:spPr>
          <a:xfrm>
            <a:off x="323528" y="476672"/>
            <a:ext cx="8712968" cy="6120680"/>
          </a:xfrm>
        </p:spPr>
        <p:txBody>
          <a:bodyPr>
            <a:noAutofit/>
          </a:bodyPr>
          <a:lstStyle/>
          <a:p>
            <a:pPr marL="0" indent="0">
              <a:buNone/>
            </a:pPr>
            <a:r>
              <a:rPr lang="en-US" sz="2200" b="1" u="sng" dirty="0"/>
              <a:t>On the side of pupils:</a:t>
            </a:r>
            <a:endParaRPr lang="el-GR" sz="2200" dirty="0"/>
          </a:p>
          <a:p>
            <a:pPr marL="0" indent="0">
              <a:buNone/>
            </a:pPr>
            <a:r>
              <a:rPr lang="en-US" sz="2200" dirty="0"/>
              <a:t>63 pupils took part to the survey (aged 6 to 8)</a:t>
            </a:r>
            <a:endParaRPr lang="el-GR" sz="2200" dirty="0"/>
          </a:p>
          <a:p>
            <a:pPr marL="0" indent="0">
              <a:buNone/>
            </a:pPr>
            <a:r>
              <a:rPr lang="en-US" sz="2200" dirty="0" smtClean="0"/>
              <a:t>1</a:t>
            </a:r>
            <a:r>
              <a:rPr lang="en-US" sz="2200" dirty="0"/>
              <a:t>/ As activities were mostly integrated in the national curriculum, the first obvious result of the project is that they feel their work is good enough to be shared with partners.</a:t>
            </a:r>
            <a:endParaRPr lang="el-GR" sz="2200" dirty="0"/>
          </a:p>
          <a:p>
            <a:pPr marL="0" indent="0">
              <a:buNone/>
            </a:pPr>
            <a:r>
              <a:rPr lang="en-US" sz="2200" dirty="0"/>
              <a:t>It is a strong belief they are still getting and expressing: “What we learn and know is worth and deserves to be spread around, shared and improved with other schools in Europe”. </a:t>
            </a:r>
            <a:r>
              <a:rPr lang="en-US" sz="2200" b="1" dirty="0"/>
              <a:t>76%</a:t>
            </a:r>
            <a:endParaRPr lang="el-GR" sz="2200" dirty="0"/>
          </a:p>
          <a:p>
            <a:pPr marL="0" indent="0">
              <a:buNone/>
            </a:pPr>
            <a:r>
              <a:rPr lang="en-US" sz="2200" dirty="0" smtClean="0"/>
              <a:t>2</a:t>
            </a:r>
            <a:r>
              <a:rPr lang="en-US" sz="2200" dirty="0"/>
              <a:t>/ Learning foreign languages and especially English seems more relevant to </a:t>
            </a:r>
            <a:r>
              <a:rPr lang="en-US" sz="2200" b="1" dirty="0"/>
              <a:t>82%</a:t>
            </a:r>
            <a:r>
              <a:rPr lang="en-US" sz="2200" dirty="0"/>
              <a:t> of them.</a:t>
            </a:r>
            <a:endParaRPr lang="el-GR" sz="2200" dirty="0"/>
          </a:p>
          <a:p>
            <a:pPr marL="0" indent="0">
              <a:buNone/>
            </a:pPr>
            <a:r>
              <a:rPr lang="en-US" sz="2200" dirty="0" smtClean="0"/>
              <a:t>3</a:t>
            </a:r>
            <a:r>
              <a:rPr lang="en-US" sz="2200" dirty="0"/>
              <a:t>/ Sciences and experiments have deeply motivated them. </a:t>
            </a:r>
            <a:r>
              <a:rPr lang="en-US" sz="2200" b="1" dirty="0"/>
              <a:t>61%</a:t>
            </a:r>
            <a:endParaRPr lang="el-GR" sz="2200" dirty="0"/>
          </a:p>
          <a:p>
            <a:pPr marL="0" indent="0">
              <a:buNone/>
            </a:pPr>
            <a:r>
              <a:rPr lang="en-US" sz="2200" dirty="0" smtClean="0"/>
              <a:t>4</a:t>
            </a:r>
            <a:r>
              <a:rPr lang="en-US" sz="2200" dirty="0"/>
              <a:t>/ </a:t>
            </a:r>
            <a:r>
              <a:rPr lang="en-US" sz="2200" b="1" dirty="0"/>
              <a:t>78%</a:t>
            </a:r>
            <a:r>
              <a:rPr lang="en-US" sz="2200" dirty="0"/>
              <a:t> enjoyed any concrete result we got (Xmas objects for example, Erasmus Days and the </a:t>
            </a:r>
            <a:r>
              <a:rPr lang="en-US" sz="2200" dirty="0" err="1"/>
              <a:t>flashmob</a:t>
            </a:r>
            <a:r>
              <a:rPr lang="en-US" sz="2200" dirty="0"/>
              <a:t>) It is probably a high result which is due to their young age. But it also means they still need to have visible results of the partnership.</a:t>
            </a:r>
            <a:endParaRPr lang="el-GR" sz="2200" dirty="0"/>
          </a:p>
          <a:p>
            <a:pPr marL="0" indent="0">
              <a:buNone/>
            </a:pPr>
            <a:r>
              <a:rPr lang="en-US" sz="2200" dirty="0" smtClean="0"/>
              <a:t>5</a:t>
            </a:r>
            <a:r>
              <a:rPr lang="en-US" sz="2200" dirty="0"/>
              <a:t>/ </a:t>
            </a:r>
            <a:r>
              <a:rPr lang="en-US" sz="2200" b="1" dirty="0"/>
              <a:t>24%</a:t>
            </a:r>
            <a:r>
              <a:rPr lang="en-US" sz="2200" dirty="0"/>
              <a:t> regretted not to be matched with a child of their age in some countries or all the countries.</a:t>
            </a:r>
            <a:endParaRPr lang="el-GR" sz="2200" dirty="0"/>
          </a:p>
        </p:txBody>
      </p:sp>
      <p:pic>
        <p:nvPicPr>
          <p:cNvPr id="5" name="Εικόνα 4" descr="C:\Users\user\AppData\Local\Microsoft\Windows\Temporary Internet Files\Content.IE5\XAERINQ8\flag-france-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44016"/>
            <a:ext cx="1296144" cy="692696"/>
          </a:xfrm>
          <a:prstGeom prst="rect">
            <a:avLst/>
          </a:prstGeom>
          <a:noFill/>
          <a:ln>
            <a:noFill/>
          </a:ln>
        </p:spPr>
      </p:pic>
    </p:spTree>
    <p:extLst>
      <p:ext uri="{BB962C8B-B14F-4D97-AF65-F5344CB8AC3E}">
        <p14:creationId xmlns:p14="http://schemas.microsoft.com/office/powerpoint/2010/main" val="34364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2314600" cy="1282154"/>
          </a:xfrm>
        </p:spPr>
        <p:txBody>
          <a:bodyPr>
            <a:normAutofit/>
          </a:bodyPr>
          <a:lstStyle/>
          <a:p>
            <a:r>
              <a:rPr lang="en-US" sz="3200" b="1" dirty="0" smtClean="0">
                <a:solidFill>
                  <a:srgbClr val="002060"/>
                </a:solidFill>
              </a:rPr>
              <a:t>The partner schools:</a:t>
            </a:r>
            <a:endParaRPr lang="el-GR" sz="3200" b="1" dirty="0">
              <a:solidFill>
                <a:srgbClr val="002060"/>
              </a:solidFill>
            </a:endParaRPr>
          </a:p>
        </p:txBody>
      </p:sp>
      <p:sp>
        <p:nvSpPr>
          <p:cNvPr id="4" name="AutoShape 2" descr="Displaying SCHOOL PICTU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Displaying SCHOOL PICTUR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rotWithShape="1">
          <a:blip r:embed="rId2" cstate="print">
            <a:extLst>
              <a:ext uri="{28A0092B-C50C-407E-A947-70E740481C1C}">
                <a14:useLocalDpi xmlns:a14="http://schemas.microsoft.com/office/drawing/2010/main" val="0"/>
              </a:ext>
            </a:extLst>
          </a:blip>
          <a:srcRect t="1" b="12291"/>
          <a:stretch/>
        </p:blipFill>
        <p:spPr>
          <a:xfrm>
            <a:off x="3196682" y="260649"/>
            <a:ext cx="2671462" cy="1757338"/>
          </a:xfrm>
          <a:prstGeom prst="rect">
            <a:avLst/>
          </a:prstGeom>
        </p:spPr>
      </p:pic>
      <p:pic>
        <p:nvPicPr>
          <p:cNvPr id="7" name="Εικόνα 6"/>
          <p:cNvPicPr>
            <a:picLocks noChangeAspect="1"/>
          </p:cNvPicPr>
          <p:nvPr/>
        </p:nvPicPr>
        <p:blipFill rotWithShape="1">
          <a:blip r:embed="rId3" cstate="print">
            <a:extLst>
              <a:ext uri="{28A0092B-C50C-407E-A947-70E740481C1C}">
                <a14:useLocalDpi xmlns:a14="http://schemas.microsoft.com/office/drawing/2010/main" val="0"/>
              </a:ext>
            </a:extLst>
          </a:blip>
          <a:srcRect t="5421" b="5244"/>
          <a:stretch/>
        </p:blipFill>
        <p:spPr>
          <a:xfrm>
            <a:off x="755576" y="1412776"/>
            <a:ext cx="1923379" cy="2516385"/>
          </a:xfrm>
          <a:prstGeom prst="rect">
            <a:avLst/>
          </a:prstGeom>
        </p:spPr>
      </p:pic>
      <p:pic>
        <p:nvPicPr>
          <p:cNvPr id="8" name="Εικόνα 7"/>
          <p:cNvPicPr>
            <a:picLocks noChangeAspect="1"/>
          </p:cNvPicPr>
          <p:nvPr/>
        </p:nvPicPr>
        <p:blipFill rotWithShape="1">
          <a:blip r:embed="rId4" cstate="print">
            <a:extLst>
              <a:ext uri="{28A0092B-C50C-407E-A947-70E740481C1C}">
                <a14:useLocalDpi xmlns:a14="http://schemas.microsoft.com/office/drawing/2010/main" val="0"/>
              </a:ext>
            </a:extLst>
          </a:blip>
          <a:srcRect t="2607" b="12057"/>
          <a:stretch/>
        </p:blipFill>
        <p:spPr>
          <a:xfrm>
            <a:off x="6012160" y="260648"/>
            <a:ext cx="2664296" cy="1705249"/>
          </a:xfrm>
          <a:prstGeom prst="rect">
            <a:avLst/>
          </a:prstGeom>
        </p:spPr>
      </p:pic>
      <p:pic>
        <p:nvPicPr>
          <p:cNvPr id="11" name="Εικόνα 10"/>
          <p:cNvPicPr>
            <a:picLocks noChangeAspect="1"/>
          </p:cNvPicPr>
          <p:nvPr/>
        </p:nvPicPr>
        <p:blipFill rotWithShape="1">
          <a:blip r:embed="rId5" cstate="print">
            <a:extLst>
              <a:ext uri="{28A0092B-C50C-407E-A947-70E740481C1C}">
                <a14:useLocalDpi xmlns:a14="http://schemas.microsoft.com/office/drawing/2010/main" val="0"/>
              </a:ext>
            </a:extLst>
          </a:blip>
          <a:srcRect b="12512"/>
          <a:stretch/>
        </p:blipFill>
        <p:spPr>
          <a:xfrm>
            <a:off x="6012160" y="2544987"/>
            <a:ext cx="2671462" cy="1752902"/>
          </a:xfrm>
          <a:prstGeom prst="rect">
            <a:avLst/>
          </a:prstGeom>
        </p:spPr>
      </p:pic>
      <p:pic>
        <p:nvPicPr>
          <p:cNvPr id="12" name="Εικόνα 11"/>
          <p:cNvPicPr>
            <a:picLocks noChangeAspect="1"/>
          </p:cNvPicPr>
          <p:nvPr/>
        </p:nvPicPr>
        <p:blipFill rotWithShape="1">
          <a:blip r:embed="rId6" cstate="print">
            <a:extLst>
              <a:ext uri="{28A0092B-C50C-407E-A947-70E740481C1C}">
                <a14:useLocalDpi xmlns:a14="http://schemas.microsoft.com/office/drawing/2010/main" val="0"/>
              </a:ext>
            </a:extLst>
          </a:blip>
          <a:srcRect b="10864"/>
          <a:stretch/>
        </p:blipFill>
        <p:spPr>
          <a:xfrm>
            <a:off x="3196682" y="2579167"/>
            <a:ext cx="2671462" cy="1785937"/>
          </a:xfrm>
          <a:prstGeom prst="rect">
            <a:avLst/>
          </a:prstGeom>
        </p:spPr>
      </p:pic>
      <p:pic>
        <p:nvPicPr>
          <p:cNvPr id="14" name="Εικόνα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4365104"/>
            <a:ext cx="2700303" cy="1800201"/>
          </a:xfrm>
          <a:prstGeom prst="rect">
            <a:avLst/>
          </a:prstGeom>
        </p:spPr>
      </p:pic>
      <p:pic>
        <p:nvPicPr>
          <p:cNvPr id="15" name="Εικόνα 14"/>
          <p:cNvPicPr>
            <a:picLocks noChangeAspect="1"/>
          </p:cNvPicPr>
          <p:nvPr/>
        </p:nvPicPr>
        <p:blipFill rotWithShape="1">
          <a:blip r:embed="rId8">
            <a:extLst>
              <a:ext uri="{28A0092B-C50C-407E-A947-70E740481C1C}">
                <a14:useLocalDpi xmlns:a14="http://schemas.microsoft.com/office/drawing/2010/main" val="0"/>
              </a:ext>
            </a:extLst>
          </a:blip>
          <a:srcRect t="8143" b="7646"/>
          <a:stretch/>
        </p:blipFill>
        <p:spPr>
          <a:xfrm>
            <a:off x="3956645" y="4797152"/>
            <a:ext cx="3495675" cy="1368153"/>
          </a:xfrm>
          <a:prstGeom prst="rect">
            <a:avLst/>
          </a:prstGeom>
        </p:spPr>
      </p:pic>
      <p:sp>
        <p:nvSpPr>
          <p:cNvPr id="17" name="Ορθογώνιο 16"/>
          <p:cNvSpPr/>
          <p:nvPr/>
        </p:nvSpPr>
        <p:spPr>
          <a:xfrm>
            <a:off x="3196682" y="260648"/>
            <a:ext cx="267146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sz="2800" dirty="0">
              <a:solidFill>
                <a:schemeClr val="tx1"/>
              </a:solidFill>
            </a:endParaRPr>
          </a:p>
          <a:p>
            <a:pPr algn="ctr"/>
            <a:endParaRPr lang="en-US" dirty="0" smtClean="0">
              <a:solidFill>
                <a:schemeClr val="tx1"/>
              </a:solidFill>
            </a:endParaRPr>
          </a:p>
          <a:p>
            <a:pPr algn="ctr"/>
            <a:r>
              <a:rPr lang="it-IT" sz="1100" b="1" dirty="0">
                <a:solidFill>
                  <a:srgbClr val="002060"/>
                </a:solidFill>
              </a:rPr>
              <a:t>D.D.Statale 3° Circolo Luigi </a:t>
            </a:r>
            <a:r>
              <a:rPr lang="it-IT" sz="1100" b="1" dirty="0" smtClean="0">
                <a:solidFill>
                  <a:srgbClr val="002060"/>
                </a:solidFill>
              </a:rPr>
              <a:t>Pirandello,</a:t>
            </a:r>
            <a:r>
              <a:rPr lang="en-US" sz="1100" b="1" dirty="0" smtClean="0">
                <a:solidFill>
                  <a:srgbClr val="002060"/>
                </a:solidFill>
              </a:rPr>
              <a:t> </a:t>
            </a:r>
          </a:p>
          <a:p>
            <a:pPr algn="ctr"/>
            <a:r>
              <a:rPr lang="en-US" sz="1100" b="1" dirty="0" err="1" smtClean="0">
                <a:solidFill>
                  <a:srgbClr val="002060"/>
                </a:solidFill>
              </a:rPr>
              <a:t>Bagheria</a:t>
            </a:r>
            <a:r>
              <a:rPr lang="en-US" sz="1100" b="1" dirty="0" smtClean="0">
                <a:solidFill>
                  <a:srgbClr val="002060"/>
                </a:solidFill>
              </a:rPr>
              <a:t>, Sicily - Italy</a:t>
            </a:r>
            <a:endParaRPr lang="el-GR" sz="1100" b="1" dirty="0">
              <a:solidFill>
                <a:srgbClr val="002060"/>
              </a:solidFill>
            </a:endParaRPr>
          </a:p>
        </p:txBody>
      </p:sp>
      <p:sp>
        <p:nvSpPr>
          <p:cNvPr id="18" name="Ορθογώνιο 17"/>
          <p:cNvSpPr/>
          <p:nvPr/>
        </p:nvSpPr>
        <p:spPr>
          <a:xfrm>
            <a:off x="6012160" y="260648"/>
            <a:ext cx="267146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sz="800" b="1" dirty="0" smtClean="0">
              <a:solidFill>
                <a:srgbClr val="002060"/>
              </a:solidFill>
            </a:endParaRPr>
          </a:p>
          <a:p>
            <a:r>
              <a:rPr lang="it-IT" sz="1100" b="1" dirty="0">
                <a:solidFill>
                  <a:srgbClr val="002060"/>
                </a:solidFill>
              </a:rPr>
              <a:t>Szkola Podstawowa nr 52 im. Malego Powstanca w </a:t>
            </a:r>
            <a:r>
              <a:rPr lang="it-IT" sz="1100" b="1" dirty="0" smtClean="0">
                <a:solidFill>
                  <a:srgbClr val="002060"/>
                </a:solidFill>
              </a:rPr>
              <a:t>Czestochowie, Poland</a:t>
            </a:r>
            <a:endParaRPr lang="el-GR" sz="1100" b="1" dirty="0">
              <a:solidFill>
                <a:srgbClr val="002060"/>
              </a:solidFill>
            </a:endParaRPr>
          </a:p>
        </p:txBody>
      </p:sp>
      <p:sp>
        <p:nvSpPr>
          <p:cNvPr id="19" name="Ορθογώνιο 18"/>
          <p:cNvSpPr/>
          <p:nvPr/>
        </p:nvSpPr>
        <p:spPr>
          <a:xfrm>
            <a:off x="3196682" y="2564904"/>
            <a:ext cx="267146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sz="1100"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it-IT" sz="1100" b="1" dirty="0" smtClean="0">
                <a:solidFill>
                  <a:srgbClr val="002060"/>
                </a:solidFill>
              </a:rPr>
              <a:t>CP FELIX GRANDE </a:t>
            </a:r>
            <a:r>
              <a:rPr lang="el-GR" sz="1100" b="1" dirty="0" smtClean="0">
                <a:solidFill>
                  <a:srgbClr val="002060"/>
                </a:solidFill>
              </a:rPr>
              <a:t>, </a:t>
            </a:r>
            <a:endParaRPr lang="en-US" sz="1100" b="1" dirty="0" smtClean="0">
              <a:solidFill>
                <a:srgbClr val="002060"/>
              </a:solidFill>
            </a:endParaRPr>
          </a:p>
          <a:p>
            <a:pPr algn="ctr"/>
            <a:r>
              <a:rPr lang="en-US" sz="1100" b="1" dirty="0" err="1" smtClean="0">
                <a:solidFill>
                  <a:srgbClr val="002060"/>
                </a:solidFill>
              </a:rPr>
              <a:t>Tomelloso</a:t>
            </a:r>
            <a:r>
              <a:rPr lang="en-US" sz="1100" b="1" dirty="0" smtClean="0">
                <a:solidFill>
                  <a:srgbClr val="002060"/>
                </a:solidFill>
              </a:rPr>
              <a:t>, Spain</a:t>
            </a:r>
            <a:endParaRPr lang="el-GR" sz="1100" b="1" dirty="0">
              <a:solidFill>
                <a:srgbClr val="002060"/>
              </a:solidFill>
            </a:endParaRPr>
          </a:p>
        </p:txBody>
      </p:sp>
      <p:sp>
        <p:nvSpPr>
          <p:cNvPr id="20" name="Ορθογώνιο 19"/>
          <p:cNvSpPr/>
          <p:nvPr/>
        </p:nvSpPr>
        <p:spPr>
          <a:xfrm>
            <a:off x="6012160" y="2544986"/>
            <a:ext cx="267146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sz="1000" dirty="0" smtClean="0">
              <a:solidFill>
                <a:srgbClr val="002060"/>
              </a:solidFill>
            </a:endParaRPr>
          </a:p>
          <a:p>
            <a:pPr algn="ctr"/>
            <a:r>
              <a:rPr lang="el-GR" sz="1100" b="1" dirty="0" smtClean="0">
                <a:solidFill>
                  <a:srgbClr val="002060"/>
                </a:solidFill>
              </a:rPr>
              <a:t>14</a:t>
            </a:r>
            <a:r>
              <a:rPr lang="el-GR" sz="1100" b="1" baseline="30000" dirty="0" smtClean="0">
                <a:solidFill>
                  <a:srgbClr val="002060"/>
                </a:solidFill>
              </a:rPr>
              <a:t>ο</a:t>
            </a:r>
            <a:r>
              <a:rPr lang="el-GR" sz="1100" b="1" dirty="0" smtClean="0">
                <a:solidFill>
                  <a:srgbClr val="002060"/>
                </a:solidFill>
              </a:rPr>
              <a:t> Δημοτικό Σχολείο Ρεθύμνου</a:t>
            </a:r>
            <a:r>
              <a:rPr lang="en-US" sz="1100" b="1" dirty="0" smtClean="0">
                <a:solidFill>
                  <a:srgbClr val="002060"/>
                </a:solidFill>
              </a:rPr>
              <a:t>, </a:t>
            </a:r>
          </a:p>
          <a:p>
            <a:pPr algn="ctr"/>
            <a:r>
              <a:rPr lang="en-US" sz="1100" b="1" dirty="0" smtClean="0">
                <a:solidFill>
                  <a:srgbClr val="002060"/>
                </a:solidFill>
              </a:rPr>
              <a:t>Crete, Greece</a:t>
            </a:r>
            <a:endParaRPr lang="el-GR" sz="1100" b="1" dirty="0">
              <a:solidFill>
                <a:srgbClr val="002060"/>
              </a:solidFill>
            </a:endParaRPr>
          </a:p>
        </p:txBody>
      </p:sp>
      <p:sp>
        <p:nvSpPr>
          <p:cNvPr id="21" name="Ορθογώνιο 20"/>
          <p:cNvSpPr/>
          <p:nvPr/>
        </p:nvSpPr>
        <p:spPr>
          <a:xfrm>
            <a:off x="388370" y="4365105"/>
            <a:ext cx="267146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2060"/>
              </a:solidFill>
            </a:endParaRPr>
          </a:p>
          <a:p>
            <a:pPr algn="ctr"/>
            <a:endParaRPr lang="en-US" b="1" dirty="0">
              <a:solidFill>
                <a:srgbClr val="002060"/>
              </a:solidFill>
            </a:endParaRPr>
          </a:p>
          <a:p>
            <a:pPr algn="ctr"/>
            <a:endParaRPr lang="en-US" sz="2800"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r>
              <a:rPr lang="it-IT" sz="1100" b="1" dirty="0">
                <a:solidFill>
                  <a:srgbClr val="002060"/>
                </a:solidFill>
              </a:rPr>
              <a:t>Scoala Gimnaziala Elena </a:t>
            </a:r>
            <a:r>
              <a:rPr lang="it-IT" sz="1100" b="1" dirty="0" smtClean="0">
                <a:solidFill>
                  <a:srgbClr val="002060"/>
                </a:solidFill>
              </a:rPr>
              <a:t>Doamna, </a:t>
            </a:r>
          </a:p>
          <a:p>
            <a:pPr algn="ctr"/>
            <a:r>
              <a:rPr lang="it-IT" sz="1100" b="1" dirty="0" smtClean="0">
                <a:solidFill>
                  <a:srgbClr val="002060"/>
                </a:solidFill>
              </a:rPr>
              <a:t>Tecuci, Romania </a:t>
            </a:r>
            <a:endParaRPr lang="el-GR" sz="1100" b="1" dirty="0">
              <a:solidFill>
                <a:srgbClr val="002060"/>
              </a:solidFill>
            </a:endParaRPr>
          </a:p>
        </p:txBody>
      </p:sp>
      <p:sp>
        <p:nvSpPr>
          <p:cNvPr id="22" name="Ορθογώνιο 21"/>
          <p:cNvSpPr/>
          <p:nvPr/>
        </p:nvSpPr>
        <p:spPr>
          <a:xfrm>
            <a:off x="3980174" y="4800374"/>
            <a:ext cx="3472146" cy="1724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rgbClr val="002060"/>
              </a:solidFill>
            </a:endParaRPr>
          </a:p>
          <a:p>
            <a:pPr algn="ctr"/>
            <a:endParaRPr lang="en-US" sz="1100" b="1" dirty="0">
              <a:solidFill>
                <a:srgbClr val="002060"/>
              </a:solidFill>
            </a:endParaRPr>
          </a:p>
          <a:p>
            <a:pPr algn="ctr"/>
            <a:endParaRPr lang="en-US" sz="1100" b="1" dirty="0" smtClean="0">
              <a:solidFill>
                <a:srgbClr val="002060"/>
              </a:solidFill>
            </a:endParaRPr>
          </a:p>
          <a:p>
            <a:pPr algn="ctr"/>
            <a:endParaRPr lang="en-US" sz="1100" b="1" dirty="0">
              <a:solidFill>
                <a:srgbClr val="002060"/>
              </a:solidFill>
            </a:endParaRPr>
          </a:p>
          <a:p>
            <a:pPr algn="ctr"/>
            <a:endParaRPr lang="en-US" sz="1100" b="1" dirty="0" smtClean="0">
              <a:solidFill>
                <a:srgbClr val="002060"/>
              </a:solidFill>
            </a:endParaRPr>
          </a:p>
          <a:p>
            <a:pPr algn="ctr"/>
            <a:endParaRPr lang="en-US" sz="1100" b="1" dirty="0">
              <a:solidFill>
                <a:srgbClr val="002060"/>
              </a:solidFill>
            </a:endParaRPr>
          </a:p>
          <a:p>
            <a:pPr algn="ctr"/>
            <a:endParaRPr lang="en-US" sz="1100" b="1" dirty="0" smtClean="0">
              <a:solidFill>
                <a:srgbClr val="002060"/>
              </a:solidFill>
            </a:endParaRPr>
          </a:p>
          <a:p>
            <a:pPr algn="ctr"/>
            <a:endParaRPr lang="en-US" sz="1100" b="1" dirty="0" smtClean="0">
              <a:solidFill>
                <a:srgbClr val="002060"/>
              </a:solidFill>
            </a:endParaRPr>
          </a:p>
          <a:p>
            <a:pPr algn="ctr"/>
            <a:endParaRPr lang="en-US" sz="1100" b="1" dirty="0" smtClean="0">
              <a:solidFill>
                <a:srgbClr val="002060"/>
              </a:solidFill>
            </a:endParaRPr>
          </a:p>
          <a:p>
            <a:pPr algn="ctr"/>
            <a:r>
              <a:rPr lang="it-IT" sz="1100" b="1" dirty="0">
                <a:solidFill>
                  <a:srgbClr val="002060"/>
                </a:solidFill>
              </a:rPr>
              <a:t>Ecole Primaire Publique de Frontenac 12, </a:t>
            </a:r>
            <a:endParaRPr lang="it-IT" sz="1100" b="1" dirty="0" smtClean="0">
              <a:solidFill>
                <a:srgbClr val="002060"/>
              </a:solidFill>
            </a:endParaRPr>
          </a:p>
          <a:p>
            <a:pPr algn="ctr"/>
            <a:r>
              <a:rPr lang="it-IT" sz="1100" b="1" dirty="0" smtClean="0">
                <a:solidFill>
                  <a:srgbClr val="002060"/>
                </a:solidFill>
              </a:rPr>
              <a:t>Frontenac, France</a:t>
            </a:r>
            <a:endParaRPr lang="el-GR" sz="1100" b="1" dirty="0">
              <a:solidFill>
                <a:srgbClr val="002060"/>
              </a:solidFill>
            </a:endParaRPr>
          </a:p>
          <a:p>
            <a:pPr algn="ctr"/>
            <a:endParaRPr lang="en-US" sz="1100" b="1" dirty="0">
              <a:solidFill>
                <a:srgbClr val="002060"/>
              </a:solidFill>
            </a:endParaRPr>
          </a:p>
        </p:txBody>
      </p:sp>
      <p:sp>
        <p:nvSpPr>
          <p:cNvPr id="23" name="Ορθογώνιο 22"/>
          <p:cNvSpPr/>
          <p:nvPr/>
        </p:nvSpPr>
        <p:spPr>
          <a:xfrm>
            <a:off x="776413" y="1412775"/>
            <a:ext cx="1923379" cy="2885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l-GR" sz="1100" b="1" dirty="0">
                <a:solidFill>
                  <a:schemeClr val="tx1"/>
                </a:solidFill>
              </a:rPr>
              <a:t> </a:t>
            </a:r>
            <a:r>
              <a:rPr lang="it-IT" sz="1100" b="1" dirty="0">
                <a:solidFill>
                  <a:srgbClr val="002060"/>
                </a:solidFill>
              </a:rPr>
              <a:t>Osnovna skola </a:t>
            </a:r>
            <a:r>
              <a:rPr lang="it-IT" sz="1100" b="1" dirty="0" smtClean="0">
                <a:solidFill>
                  <a:srgbClr val="002060"/>
                </a:solidFill>
              </a:rPr>
              <a:t>Brodarica, Brodarica, Croatia </a:t>
            </a:r>
            <a:endParaRPr lang="el-GR" sz="1100" b="1" dirty="0">
              <a:solidFill>
                <a:srgbClr val="002060"/>
              </a:solidFill>
            </a:endParaRPr>
          </a:p>
        </p:txBody>
      </p:sp>
    </p:spTree>
    <p:extLst>
      <p:ext uri="{BB962C8B-B14F-4D97-AF65-F5344CB8AC3E}">
        <p14:creationId xmlns:p14="http://schemas.microsoft.com/office/powerpoint/2010/main" val="3468680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27384"/>
            <a:ext cx="7221899" cy="634082"/>
          </a:xfrm>
        </p:spPr>
        <p:txBody>
          <a:bodyPr>
            <a:normAutofit fontScale="90000"/>
          </a:bodyPr>
          <a:lstStyle/>
          <a:p>
            <a:pPr algn="l"/>
            <a:r>
              <a:rPr lang="en-US" b="1" u="sng" dirty="0"/>
              <a:t>FRANCE </a:t>
            </a:r>
            <a:endParaRPr lang="el-GR" dirty="0"/>
          </a:p>
        </p:txBody>
      </p:sp>
      <p:sp>
        <p:nvSpPr>
          <p:cNvPr id="3" name="Θέση περιεχομένου 2"/>
          <p:cNvSpPr>
            <a:spLocks noGrp="1"/>
          </p:cNvSpPr>
          <p:nvPr>
            <p:ph idx="1"/>
          </p:nvPr>
        </p:nvSpPr>
        <p:spPr>
          <a:xfrm>
            <a:off x="323528" y="548680"/>
            <a:ext cx="8568952" cy="5904656"/>
          </a:xfrm>
        </p:spPr>
        <p:txBody>
          <a:bodyPr>
            <a:noAutofit/>
          </a:bodyPr>
          <a:lstStyle/>
          <a:p>
            <a:pPr marL="0" indent="0">
              <a:buNone/>
            </a:pPr>
            <a:r>
              <a:rPr lang="en-US" sz="2200" b="1" u="sng" dirty="0"/>
              <a:t>On the side of parents</a:t>
            </a:r>
            <a:endParaRPr lang="el-GR" sz="2200" dirty="0"/>
          </a:p>
          <a:p>
            <a:pPr marL="0" indent="0">
              <a:buNone/>
            </a:pPr>
            <a:r>
              <a:rPr lang="en-US" sz="2200" dirty="0"/>
              <a:t>27 families answered the questionnaire.</a:t>
            </a:r>
            <a:endParaRPr lang="el-GR" sz="2200" dirty="0"/>
          </a:p>
          <a:p>
            <a:pPr marL="0" indent="0">
              <a:buNone/>
            </a:pPr>
            <a:r>
              <a:rPr lang="en-US" sz="2200" dirty="0"/>
              <a:t>They mostly pointed the fact that before 2017 they probably didn’t realize what the project and its consequences on their children were. The trigger was the TLM in Sicilia and the departure of two pupils and the meeting in France when they could involve themselves directly. </a:t>
            </a:r>
            <a:r>
              <a:rPr lang="en-US" sz="2200" b="1" dirty="0"/>
              <a:t>75%</a:t>
            </a:r>
            <a:endParaRPr lang="el-GR" sz="2200" dirty="0"/>
          </a:p>
          <a:p>
            <a:pPr marL="0" indent="0">
              <a:buNone/>
            </a:pPr>
            <a:r>
              <a:rPr lang="en-US" sz="2200" dirty="0"/>
              <a:t>They explain that they trust teachers to make good choices for their children, </a:t>
            </a:r>
            <a:r>
              <a:rPr lang="en-US" sz="2200" b="1" dirty="0"/>
              <a:t>92%</a:t>
            </a:r>
            <a:r>
              <a:rPr lang="en-US" sz="2200" dirty="0"/>
              <a:t>, and feel they might not be helpful enough because they’re not skilled enough in foreign languages. </a:t>
            </a:r>
            <a:r>
              <a:rPr lang="en-US" sz="2200" b="1" dirty="0"/>
              <a:t>68%</a:t>
            </a:r>
            <a:endParaRPr lang="el-GR" sz="2200" dirty="0"/>
          </a:p>
          <a:p>
            <a:pPr marL="0" indent="0">
              <a:buNone/>
            </a:pPr>
            <a:r>
              <a:rPr lang="en-US" sz="2200" dirty="0"/>
              <a:t>As often the international buffet they shared with European teachers during the meeting in Frontenac made them realize that communication was not always or only subject to language. </a:t>
            </a:r>
            <a:r>
              <a:rPr lang="en-US" sz="2200" b="1" dirty="0"/>
              <a:t>70%</a:t>
            </a:r>
            <a:endParaRPr lang="el-GR" sz="2200" dirty="0"/>
          </a:p>
          <a:p>
            <a:pPr marL="0" indent="0">
              <a:buNone/>
            </a:pPr>
            <a:r>
              <a:rPr lang="en-US" sz="2200" dirty="0"/>
              <a:t>They noticed their children enjoyed to talk about the project when a new step was done. </a:t>
            </a:r>
            <a:r>
              <a:rPr lang="en-US" sz="2200" b="1" dirty="0"/>
              <a:t>85%</a:t>
            </a:r>
            <a:endParaRPr lang="el-GR" sz="2200" dirty="0"/>
          </a:p>
          <a:p>
            <a:pPr marL="0" indent="0">
              <a:buNone/>
            </a:pPr>
            <a:r>
              <a:rPr lang="en-US" sz="2200" b="1" dirty="0"/>
              <a:t>100% </a:t>
            </a:r>
            <a:r>
              <a:rPr lang="en-US" sz="2200" dirty="0"/>
              <a:t>of them</a:t>
            </a:r>
            <a:r>
              <a:rPr lang="en-US" sz="2200" b="1" dirty="0"/>
              <a:t> </a:t>
            </a:r>
            <a:r>
              <a:rPr lang="en-US" sz="2200" dirty="0"/>
              <a:t>support the project and consider it as a great chance for their children</a:t>
            </a:r>
            <a:r>
              <a:rPr lang="en-US" sz="2200" dirty="0" smtClean="0"/>
              <a:t>.</a:t>
            </a:r>
            <a:endParaRPr lang="el-GR" sz="2200" dirty="0"/>
          </a:p>
        </p:txBody>
      </p:sp>
      <p:pic>
        <p:nvPicPr>
          <p:cNvPr id="5" name="Εικόνα 4" descr="C:\Users\user\AppData\Local\Microsoft\Windows\Temporary Internet Files\Content.IE5\XAERINQ8\flag-france-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72008"/>
            <a:ext cx="936104" cy="620688"/>
          </a:xfrm>
          <a:prstGeom prst="rect">
            <a:avLst/>
          </a:prstGeom>
          <a:noFill/>
          <a:ln>
            <a:noFill/>
          </a:ln>
        </p:spPr>
      </p:pic>
    </p:spTree>
    <p:extLst>
      <p:ext uri="{BB962C8B-B14F-4D97-AF65-F5344CB8AC3E}">
        <p14:creationId xmlns:p14="http://schemas.microsoft.com/office/powerpoint/2010/main" val="27753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FRANCE </a:t>
            </a:r>
            <a:endParaRPr lang="el-GR" dirty="0"/>
          </a:p>
        </p:txBody>
      </p:sp>
      <p:sp>
        <p:nvSpPr>
          <p:cNvPr id="3" name="Θέση περιεχομένου 2"/>
          <p:cNvSpPr>
            <a:spLocks noGrp="1"/>
          </p:cNvSpPr>
          <p:nvPr>
            <p:ph idx="1"/>
          </p:nvPr>
        </p:nvSpPr>
        <p:spPr>
          <a:xfrm>
            <a:off x="323528" y="980728"/>
            <a:ext cx="8568952" cy="5544616"/>
          </a:xfrm>
        </p:spPr>
        <p:txBody>
          <a:bodyPr>
            <a:noAutofit/>
          </a:bodyPr>
          <a:lstStyle/>
          <a:p>
            <a:pPr marL="0" indent="0">
              <a:buNone/>
            </a:pPr>
            <a:r>
              <a:rPr lang="en-US" sz="2200" b="1" u="sng" dirty="0"/>
              <a:t>On the side of teachers</a:t>
            </a:r>
            <a:endParaRPr lang="el-GR" sz="2200" dirty="0"/>
          </a:p>
          <a:p>
            <a:pPr marL="0" indent="0">
              <a:buNone/>
            </a:pPr>
            <a:r>
              <a:rPr lang="en-US" sz="2200" dirty="0"/>
              <a:t>6 teachers are concerned in our school: 5 permanent teachers + 1 substitute.</a:t>
            </a:r>
            <a:endParaRPr lang="el-GR" sz="2200" dirty="0"/>
          </a:p>
          <a:p>
            <a:pPr marL="0" indent="0">
              <a:buNone/>
            </a:pPr>
            <a:r>
              <a:rPr lang="en-US" sz="2200" dirty="0"/>
              <a:t>Only the headmaster has experience in Erasmus (Previously Comenius).</a:t>
            </a:r>
            <a:endParaRPr lang="el-GR" sz="2200" dirty="0"/>
          </a:p>
          <a:p>
            <a:pPr marL="0" indent="0">
              <a:buNone/>
            </a:pPr>
            <a:r>
              <a:rPr lang="en-US" sz="2200" dirty="0"/>
              <a:t>All mentioned results represent a 100% score.</a:t>
            </a:r>
            <a:endParaRPr lang="el-GR" sz="2200" dirty="0"/>
          </a:p>
          <a:p>
            <a:pPr lvl="0"/>
            <a:r>
              <a:rPr lang="en-US" sz="2200" dirty="0"/>
              <a:t>Team work</a:t>
            </a:r>
            <a:endParaRPr lang="el-GR" sz="2200" dirty="0"/>
          </a:p>
          <a:p>
            <a:pPr lvl="0"/>
            <a:r>
              <a:rPr lang="en-US" sz="2200" dirty="0"/>
              <a:t>Commitment of the pupils</a:t>
            </a:r>
            <a:endParaRPr lang="el-GR" sz="2200" dirty="0"/>
          </a:p>
          <a:p>
            <a:pPr lvl="0"/>
            <a:r>
              <a:rPr lang="en-US" sz="2200" dirty="0"/>
              <a:t>Involvement of the community (municipality as well as parents)</a:t>
            </a:r>
            <a:endParaRPr lang="el-GR" sz="2200" dirty="0"/>
          </a:p>
          <a:p>
            <a:pPr lvl="0"/>
            <a:r>
              <a:rPr lang="en-US" sz="2200" dirty="0"/>
              <a:t>Motivation to find new ways of teaching (STEM methodology)</a:t>
            </a:r>
            <a:endParaRPr lang="el-GR" sz="2200" dirty="0"/>
          </a:p>
          <a:p>
            <a:pPr lvl="0"/>
            <a:r>
              <a:rPr lang="en-US" sz="2200" dirty="0"/>
              <a:t>Use of ICT</a:t>
            </a:r>
            <a:endParaRPr lang="el-GR" sz="2200" dirty="0"/>
          </a:p>
          <a:p>
            <a:pPr lvl="0"/>
            <a:r>
              <a:rPr lang="en-US" sz="2200" dirty="0"/>
              <a:t>Teaching of English</a:t>
            </a:r>
            <a:endParaRPr lang="el-GR" sz="2200" dirty="0"/>
          </a:p>
          <a:p>
            <a:pPr lvl="0"/>
            <a:r>
              <a:rPr lang="en-US" sz="2200" dirty="0"/>
              <a:t>A strong feeling about how our job and the way children are taught is valuable </a:t>
            </a:r>
            <a:endParaRPr lang="el-GR" sz="2200" dirty="0"/>
          </a:p>
          <a:p>
            <a:pPr lvl="0"/>
            <a:r>
              <a:rPr lang="en-US" sz="2200" dirty="0"/>
              <a:t>A great curiosity on educational systems in </a:t>
            </a:r>
            <a:r>
              <a:rPr lang="en-US" sz="2200" dirty="0" smtClean="0"/>
              <a:t>Europe</a:t>
            </a:r>
            <a:endParaRPr lang="el-GR" sz="2200" dirty="0"/>
          </a:p>
        </p:txBody>
      </p:sp>
      <p:pic>
        <p:nvPicPr>
          <p:cNvPr id="5" name="Εικόνα 4" descr="C:\Users\user\AppData\Local\Microsoft\Windows\Temporary Internet Files\Content.IE5\XAERINQ8\flag-france-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72008"/>
            <a:ext cx="1224136" cy="764704"/>
          </a:xfrm>
          <a:prstGeom prst="rect">
            <a:avLst/>
          </a:prstGeom>
          <a:noFill/>
          <a:ln>
            <a:noFill/>
          </a:ln>
        </p:spPr>
      </p:pic>
    </p:spTree>
    <p:extLst>
      <p:ext uri="{BB962C8B-B14F-4D97-AF65-F5344CB8AC3E}">
        <p14:creationId xmlns:p14="http://schemas.microsoft.com/office/powerpoint/2010/main" val="180677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221899" cy="634082"/>
          </a:xfrm>
        </p:spPr>
        <p:txBody>
          <a:bodyPr>
            <a:normAutofit fontScale="90000"/>
          </a:bodyPr>
          <a:lstStyle/>
          <a:p>
            <a:pPr algn="l"/>
            <a:r>
              <a:rPr lang="en-US" b="1" u="sng" dirty="0"/>
              <a:t>FRANCE </a:t>
            </a:r>
            <a:endParaRPr lang="el-GR" dirty="0"/>
          </a:p>
        </p:txBody>
      </p:sp>
      <p:sp>
        <p:nvSpPr>
          <p:cNvPr id="3" name="Θέση περιεχομένου 2"/>
          <p:cNvSpPr>
            <a:spLocks noGrp="1"/>
          </p:cNvSpPr>
          <p:nvPr>
            <p:ph idx="1"/>
          </p:nvPr>
        </p:nvSpPr>
        <p:spPr>
          <a:xfrm>
            <a:off x="323528" y="1988840"/>
            <a:ext cx="8568952" cy="3960440"/>
          </a:xfrm>
        </p:spPr>
        <p:txBody>
          <a:bodyPr>
            <a:noAutofit/>
          </a:bodyPr>
          <a:lstStyle/>
          <a:p>
            <a:pPr marL="0" indent="0" algn="just">
              <a:buNone/>
            </a:pPr>
            <a:r>
              <a:rPr lang="en-US" sz="2400" dirty="0"/>
              <a:t>As a conclusion, the Erasmus + project has strongly widened the mind of all the people involved in. And as we are about to start the last year of the project there is now a kind of mutual and cultural approach that is available both among pupils, teachers, families and municipality and a strong expectation</a:t>
            </a:r>
            <a:r>
              <a:rPr lang="en-US" sz="2400" dirty="0" smtClean="0"/>
              <a:t>.</a:t>
            </a:r>
          </a:p>
          <a:p>
            <a:pPr marL="0" indent="0" algn="just">
              <a:buNone/>
            </a:pPr>
            <a:endParaRPr lang="en-US" sz="2400" b="1" u="sng" dirty="0" smtClean="0">
              <a:solidFill>
                <a:srgbClr val="FF0000"/>
              </a:solidFill>
            </a:endParaRPr>
          </a:p>
          <a:p>
            <a:pPr marL="0" indent="0" algn="just">
              <a:buNone/>
            </a:pPr>
            <a:r>
              <a:rPr lang="en-US" sz="2400" b="1" u="sng" dirty="0" smtClean="0"/>
              <a:t>LINKS </a:t>
            </a:r>
            <a:r>
              <a:rPr lang="en-US" sz="2400" b="1" u="sng" dirty="0"/>
              <a:t>TO QUESTIONNAIRES:</a:t>
            </a:r>
            <a:endParaRPr lang="el-GR" sz="2400" dirty="0"/>
          </a:p>
          <a:p>
            <a:pPr marL="0" indent="0" algn="just">
              <a:buNone/>
            </a:pPr>
            <a:r>
              <a:rPr lang="en-US" sz="2400" dirty="0" smtClean="0"/>
              <a:t>Evaluation was done with </a:t>
            </a:r>
            <a:r>
              <a:rPr lang="en-US" sz="2400" dirty="0" smtClean="0"/>
              <a:t>questionnaires in paper.</a:t>
            </a:r>
            <a:endParaRPr lang="el-GR" sz="2400" dirty="0"/>
          </a:p>
        </p:txBody>
      </p:sp>
      <p:pic>
        <p:nvPicPr>
          <p:cNvPr id="5" name="Εικόνα 4" descr="C:\Users\user\AppData\Local\Microsoft\Windows\Temporary Internet Files\Content.IE5\XAERINQ8\flag-france-X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76064"/>
            <a:ext cx="1224136" cy="764704"/>
          </a:xfrm>
          <a:prstGeom prst="rect">
            <a:avLst/>
          </a:prstGeom>
          <a:noFill/>
          <a:ln>
            <a:noFill/>
          </a:ln>
        </p:spPr>
      </p:pic>
    </p:spTree>
    <p:extLst>
      <p:ext uri="{BB962C8B-B14F-4D97-AF65-F5344CB8AC3E}">
        <p14:creationId xmlns:p14="http://schemas.microsoft.com/office/powerpoint/2010/main" val="16926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980728"/>
            <a:ext cx="8435280" cy="5832648"/>
          </a:xfrm>
        </p:spPr>
        <p:txBody>
          <a:bodyPr>
            <a:noAutofit/>
          </a:bodyPr>
          <a:lstStyle/>
          <a:p>
            <a:pPr marL="0" indent="0">
              <a:buNone/>
            </a:pPr>
            <a:r>
              <a:rPr lang="en-US" sz="2400" b="1" u="sng" dirty="0"/>
              <a:t>ROMANIAN STUDENTS</a:t>
            </a:r>
            <a:r>
              <a:rPr lang="en-US" sz="2400" dirty="0"/>
              <a:t>: The total number of Romanian students that took part in this survey is 336 pupils, 74,7,3% aged between 8-11 years old and 24.4 % between 4-8 years old. Most of them (90.2%) never participated in an Erasmus+ project before. The vast majority of them (90.8%) consider of high importance to learn about energy and the environment, and they also (88,7%) enjoyed the project. </a:t>
            </a:r>
            <a:endParaRPr lang="el-GR" sz="2400" dirty="0"/>
          </a:p>
          <a:p>
            <a:pPr marL="0" indent="0">
              <a:buNone/>
            </a:pPr>
            <a:r>
              <a:rPr lang="en-US" sz="2400" dirty="0"/>
              <a:t>The study of the data from the questionnaires answered by the Romanian students also showed that:</a:t>
            </a:r>
            <a:endParaRPr lang="el-GR" sz="2400" dirty="0"/>
          </a:p>
          <a:p>
            <a:pPr lvl="0"/>
            <a:r>
              <a:rPr lang="en-US" sz="2400" dirty="0"/>
              <a:t>They rated most important gains from the project the cooperation (100%), knowledge (79,2%), socialization (77,4%) and responsibility (72,6%). </a:t>
            </a:r>
            <a:endParaRPr lang="el-GR" sz="24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345052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16632"/>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836712"/>
            <a:ext cx="8435280" cy="5832648"/>
          </a:xfrm>
        </p:spPr>
        <p:txBody>
          <a:bodyPr>
            <a:noAutofit/>
          </a:bodyPr>
          <a:lstStyle/>
          <a:p>
            <a:pPr marL="0" indent="0">
              <a:buNone/>
            </a:pPr>
            <a:r>
              <a:rPr lang="en-US" sz="2400" b="1" u="sng" dirty="0" smtClean="0"/>
              <a:t>…ROMANIAN </a:t>
            </a:r>
            <a:r>
              <a:rPr lang="en-US" sz="2400" b="1" u="sng" dirty="0"/>
              <a:t>STUDENTS</a:t>
            </a:r>
            <a:r>
              <a:rPr lang="en-US" sz="2400" dirty="0" smtClean="0"/>
              <a:t>:</a:t>
            </a:r>
          </a:p>
          <a:p>
            <a:pPr lvl="0"/>
            <a:r>
              <a:rPr lang="en-US" sz="2400" dirty="0"/>
              <a:t>The most popular activities were the experiments (53,9%), the environment exploration (26,8%), the activities with the meteorological station (8,6%), the presentation of the four elements (4%) and the online meetings (7%)</a:t>
            </a:r>
            <a:endParaRPr lang="el-GR" sz="2400" dirty="0"/>
          </a:p>
          <a:p>
            <a:pPr lvl="0"/>
            <a:r>
              <a:rPr lang="en-US" sz="2400" dirty="0"/>
              <a:t>100% of the students liked all the activities</a:t>
            </a:r>
            <a:endParaRPr lang="el-GR" sz="2400" dirty="0"/>
          </a:p>
          <a:p>
            <a:pPr marL="0" indent="0">
              <a:buNone/>
            </a:pPr>
            <a:r>
              <a:rPr lang="en-US" sz="2400" b="1" dirty="0"/>
              <a:t>STEM activities</a:t>
            </a:r>
            <a:endParaRPr lang="el-GR" sz="2400" dirty="0"/>
          </a:p>
          <a:p>
            <a:pPr marL="0" indent="0">
              <a:buNone/>
            </a:pPr>
            <a:r>
              <a:rPr lang="en-US" sz="2400" dirty="0"/>
              <a:t>97.9 %likes STEM activities that they done in their classroom</a:t>
            </a:r>
            <a:endParaRPr lang="el-GR" sz="2400" dirty="0"/>
          </a:p>
          <a:p>
            <a:pPr marL="0" indent="0">
              <a:buNone/>
            </a:pPr>
            <a:r>
              <a:rPr lang="en-US" sz="2400" dirty="0"/>
              <a:t>The study of the data from the questionnaires about STEM activities answered by the Romanian students also showed that</a:t>
            </a:r>
            <a:endParaRPr lang="el-GR" sz="2400" dirty="0"/>
          </a:p>
          <a:p>
            <a:pPr lvl="0"/>
            <a:r>
              <a:rPr lang="en-US" sz="2400" dirty="0"/>
              <a:t>90,8% learned many things</a:t>
            </a:r>
            <a:endParaRPr lang="el-GR" sz="2400" dirty="0"/>
          </a:p>
          <a:p>
            <a:pPr lvl="0"/>
            <a:r>
              <a:rPr lang="en-US" sz="2400" dirty="0"/>
              <a:t>79,2% collaborate a lot with their colleagues</a:t>
            </a:r>
            <a:endParaRPr lang="el-GR" sz="2400" dirty="0"/>
          </a:p>
          <a:p>
            <a:pPr lvl="0"/>
            <a:r>
              <a:rPr lang="en-US" sz="2400" dirty="0"/>
              <a:t>73,5% enjoy a lot the activities</a:t>
            </a:r>
            <a:endParaRPr lang="el-GR" sz="2400" dirty="0"/>
          </a:p>
          <a:p>
            <a:pPr lvl="0"/>
            <a:r>
              <a:rPr lang="en-US" sz="2400" dirty="0"/>
              <a:t>62,2%used critical thinking</a:t>
            </a:r>
            <a:endParaRPr lang="el-GR" sz="2400" dirty="0"/>
          </a:p>
          <a:p>
            <a:pPr marL="0" indent="0">
              <a:buNone/>
            </a:pPr>
            <a:endParaRPr lang="el-GR" sz="24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3010844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908720"/>
            <a:ext cx="8435280" cy="5904656"/>
          </a:xfrm>
        </p:spPr>
        <p:txBody>
          <a:bodyPr>
            <a:noAutofit/>
          </a:bodyPr>
          <a:lstStyle/>
          <a:p>
            <a:pPr marL="0" indent="0" algn="just">
              <a:buNone/>
            </a:pPr>
            <a:r>
              <a:rPr lang="en-US" sz="2300" b="1" u="sng" dirty="0"/>
              <a:t>ROMANIAN PARENTS</a:t>
            </a:r>
            <a:r>
              <a:rPr lang="en-US" sz="2300" dirty="0"/>
              <a:t>: </a:t>
            </a:r>
            <a:r>
              <a:rPr lang="en-US" sz="2300" dirty="0" smtClean="0"/>
              <a:t>The </a:t>
            </a:r>
            <a:r>
              <a:rPr lang="en-US" sz="2300" dirty="0"/>
              <a:t>Parents’ questionnaire was answered by 60 persons, 85% females and 15% males. Almost half of the sample was between 35-45 years old (60%) and the other half  20-35 years old (33,3%). Most of them (96,7 %) had heard about the project by the teachers of the school and 3,3 % by the children. All of them consider that an international project is a good opportunity for children , parents, community. 76,7% never participate in an Erasmus project before, where as 96,7% consider that is very important to learn about energy and environment. Most of them consider that activities developed were safe (93,3%), and that their children had a lot to get from the project (88,3%) or like to work into the project (86.9%). </a:t>
            </a:r>
            <a:endParaRPr lang="el-GR" sz="2300" dirty="0"/>
          </a:p>
          <a:p>
            <a:pPr lvl="0"/>
            <a:r>
              <a:rPr lang="en-US" sz="2300" dirty="0"/>
              <a:t>The range of the benefits for parents is not very different from the students’. Most important are cooperation (81,7%), socialization (70%), knowledge (75%), abilities (45%), responsibility (39%) and foreign languages (51,7</a:t>
            </a:r>
            <a:r>
              <a:rPr lang="en-US" sz="2300" dirty="0" smtClean="0"/>
              <a:t>%).</a:t>
            </a:r>
            <a:endParaRPr lang="el-GR" sz="23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368152" cy="864096"/>
          </a:xfrm>
          <a:prstGeom prst="rect">
            <a:avLst/>
          </a:prstGeom>
          <a:noFill/>
          <a:ln>
            <a:noFill/>
          </a:ln>
        </p:spPr>
      </p:pic>
    </p:spTree>
    <p:extLst>
      <p:ext uri="{BB962C8B-B14F-4D97-AF65-F5344CB8AC3E}">
        <p14:creationId xmlns:p14="http://schemas.microsoft.com/office/powerpoint/2010/main" val="111106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836712"/>
            <a:ext cx="8435280" cy="6021288"/>
          </a:xfrm>
        </p:spPr>
        <p:txBody>
          <a:bodyPr>
            <a:noAutofit/>
          </a:bodyPr>
          <a:lstStyle/>
          <a:p>
            <a:pPr marL="0" lvl="0" indent="0">
              <a:buNone/>
            </a:pPr>
            <a:r>
              <a:rPr lang="en-US" sz="2400" b="1" u="sng" dirty="0" smtClean="0"/>
              <a:t>…ROMANIAN </a:t>
            </a:r>
            <a:r>
              <a:rPr lang="en-US" sz="2400" b="1" u="sng" dirty="0"/>
              <a:t>PARENTS</a:t>
            </a:r>
            <a:r>
              <a:rPr lang="en-US" sz="2400" dirty="0"/>
              <a:t>: </a:t>
            </a:r>
            <a:endParaRPr lang="en-US" sz="2400" dirty="0" smtClean="0"/>
          </a:p>
          <a:p>
            <a:pPr lvl="0"/>
            <a:r>
              <a:rPr lang="en-US" sz="2400" dirty="0" smtClean="0"/>
              <a:t>66,7</a:t>
            </a:r>
            <a:r>
              <a:rPr lang="en-US" sz="2400" dirty="0"/>
              <a:t>% of parents can involve in preparations of activities, where as 96,7% of parents, can`t involve into the project because of the less time</a:t>
            </a:r>
            <a:endParaRPr lang="el-GR" sz="2400" dirty="0"/>
          </a:p>
          <a:p>
            <a:pPr marL="0" indent="0">
              <a:buNone/>
            </a:pPr>
            <a:r>
              <a:rPr lang="en-US" sz="2400" b="1" dirty="0"/>
              <a:t>STEM activities</a:t>
            </a:r>
            <a:endParaRPr lang="el-GR" sz="2400" dirty="0"/>
          </a:p>
          <a:p>
            <a:pPr marL="0" indent="0">
              <a:buNone/>
            </a:pPr>
            <a:r>
              <a:rPr lang="en-US" sz="2400" dirty="0"/>
              <a:t>Parents that answered consider that children benefited from STEM activities </a:t>
            </a:r>
            <a:r>
              <a:rPr lang="en-US" sz="2400" dirty="0" smtClean="0"/>
              <a:t>like:</a:t>
            </a:r>
            <a:endParaRPr lang="el-GR" sz="2400" dirty="0"/>
          </a:p>
          <a:p>
            <a:pPr marL="0" indent="0">
              <a:buNone/>
            </a:pPr>
            <a:r>
              <a:rPr lang="en-US" sz="2400" dirty="0"/>
              <a:t>80% Increased willing to </a:t>
            </a:r>
            <a:r>
              <a:rPr lang="en-US" sz="2400" dirty="0" smtClean="0"/>
              <a:t>learn, 55</a:t>
            </a:r>
            <a:r>
              <a:rPr lang="en-US" sz="2400" dirty="0"/>
              <a:t>% Deep </a:t>
            </a:r>
            <a:r>
              <a:rPr lang="en-US" sz="2400" dirty="0" smtClean="0"/>
              <a:t>learning, 76,7</a:t>
            </a:r>
            <a:r>
              <a:rPr lang="en-US" sz="2400" dirty="0"/>
              <a:t>% Getting out of the boring classroom </a:t>
            </a:r>
            <a:r>
              <a:rPr lang="en-US" sz="2400" dirty="0" smtClean="0"/>
              <a:t>routines, 51,7</a:t>
            </a:r>
            <a:r>
              <a:rPr lang="en-US" sz="2400" dirty="0"/>
              <a:t>% Foster love for </a:t>
            </a:r>
            <a:r>
              <a:rPr lang="en-US" sz="2400" dirty="0" smtClean="0"/>
              <a:t>school. </a:t>
            </a:r>
            <a:endParaRPr lang="el-GR" sz="2400" dirty="0"/>
          </a:p>
          <a:p>
            <a:pPr marL="0" indent="0">
              <a:buNone/>
            </a:pPr>
            <a:r>
              <a:rPr lang="en-US" sz="2400" dirty="0"/>
              <a:t>And parents consider that STEM activities help students to discover passions, next carrier, imagination, investigation, school </a:t>
            </a:r>
            <a:r>
              <a:rPr lang="en-US" sz="2400" dirty="0" smtClean="0"/>
              <a:t>performance</a:t>
            </a:r>
            <a:r>
              <a:rPr lang="en-US" sz="2400" dirty="0"/>
              <a:t>, technology, </a:t>
            </a:r>
            <a:r>
              <a:rPr lang="en-US" sz="2400" dirty="0" smtClean="0"/>
              <a:t>engineering</a:t>
            </a:r>
            <a:endParaRPr lang="el-GR" sz="2400" dirty="0"/>
          </a:p>
          <a:p>
            <a:pPr marL="0" indent="0">
              <a:buNone/>
            </a:pPr>
            <a:r>
              <a:rPr lang="en-US" sz="2400" dirty="0"/>
              <a:t>96,3 encourage school teacher in conducting more STEM activities in the </a:t>
            </a:r>
            <a:r>
              <a:rPr lang="en-US" sz="2400" dirty="0" smtClean="0"/>
              <a:t>future</a:t>
            </a:r>
            <a:endParaRPr lang="el-GR" sz="24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368152" cy="864096"/>
          </a:xfrm>
          <a:prstGeom prst="rect">
            <a:avLst/>
          </a:prstGeom>
          <a:noFill/>
          <a:ln>
            <a:noFill/>
          </a:ln>
        </p:spPr>
      </p:pic>
    </p:spTree>
    <p:extLst>
      <p:ext uri="{BB962C8B-B14F-4D97-AF65-F5344CB8AC3E}">
        <p14:creationId xmlns:p14="http://schemas.microsoft.com/office/powerpoint/2010/main" val="130150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1268760"/>
            <a:ext cx="8435280" cy="5112568"/>
          </a:xfrm>
        </p:spPr>
        <p:txBody>
          <a:bodyPr>
            <a:noAutofit/>
          </a:bodyPr>
          <a:lstStyle/>
          <a:p>
            <a:pPr marL="0" indent="0">
              <a:buNone/>
            </a:pPr>
            <a:r>
              <a:rPr lang="en-US" sz="2400" b="1" u="sng" dirty="0"/>
              <a:t>ROMANIAN TEACHERS</a:t>
            </a:r>
            <a:r>
              <a:rPr lang="en-US" sz="2400" dirty="0"/>
              <a:t>: The questionnaire was answered by 12 female teachers. 58,3% of them were 45 years old, whereas 33.3% were 35-45 years old and 8,3% were 25-35 years old. 83,3 of them had post graduate studies. All of them worked in Primary Education, admitted that this is their first Erasmus+ project and consider that all objectives of the first year of the project have been achieved. </a:t>
            </a:r>
            <a:endParaRPr lang="el-GR" sz="2400" dirty="0"/>
          </a:p>
          <a:p>
            <a:pPr lvl="0"/>
            <a:r>
              <a:rPr lang="en-US" sz="2400" dirty="0"/>
              <a:t>The benefits from the project mentioned by the teachers are the fact that the different and various activities involved students in a good way, they were simple but actual. And they lead to a good cooperation and collaboration between teachers</a:t>
            </a:r>
            <a:endParaRPr lang="el-GR" sz="2400" dirty="0"/>
          </a:p>
          <a:p>
            <a:pPr lvl="0"/>
            <a:r>
              <a:rPr lang="en-US" sz="2400" dirty="0"/>
              <a:t>There were some difficulties with the time</a:t>
            </a:r>
            <a:r>
              <a:rPr lang="en-US" sz="2400" dirty="0" smtClean="0"/>
              <a:t>.</a:t>
            </a:r>
            <a:endParaRPr lang="el-GR" sz="24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333438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1268760"/>
            <a:ext cx="8435280" cy="5112568"/>
          </a:xfrm>
        </p:spPr>
        <p:txBody>
          <a:bodyPr>
            <a:noAutofit/>
          </a:bodyPr>
          <a:lstStyle/>
          <a:p>
            <a:pPr marL="0" indent="0">
              <a:buNone/>
            </a:pPr>
            <a:r>
              <a:rPr lang="en-US" sz="2400" b="1" u="sng" dirty="0" smtClean="0"/>
              <a:t>…ROMANIAN </a:t>
            </a:r>
            <a:r>
              <a:rPr lang="en-US" sz="2400" b="1" u="sng" dirty="0"/>
              <a:t>TEACHERS</a:t>
            </a:r>
            <a:r>
              <a:rPr lang="en-US" sz="2400" dirty="0" smtClean="0"/>
              <a:t>:</a:t>
            </a:r>
          </a:p>
          <a:p>
            <a:pPr lvl="0"/>
            <a:r>
              <a:rPr lang="en-US" sz="2400" dirty="0"/>
              <a:t>100% consider that an international project has a good impact  in school and in community</a:t>
            </a:r>
            <a:endParaRPr lang="el-GR" sz="2400" dirty="0"/>
          </a:p>
          <a:p>
            <a:pPr lvl="0"/>
            <a:r>
              <a:rPr lang="en-US" sz="2400" dirty="0"/>
              <a:t>Activities developed during the first year in the Romanian school were: European Day of Languages 2017, Hour of Code,  Story The cat and the seagull, Christmas tradition, STEM activities on natural disasters of the 4</a:t>
            </a:r>
            <a:r>
              <a:rPr lang="en-US" sz="2400" baseline="30000" dirty="0"/>
              <a:t>th</a:t>
            </a:r>
            <a:r>
              <a:rPr lang="en-US" sz="2400" dirty="0"/>
              <a:t> elements projects ( with CLIL methodology), STEM activities on natural benefits of the 4</a:t>
            </a:r>
            <a:r>
              <a:rPr lang="en-US" sz="2400" baseline="30000" dirty="0"/>
              <a:t>th</a:t>
            </a:r>
            <a:r>
              <a:rPr lang="en-US" sz="2400" dirty="0"/>
              <a:t> elements projects ( with CLIL methodology), stem discovery week – Say yes to STEM Erasmus Garden</a:t>
            </a:r>
            <a:r>
              <a:rPr lang="en-US" sz="2400" dirty="0" smtClean="0"/>
              <a:t>.</a:t>
            </a:r>
          </a:p>
          <a:p>
            <a:pPr marL="0" lvl="0" indent="0">
              <a:buNone/>
            </a:pPr>
            <a:endParaRPr lang="el-GR" sz="2400" dirty="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3291522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1268760"/>
            <a:ext cx="8435280" cy="5112568"/>
          </a:xfrm>
        </p:spPr>
        <p:txBody>
          <a:bodyPr>
            <a:noAutofit/>
          </a:bodyPr>
          <a:lstStyle/>
          <a:p>
            <a:pPr marL="0" indent="0">
              <a:buNone/>
            </a:pPr>
            <a:r>
              <a:rPr lang="en-US" sz="2400" b="1" u="sng" dirty="0" smtClean="0"/>
              <a:t>…ROMANIAN TEACHERS</a:t>
            </a:r>
          </a:p>
          <a:p>
            <a:pPr marL="0" indent="0">
              <a:buNone/>
            </a:pPr>
            <a:endParaRPr lang="en-US" sz="2400" b="1" dirty="0" smtClean="0"/>
          </a:p>
          <a:p>
            <a:pPr marL="0" indent="0">
              <a:buNone/>
            </a:pPr>
            <a:r>
              <a:rPr lang="en-US" sz="2400" b="1" dirty="0" smtClean="0"/>
              <a:t>STEM </a:t>
            </a:r>
            <a:r>
              <a:rPr lang="en-US" sz="2400" b="1" dirty="0"/>
              <a:t>activities</a:t>
            </a:r>
            <a:endParaRPr lang="el-GR" sz="2400" dirty="0"/>
          </a:p>
          <a:p>
            <a:pPr marL="0" indent="0">
              <a:buNone/>
            </a:pPr>
            <a:r>
              <a:rPr lang="en-US" sz="2400" dirty="0" smtClean="0"/>
              <a:t>About  </a:t>
            </a:r>
            <a:r>
              <a:rPr lang="en-US" sz="2400" dirty="0"/>
              <a:t>difficulties teachers face this 2nd year of the project with regard to the STEM </a:t>
            </a:r>
            <a:r>
              <a:rPr lang="en-US" sz="2400" dirty="0" smtClean="0"/>
              <a:t>activities:</a:t>
            </a:r>
            <a:endParaRPr lang="el-GR" sz="2400" dirty="0"/>
          </a:p>
          <a:p>
            <a:r>
              <a:rPr lang="en-US" sz="2400" dirty="0"/>
              <a:t>33,3% The integration of the activities STEM to the National Curriculum</a:t>
            </a:r>
            <a:endParaRPr lang="el-GR" sz="2400" dirty="0"/>
          </a:p>
          <a:p>
            <a:r>
              <a:rPr lang="en-US" sz="2400" dirty="0"/>
              <a:t>75% Limited teaching time and bulk Curriculum</a:t>
            </a:r>
            <a:endParaRPr lang="el-GR" sz="2400" dirty="0"/>
          </a:p>
          <a:p>
            <a:r>
              <a:rPr lang="en-US" sz="2400" dirty="0"/>
              <a:t>33,3% Lack of logistical infrastructure</a:t>
            </a:r>
            <a:endParaRPr lang="el-GR" sz="2400" dirty="0"/>
          </a:p>
          <a:p>
            <a:r>
              <a:rPr lang="en-US" sz="2400" dirty="0"/>
              <a:t>41,7 % Lack of opportunities for educational development on STEM</a:t>
            </a:r>
            <a:endParaRPr lang="el-GR" sz="2400" dirty="0"/>
          </a:p>
          <a:p>
            <a:pPr marL="0" indent="0">
              <a:buNone/>
            </a:pPr>
            <a:endParaRPr lang="en-US" sz="2400" dirty="0" smtClean="0"/>
          </a:p>
        </p:txBody>
      </p:sp>
      <p:pic>
        <p:nvPicPr>
          <p:cNvPr id="5" name="Εικόνα 4" descr="C:\Users\user\AppData\Local\Microsoft\Windows\Temporary Internet Files\Content.IE5\SS0B2M4Z\1024px-Flag_of_Romania.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152413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20272" y="483667"/>
            <a:ext cx="1944216" cy="5890666"/>
          </a:xfrm>
        </p:spPr>
        <p:style>
          <a:lnRef idx="0">
            <a:schemeClr val="accent6"/>
          </a:lnRef>
          <a:fillRef idx="3">
            <a:schemeClr val="accent6"/>
          </a:fillRef>
          <a:effectRef idx="3">
            <a:schemeClr val="accent6"/>
          </a:effectRef>
          <a:fontRef idx="minor">
            <a:schemeClr val="lt1"/>
          </a:fontRef>
        </p:style>
        <p:txBody>
          <a:bodyPr/>
          <a:lstStyle/>
          <a:p>
            <a:r>
              <a:rPr lang="en-US" dirty="0" smtClean="0"/>
              <a:t>BY WHOM-</a:t>
            </a:r>
            <a:br>
              <a:rPr lang="en-US" dirty="0" smtClean="0"/>
            </a:br>
            <a:r>
              <a:rPr lang="en-US" dirty="0" smtClean="0"/>
              <a:t>AIM</a:t>
            </a:r>
            <a:br>
              <a:rPr lang="en-US" dirty="0" smtClean="0"/>
            </a:br>
            <a:r>
              <a:rPr lang="en-US" dirty="0" smtClean="0"/>
              <a:t>-</a:t>
            </a:r>
            <a:br>
              <a:rPr lang="en-US" dirty="0" smtClean="0"/>
            </a:br>
            <a:r>
              <a:rPr lang="en-US" dirty="0" smtClean="0"/>
              <a:t>HOW</a:t>
            </a:r>
            <a:endParaRPr lang="el-GR" dirty="0"/>
          </a:p>
        </p:txBody>
      </p:sp>
      <p:sp>
        <p:nvSpPr>
          <p:cNvPr id="3" name="Θέση περιεχομένου 2"/>
          <p:cNvSpPr>
            <a:spLocks noGrp="1"/>
          </p:cNvSpPr>
          <p:nvPr>
            <p:ph idx="1"/>
          </p:nvPr>
        </p:nvSpPr>
        <p:spPr>
          <a:xfrm>
            <a:off x="251520" y="548680"/>
            <a:ext cx="6624736" cy="5760640"/>
          </a:xfrm>
          <a:solidFill>
            <a:schemeClr val="accent6">
              <a:lumMod val="20000"/>
              <a:lumOff val="80000"/>
            </a:schemeClr>
          </a:solidFill>
        </p:spPr>
        <p:txBody>
          <a:bodyPr>
            <a:normAutofit fontScale="70000" lnSpcReduction="20000"/>
          </a:bodyPr>
          <a:lstStyle/>
          <a:p>
            <a:pPr marL="0" indent="0" algn="just">
              <a:buNone/>
            </a:pPr>
            <a:r>
              <a:rPr lang="en-US" sz="4000" dirty="0"/>
              <a:t>The evaluation of the 2</a:t>
            </a:r>
            <a:r>
              <a:rPr lang="en-US" sz="4000" baseline="30000" dirty="0"/>
              <a:t>nd</a:t>
            </a:r>
            <a:r>
              <a:rPr lang="en-US" sz="4000" dirty="0"/>
              <a:t> year of our project  was conducted by all the school partners in the ERASMUS+ project “Energy For Life”, with code number “</a:t>
            </a:r>
            <a:r>
              <a:rPr lang="en-US" sz="4000" b="1" dirty="0"/>
              <a:t>2016‐1‐ES01‐KA219‐024968_4”, </a:t>
            </a:r>
            <a:r>
              <a:rPr lang="en-US" sz="4000" dirty="0"/>
              <a:t> at the end of the second year of the project. The aim of this evaluation is to assess the implementation and impact of our ERASMUS+ project, including its strengths and weaknesses. This report presents the conclusions based on data collected by common questionnaires for all partners that where answered by students, teachers and parents of each school. The evaluation focuses on mainly </a:t>
            </a:r>
            <a:r>
              <a:rPr lang="en-US" sz="4000" dirty="0" smtClean="0"/>
              <a:t>quantitative, </a:t>
            </a:r>
            <a:r>
              <a:rPr lang="en-US" sz="4000" dirty="0"/>
              <a:t>but also qualitative outputs and results. </a:t>
            </a:r>
            <a:endParaRPr lang="el-GR" sz="4000" dirty="0"/>
          </a:p>
        </p:txBody>
      </p:sp>
    </p:spTree>
    <p:extLst>
      <p:ext uri="{BB962C8B-B14F-4D97-AF65-F5344CB8AC3E}">
        <p14:creationId xmlns:p14="http://schemas.microsoft.com/office/powerpoint/2010/main" val="3056774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smtClean="0"/>
              <a:t>ROMANIA</a:t>
            </a:r>
            <a:endParaRPr lang="el-GR" dirty="0"/>
          </a:p>
        </p:txBody>
      </p:sp>
      <p:sp>
        <p:nvSpPr>
          <p:cNvPr id="3" name="Θέση περιεχομένου 2"/>
          <p:cNvSpPr>
            <a:spLocks noGrp="1"/>
          </p:cNvSpPr>
          <p:nvPr>
            <p:ph idx="1"/>
          </p:nvPr>
        </p:nvSpPr>
        <p:spPr>
          <a:xfrm>
            <a:off x="457200" y="864096"/>
            <a:ext cx="8686800" cy="5589240"/>
          </a:xfrm>
        </p:spPr>
        <p:txBody>
          <a:bodyPr>
            <a:noAutofit/>
          </a:bodyPr>
          <a:lstStyle/>
          <a:p>
            <a:pPr marL="0" indent="0">
              <a:buNone/>
            </a:pPr>
            <a:r>
              <a:rPr lang="en-US" sz="2400" b="1" u="sng" dirty="0" smtClean="0"/>
              <a:t>…ROMANIAN </a:t>
            </a:r>
            <a:r>
              <a:rPr lang="en-US" sz="2400" b="1" u="sng" dirty="0"/>
              <a:t>TEACHERS</a:t>
            </a:r>
            <a:r>
              <a:rPr lang="en-US" sz="2400" dirty="0" smtClean="0"/>
              <a:t>:</a:t>
            </a:r>
          </a:p>
          <a:p>
            <a:pPr marL="0" indent="0">
              <a:buNone/>
            </a:pPr>
            <a:r>
              <a:rPr lang="en-US" sz="2400" b="1" dirty="0" smtClean="0"/>
              <a:t>STEM </a:t>
            </a:r>
            <a:r>
              <a:rPr lang="en-US" sz="2400" b="1" dirty="0"/>
              <a:t>activities</a:t>
            </a:r>
            <a:endParaRPr lang="el-GR" sz="2400" dirty="0"/>
          </a:p>
          <a:p>
            <a:pPr marL="0" indent="0">
              <a:buNone/>
            </a:pPr>
            <a:r>
              <a:rPr lang="en-US" sz="2400" dirty="0"/>
              <a:t>The benefits from the adoption of </a:t>
            </a:r>
            <a:r>
              <a:rPr lang="en-US" sz="2400" dirty="0" smtClean="0"/>
              <a:t>STEM </a:t>
            </a:r>
            <a:r>
              <a:rPr lang="en-US" sz="2400" dirty="0"/>
              <a:t>approach in 2017-2018 </a:t>
            </a:r>
            <a:r>
              <a:rPr lang="en-US" sz="2400" dirty="0" smtClean="0"/>
              <a:t>:</a:t>
            </a:r>
            <a:endParaRPr lang="el-GR" sz="2400" dirty="0"/>
          </a:p>
          <a:p>
            <a:r>
              <a:rPr lang="en-US" sz="2400" dirty="0"/>
              <a:t>91,7%  Challenged to learn something new on teaching </a:t>
            </a:r>
            <a:endParaRPr lang="el-GR" sz="2400" dirty="0"/>
          </a:p>
          <a:p>
            <a:r>
              <a:rPr lang="en-US" sz="2400" dirty="0"/>
              <a:t>83,3% Noticed increased students’ motivation</a:t>
            </a:r>
            <a:endParaRPr lang="el-GR" sz="2400" dirty="0"/>
          </a:p>
          <a:p>
            <a:r>
              <a:rPr lang="en-US" sz="2400" dirty="0"/>
              <a:t>75%  Freedom for students to choose what they want to learn and how on the certain topics of this year</a:t>
            </a:r>
            <a:endParaRPr lang="el-GR" sz="2400" dirty="0"/>
          </a:p>
          <a:p>
            <a:r>
              <a:rPr lang="en-US" sz="2400" dirty="0"/>
              <a:t>91,7% Chance to study dangers and benefits derived from the 4 elements of nature in our region </a:t>
            </a:r>
            <a:endParaRPr lang="el-GR" sz="2400" dirty="0"/>
          </a:p>
          <a:p>
            <a:pPr marL="0" indent="0">
              <a:buNone/>
            </a:pPr>
            <a:r>
              <a:rPr lang="en-US" sz="2400" b="1" u="sng" dirty="0"/>
              <a:t>LINKS TO QUESTIONNAIRES:</a:t>
            </a:r>
            <a:endParaRPr lang="el-GR" sz="2400" dirty="0"/>
          </a:p>
          <a:p>
            <a:r>
              <a:rPr lang="en-US" sz="2400" dirty="0"/>
              <a:t>Students</a:t>
            </a:r>
            <a:r>
              <a:rPr lang="en-US" sz="2400" dirty="0" smtClean="0"/>
              <a:t>: </a:t>
            </a:r>
            <a:r>
              <a:rPr lang="en-US" sz="2400" u="sng" dirty="0" smtClean="0">
                <a:hlinkClick r:id="rId2"/>
              </a:rPr>
              <a:t>https</a:t>
            </a:r>
            <a:r>
              <a:rPr lang="en-US" sz="2400" u="sng" dirty="0">
                <a:hlinkClick r:id="rId2"/>
              </a:rPr>
              <a:t>://goo.gl/forms/TaZbWmD0bp5jTbV03</a:t>
            </a:r>
            <a:endParaRPr lang="en-US" sz="2400" dirty="0"/>
          </a:p>
          <a:p>
            <a:r>
              <a:rPr lang="en-US" sz="2400" dirty="0"/>
              <a:t>Parents</a:t>
            </a:r>
            <a:r>
              <a:rPr lang="en-US" sz="2400" dirty="0" smtClean="0"/>
              <a:t>: </a:t>
            </a:r>
            <a:r>
              <a:rPr lang="en-US" sz="2400" dirty="0" smtClean="0">
                <a:hlinkClick r:id="rId3"/>
              </a:rPr>
              <a:t>https</a:t>
            </a:r>
            <a:r>
              <a:rPr lang="en-US" sz="2400" dirty="0">
                <a:hlinkClick r:id="rId3"/>
              </a:rPr>
              <a:t>://</a:t>
            </a:r>
            <a:r>
              <a:rPr lang="en-US" sz="2400" dirty="0" smtClean="0">
                <a:hlinkClick r:id="rId3"/>
              </a:rPr>
              <a:t>goo.gl/forms/yiCHGZsWJxE9pxsF3</a:t>
            </a:r>
            <a:r>
              <a:rPr lang="en-US" sz="2400" dirty="0" smtClean="0"/>
              <a:t> </a:t>
            </a:r>
            <a:endParaRPr lang="en-US" sz="2400" dirty="0"/>
          </a:p>
          <a:p>
            <a:r>
              <a:rPr lang="en-US" sz="2400" dirty="0"/>
              <a:t>Teachers</a:t>
            </a:r>
            <a:r>
              <a:rPr lang="en-US" sz="2400" dirty="0" smtClean="0"/>
              <a:t>: </a:t>
            </a:r>
            <a:r>
              <a:rPr lang="en-US" sz="2400" u="sng" dirty="0" smtClean="0">
                <a:hlinkClick r:id="rId4"/>
              </a:rPr>
              <a:t>https</a:t>
            </a:r>
            <a:r>
              <a:rPr lang="en-US" sz="2400" u="sng" dirty="0">
                <a:hlinkClick r:id="rId4"/>
              </a:rPr>
              <a:t>://</a:t>
            </a:r>
            <a:r>
              <a:rPr lang="en-US" sz="2400" u="sng" dirty="0" smtClean="0">
                <a:hlinkClick r:id="rId4"/>
              </a:rPr>
              <a:t>goo.gl/forms/h3iKRwfBsjrZoyd13</a:t>
            </a:r>
            <a:r>
              <a:rPr lang="en-US" sz="2400" dirty="0"/>
              <a:t/>
            </a:r>
            <a:br>
              <a:rPr lang="en-US" sz="2400" dirty="0"/>
            </a:br>
            <a:endParaRPr lang="el-GR" sz="2400" dirty="0"/>
          </a:p>
          <a:p>
            <a:pPr marL="0" indent="0">
              <a:buNone/>
            </a:pPr>
            <a:r>
              <a:rPr lang="en-US" sz="2400" dirty="0"/>
              <a:t> </a:t>
            </a:r>
            <a:endParaRPr lang="el-GR" sz="2400" dirty="0"/>
          </a:p>
          <a:p>
            <a:pPr marL="0" indent="0">
              <a:buNone/>
            </a:pPr>
            <a:endParaRPr lang="el-GR" sz="2400" b="1" dirty="0"/>
          </a:p>
        </p:txBody>
      </p:sp>
      <p:pic>
        <p:nvPicPr>
          <p:cNvPr id="5" name="Εικόνα 4" descr="C:\Users\user\AppData\Local\Microsoft\Windows\Temporary Internet Files\Content.IE5\SS0B2M4Z\1024px-Flag_of_Romania.svg[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4624"/>
            <a:ext cx="1485970" cy="1008112"/>
          </a:xfrm>
          <a:prstGeom prst="rect">
            <a:avLst/>
          </a:prstGeom>
          <a:noFill/>
          <a:ln>
            <a:noFill/>
          </a:ln>
        </p:spPr>
      </p:pic>
    </p:spTree>
    <p:extLst>
      <p:ext uri="{BB962C8B-B14F-4D97-AF65-F5344CB8AC3E}">
        <p14:creationId xmlns:p14="http://schemas.microsoft.com/office/powerpoint/2010/main" val="1068512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1052736"/>
            <a:ext cx="8435280" cy="5589240"/>
          </a:xfrm>
        </p:spPr>
        <p:txBody>
          <a:bodyPr>
            <a:noAutofit/>
          </a:bodyPr>
          <a:lstStyle/>
          <a:p>
            <a:pPr marL="0" indent="0">
              <a:buNone/>
            </a:pPr>
            <a:r>
              <a:rPr lang="en-US" sz="2400" b="1" u="sng" dirty="0"/>
              <a:t>GREEK STUDENTS</a:t>
            </a:r>
            <a:r>
              <a:rPr lang="en-US" sz="2400" dirty="0"/>
              <a:t>: The total number of Greek students that took part in this survey is 140 pupils, 93,6% aged between 8-11 years old and 6,5 % between 4-8 and 12-13 years old. Most of them (92.1%) never participated in an Erasmus+ project before. The majority of them (64,3%) consider of high importance to learn about energy and the environment, and they also (58,6%) enjoyed the project. </a:t>
            </a:r>
            <a:endParaRPr lang="el-GR" sz="2400" dirty="0"/>
          </a:p>
          <a:p>
            <a:pPr marL="0" indent="0">
              <a:buNone/>
            </a:pPr>
            <a:r>
              <a:rPr lang="en-US" sz="2400" dirty="0"/>
              <a:t>The study of the data from the questionnaires answered by the Greek students also showed that:</a:t>
            </a:r>
            <a:endParaRPr lang="el-GR" sz="2400" dirty="0"/>
          </a:p>
          <a:p>
            <a:pPr lvl="0"/>
            <a:r>
              <a:rPr lang="en-US" sz="2400" dirty="0"/>
              <a:t>They rated most important gains from the project the knowledge (47,9%), teamwork and cooperation (46,4%), communication (41,4%) and responsibility (37,1%). </a:t>
            </a:r>
            <a:endParaRPr lang="el-GR" sz="24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4"/>
            <a:ext cx="1615306" cy="1053799"/>
          </a:xfrm>
          <a:prstGeom prst="rect">
            <a:avLst/>
          </a:prstGeom>
          <a:noFill/>
          <a:ln>
            <a:noFill/>
          </a:ln>
        </p:spPr>
      </p:pic>
    </p:spTree>
    <p:extLst>
      <p:ext uri="{BB962C8B-B14F-4D97-AF65-F5344CB8AC3E}">
        <p14:creationId xmlns:p14="http://schemas.microsoft.com/office/powerpoint/2010/main" val="105868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1052736"/>
            <a:ext cx="8435280" cy="5589240"/>
          </a:xfrm>
        </p:spPr>
        <p:txBody>
          <a:bodyPr>
            <a:noAutofit/>
          </a:bodyPr>
          <a:lstStyle/>
          <a:p>
            <a:pPr marL="0" indent="0">
              <a:buNone/>
            </a:pPr>
            <a:r>
              <a:rPr lang="en-US" sz="2400" b="1" u="sng" dirty="0" smtClean="0"/>
              <a:t>…GREEK </a:t>
            </a:r>
            <a:r>
              <a:rPr lang="en-US" sz="2400" b="1" u="sng" dirty="0"/>
              <a:t>STUDENTS</a:t>
            </a:r>
            <a:r>
              <a:rPr lang="en-US" sz="2400" dirty="0" smtClean="0"/>
              <a:t>:</a:t>
            </a:r>
          </a:p>
          <a:p>
            <a:pPr lvl="0"/>
            <a:r>
              <a:rPr lang="en-US" sz="2400" dirty="0"/>
              <a:t>The most popular activities were the study of the literature book (68,6%), the Europe day with STEM activities and cooking (60,7%), the European Language Day (32,9%), the STEM activities (28,6%), the European Garden (28,6%) and the Christmas activities (27,9%).</a:t>
            </a:r>
            <a:endParaRPr lang="el-GR" sz="2400" dirty="0"/>
          </a:p>
          <a:p>
            <a:pPr lvl="0"/>
            <a:r>
              <a:rPr lang="en-US" sz="2400" dirty="0"/>
              <a:t>Most of the students liked all the activities</a:t>
            </a:r>
            <a:endParaRPr lang="el-GR" sz="2400" dirty="0"/>
          </a:p>
          <a:p>
            <a:pPr marL="0" indent="0">
              <a:buNone/>
            </a:pPr>
            <a:r>
              <a:rPr lang="en-US" sz="2400" b="1" dirty="0"/>
              <a:t>STEM activities</a:t>
            </a:r>
            <a:endParaRPr lang="el-GR" sz="2400" dirty="0"/>
          </a:p>
          <a:p>
            <a:pPr marL="0" indent="0">
              <a:buNone/>
            </a:pPr>
            <a:r>
              <a:rPr lang="en-US" sz="2400" dirty="0"/>
              <a:t>94.9 %likes STEM activities that they done in their classroom</a:t>
            </a:r>
            <a:endParaRPr lang="el-GR" sz="2400" dirty="0"/>
          </a:p>
          <a:p>
            <a:pPr marL="0" indent="0">
              <a:buNone/>
            </a:pPr>
            <a:r>
              <a:rPr lang="en-US" sz="2400" dirty="0"/>
              <a:t>The study of the data from the questionnaires  about STEM activities answered by the Greek students also showed </a:t>
            </a:r>
            <a:r>
              <a:rPr lang="en-US" sz="2400" dirty="0" smtClean="0"/>
              <a:t>that:</a:t>
            </a:r>
            <a:endParaRPr lang="el-GR" sz="2400" dirty="0"/>
          </a:p>
          <a:p>
            <a:pPr marL="0" lvl="0" indent="0">
              <a:buNone/>
            </a:pPr>
            <a:r>
              <a:rPr lang="en-US" sz="2400" dirty="0"/>
              <a:t>46,4% learned many </a:t>
            </a:r>
            <a:r>
              <a:rPr lang="en-US" sz="2400" dirty="0" smtClean="0"/>
              <a:t>things, 18,1</a:t>
            </a:r>
            <a:r>
              <a:rPr lang="en-US" sz="2400" dirty="0"/>
              <a:t>% collaborate a lot with their </a:t>
            </a:r>
            <a:r>
              <a:rPr lang="en-US" sz="2400" dirty="0" smtClean="0"/>
              <a:t>classmates, 34,1</a:t>
            </a:r>
            <a:r>
              <a:rPr lang="en-US" sz="2400" dirty="0"/>
              <a:t>% enjoy a lot the </a:t>
            </a:r>
            <a:r>
              <a:rPr lang="en-US" sz="2400" dirty="0" smtClean="0"/>
              <a:t>activities, 1,4%all </a:t>
            </a:r>
            <a:r>
              <a:rPr lang="en-US" sz="2400" dirty="0"/>
              <a:t>the above</a:t>
            </a:r>
            <a:endParaRPr lang="el-GR" sz="2400" dirty="0"/>
          </a:p>
          <a:p>
            <a:pPr marL="0" indent="0">
              <a:buNone/>
            </a:pPr>
            <a:endParaRPr lang="el-GR" sz="24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4"/>
            <a:ext cx="1615306" cy="1053799"/>
          </a:xfrm>
          <a:prstGeom prst="rect">
            <a:avLst/>
          </a:prstGeom>
          <a:noFill/>
          <a:ln>
            <a:noFill/>
          </a:ln>
        </p:spPr>
      </p:pic>
    </p:spTree>
    <p:extLst>
      <p:ext uri="{BB962C8B-B14F-4D97-AF65-F5344CB8AC3E}">
        <p14:creationId xmlns:p14="http://schemas.microsoft.com/office/powerpoint/2010/main" val="405172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908720"/>
            <a:ext cx="8435280" cy="5760640"/>
          </a:xfrm>
        </p:spPr>
        <p:txBody>
          <a:bodyPr>
            <a:noAutofit/>
          </a:bodyPr>
          <a:lstStyle/>
          <a:p>
            <a:r>
              <a:rPr lang="en-US" sz="2300" b="1" u="sng" dirty="0"/>
              <a:t>GREEK PARENTS</a:t>
            </a:r>
            <a:r>
              <a:rPr lang="en-US" sz="2300" dirty="0"/>
              <a:t>: The Parents’ questionnaire was answered by 12 families. 75% of the sample was between 36-45 years old and 16,7% was  20-35 years old. Most of them (91,7 %) had heard about the project by the teachers of the school and 1 person by a relative. All of them consider that an international project is a good opportunity for children. Half of them had participated in an Erasmus project in the past, whereas all of them (100%) consider that is very important to learn about energy and environment. Most of them consider that activities developed were safe (100%), and that their children had a lot to get from the project (100%) or like to work into the project (100%). </a:t>
            </a:r>
            <a:endParaRPr lang="el-GR" sz="2300" dirty="0"/>
          </a:p>
          <a:p>
            <a:pPr lvl="0"/>
            <a:r>
              <a:rPr lang="en-US" sz="2300" dirty="0"/>
              <a:t>The range of the benefits for parents is not very different from the students’. Most important are teamwork and cooperation (100%), knowledge and critical thinking (83,3%), respect on other cultures (75%), communication (50%), responsibility (33,3%) and foreign languages (25%).</a:t>
            </a:r>
            <a:endParaRPr lang="el-GR" sz="23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5"/>
            <a:ext cx="1440160" cy="909784"/>
          </a:xfrm>
          <a:prstGeom prst="rect">
            <a:avLst/>
          </a:prstGeom>
          <a:noFill/>
          <a:ln>
            <a:noFill/>
          </a:ln>
        </p:spPr>
      </p:pic>
    </p:spTree>
    <p:extLst>
      <p:ext uri="{BB962C8B-B14F-4D97-AF65-F5344CB8AC3E}">
        <p14:creationId xmlns:p14="http://schemas.microsoft.com/office/powerpoint/2010/main" val="3813472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1268760"/>
            <a:ext cx="8435280" cy="5373216"/>
          </a:xfrm>
        </p:spPr>
        <p:txBody>
          <a:bodyPr>
            <a:noAutofit/>
          </a:bodyPr>
          <a:lstStyle/>
          <a:p>
            <a:pPr marL="0" indent="0">
              <a:buNone/>
            </a:pPr>
            <a:r>
              <a:rPr lang="en-US" sz="2200" b="1" u="sng" dirty="0" smtClean="0"/>
              <a:t>…GREEK </a:t>
            </a:r>
            <a:r>
              <a:rPr lang="en-US" sz="2200" b="1" u="sng" dirty="0"/>
              <a:t>PARENTS</a:t>
            </a:r>
            <a:r>
              <a:rPr lang="en-US" sz="2200" dirty="0" smtClean="0"/>
              <a:t>:</a:t>
            </a:r>
          </a:p>
          <a:p>
            <a:pPr lvl="0"/>
            <a:r>
              <a:rPr lang="en-US" sz="2400" dirty="0"/>
              <a:t>58,3% of parents can involve in dissemination of the project 33,3% in collecting material (books, movies, music, crafts </a:t>
            </a:r>
            <a:r>
              <a:rPr lang="en-US" sz="2400" dirty="0" err="1"/>
              <a:t>etc</a:t>
            </a:r>
            <a:r>
              <a:rPr lang="en-US" sz="2400" dirty="0"/>
              <a:t>), 8,3% of parents can make contact with various services.</a:t>
            </a:r>
            <a:endParaRPr lang="el-GR" sz="2400" dirty="0"/>
          </a:p>
          <a:p>
            <a:pPr lvl="0"/>
            <a:r>
              <a:rPr lang="en-US" sz="2400" dirty="0"/>
              <a:t>The reason that would keep them from helping in the project is lack of time, whereas 1 parent answered that probably she would have hard time making an experiment. </a:t>
            </a:r>
            <a:endParaRPr lang="el-GR" sz="2400" dirty="0"/>
          </a:p>
          <a:p>
            <a:pPr marL="0" indent="0">
              <a:buNone/>
            </a:pPr>
            <a:r>
              <a:rPr lang="en-US" sz="2400" b="1" dirty="0"/>
              <a:t>STEM activities</a:t>
            </a:r>
            <a:endParaRPr lang="el-GR" sz="2400" dirty="0"/>
          </a:p>
          <a:p>
            <a:pPr marL="0" indent="0">
              <a:buNone/>
            </a:pPr>
            <a:r>
              <a:rPr lang="en-US" sz="2400" dirty="0"/>
              <a:t>Parents that answered consider that children benefited from STEM activities </a:t>
            </a:r>
            <a:r>
              <a:rPr lang="en-US" sz="2400" dirty="0" smtClean="0"/>
              <a:t>like:</a:t>
            </a:r>
            <a:endParaRPr lang="el-GR" sz="2400" dirty="0"/>
          </a:p>
          <a:p>
            <a:pPr marL="0" indent="0">
              <a:buNone/>
            </a:pPr>
            <a:r>
              <a:rPr lang="en-US" sz="2400" dirty="0"/>
              <a:t>50% getting out of the boring normal classroom </a:t>
            </a:r>
            <a:r>
              <a:rPr lang="en-US" sz="2400" dirty="0" smtClean="0"/>
              <a:t>routines, 25</a:t>
            </a:r>
            <a:r>
              <a:rPr lang="en-US" sz="2400" dirty="0"/>
              <a:t>% More willing to </a:t>
            </a:r>
            <a:r>
              <a:rPr lang="en-US" sz="2400" dirty="0" smtClean="0"/>
              <a:t>learn, 25</a:t>
            </a:r>
            <a:r>
              <a:rPr lang="en-US" sz="2400" dirty="0"/>
              <a:t>% Learning in </a:t>
            </a:r>
            <a:r>
              <a:rPr lang="en-US" sz="2400" dirty="0" smtClean="0"/>
              <a:t>depth. They </a:t>
            </a:r>
            <a:r>
              <a:rPr lang="en-US" sz="2400" dirty="0"/>
              <a:t>all encourage school teachers to develop more STEM activities in the future</a:t>
            </a:r>
            <a:endParaRPr lang="el-GR" sz="2400" dirty="0"/>
          </a:p>
          <a:p>
            <a:pPr marL="0" indent="0">
              <a:buNone/>
            </a:pPr>
            <a:endParaRPr lang="en-US" sz="2200" dirty="0" smtClean="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4"/>
            <a:ext cx="1615306" cy="1053799"/>
          </a:xfrm>
          <a:prstGeom prst="rect">
            <a:avLst/>
          </a:prstGeom>
          <a:noFill/>
          <a:ln>
            <a:noFill/>
          </a:ln>
        </p:spPr>
      </p:pic>
    </p:spTree>
    <p:extLst>
      <p:ext uri="{BB962C8B-B14F-4D97-AF65-F5344CB8AC3E}">
        <p14:creationId xmlns:p14="http://schemas.microsoft.com/office/powerpoint/2010/main" val="2073997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908720"/>
            <a:ext cx="8435280" cy="5733256"/>
          </a:xfrm>
        </p:spPr>
        <p:txBody>
          <a:bodyPr>
            <a:noAutofit/>
          </a:bodyPr>
          <a:lstStyle/>
          <a:p>
            <a:pPr marL="0" indent="0">
              <a:buNone/>
            </a:pPr>
            <a:r>
              <a:rPr lang="en-US" sz="2400" b="1" u="sng" dirty="0" smtClean="0"/>
              <a:t>GREEK </a:t>
            </a:r>
            <a:r>
              <a:rPr lang="en-US" sz="2400" b="1" u="sng" dirty="0"/>
              <a:t>TEACHERS</a:t>
            </a:r>
            <a:r>
              <a:rPr lang="en-US" sz="2400" dirty="0"/>
              <a:t>: The questionnaire was answered by 12 female teachers and 1 male. 53,8% of them were over 46 years old, whereas 46,2% were 35-45 years old. 30,8% of them had post graduate studies. All of them worked in Primary Education, 38,5% say that his is not their first Erasmus+ project and 61,5% admitted that this is their first Erasmus+ project. They consider that all objectives of the first year of the project have been achieved, even though 2 teachers think that 1 objective was partly reached. </a:t>
            </a:r>
            <a:endParaRPr lang="el-GR" sz="2400" dirty="0"/>
          </a:p>
          <a:p>
            <a:pPr lvl="0"/>
            <a:r>
              <a:rPr lang="en-US" sz="2400" dirty="0"/>
              <a:t>They consider that our project has a positive impact to our school and the educational community.</a:t>
            </a:r>
            <a:endParaRPr lang="el-GR" sz="2400" dirty="0"/>
          </a:p>
          <a:p>
            <a:pPr lvl="0"/>
            <a:r>
              <a:rPr lang="en-US" sz="2400" dirty="0"/>
              <a:t>All of them consider that an international project has a good impact  in school and in community</a:t>
            </a:r>
            <a:endParaRPr lang="el-GR" sz="2400" dirty="0"/>
          </a:p>
          <a:p>
            <a:pPr lvl="0"/>
            <a:r>
              <a:rPr lang="en-US" sz="2400" dirty="0"/>
              <a:t>There were some difficulties with the time pressure, the lack of knowledge on STEM approach and the poor infrastructure.</a:t>
            </a:r>
            <a:endParaRPr lang="el-GR" sz="24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5"/>
            <a:ext cx="1224136" cy="837776"/>
          </a:xfrm>
          <a:prstGeom prst="rect">
            <a:avLst/>
          </a:prstGeom>
          <a:noFill/>
          <a:ln>
            <a:noFill/>
          </a:ln>
        </p:spPr>
      </p:pic>
    </p:spTree>
    <p:extLst>
      <p:ext uri="{BB962C8B-B14F-4D97-AF65-F5344CB8AC3E}">
        <p14:creationId xmlns:p14="http://schemas.microsoft.com/office/powerpoint/2010/main" val="126886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1268760"/>
            <a:ext cx="8435280" cy="5373216"/>
          </a:xfrm>
        </p:spPr>
        <p:txBody>
          <a:bodyPr>
            <a:noAutofit/>
          </a:bodyPr>
          <a:lstStyle/>
          <a:p>
            <a:pPr marL="0" indent="0">
              <a:buNone/>
            </a:pPr>
            <a:r>
              <a:rPr lang="en-US" sz="2400" b="1" u="sng" dirty="0" smtClean="0"/>
              <a:t>…GREEK </a:t>
            </a:r>
            <a:r>
              <a:rPr lang="en-US" sz="2400" b="1" u="sng" dirty="0"/>
              <a:t>TEACHERS</a:t>
            </a:r>
            <a:r>
              <a:rPr lang="en-US" sz="2400" dirty="0" smtClean="0"/>
              <a:t>:</a:t>
            </a:r>
          </a:p>
          <a:p>
            <a:pPr lvl="0"/>
            <a:r>
              <a:rPr lang="en-US" sz="2400" dirty="0"/>
              <a:t>Activities developed during the first year in the Greek school were: European Day of Languages 2017, Researcher’s night 2017, Hour of Code,  the study of Luis Sepulveda book ”The story of the cat and the seagull”, Christmas tradition, STEM activities on natural disasters of the 4</a:t>
            </a:r>
            <a:r>
              <a:rPr lang="en-US" sz="2400" baseline="30000" dirty="0"/>
              <a:t>th</a:t>
            </a:r>
            <a:r>
              <a:rPr lang="en-US" sz="2400" dirty="0"/>
              <a:t> elements projects ( with CLIL methodology), STEM activities on natural benefits of the 4</a:t>
            </a:r>
            <a:r>
              <a:rPr lang="en-US" sz="2400" baseline="30000" dirty="0"/>
              <a:t>th</a:t>
            </a:r>
            <a:r>
              <a:rPr lang="en-US" sz="2400" dirty="0"/>
              <a:t> elements projects ( with CLIL methodology), Erasmus Day, European Garden, disseminating Open School event for parents and the local community, where they presented the outcomes of the STEM activities and held an experiment workshop at the end of the school year.</a:t>
            </a:r>
            <a:endParaRPr lang="el-GR" sz="2400" dirty="0"/>
          </a:p>
          <a:p>
            <a:pPr marL="0" indent="0">
              <a:buNone/>
            </a:pPr>
            <a:endParaRPr lang="el-GR" sz="24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5"/>
            <a:ext cx="1224136" cy="837776"/>
          </a:xfrm>
          <a:prstGeom prst="rect">
            <a:avLst/>
          </a:prstGeom>
          <a:noFill/>
          <a:ln>
            <a:noFill/>
          </a:ln>
        </p:spPr>
      </p:pic>
    </p:spTree>
    <p:extLst>
      <p:ext uri="{BB962C8B-B14F-4D97-AF65-F5344CB8AC3E}">
        <p14:creationId xmlns:p14="http://schemas.microsoft.com/office/powerpoint/2010/main" val="2218013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836712"/>
            <a:ext cx="8435280" cy="5832648"/>
          </a:xfrm>
        </p:spPr>
        <p:txBody>
          <a:bodyPr>
            <a:noAutofit/>
          </a:bodyPr>
          <a:lstStyle/>
          <a:p>
            <a:pPr marL="0" indent="0">
              <a:buNone/>
            </a:pPr>
            <a:r>
              <a:rPr lang="en-US" sz="2400" b="1" u="sng" dirty="0" smtClean="0"/>
              <a:t>…GREEK </a:t>
            </a:r>
            <a:r>
              <a:rPr lang="en-US" sz="2400" b="1" u="sng" dirty="0"/>
              <a:t>TEACHERS</a:t>
            </a:r>
            <a:r>
              <a:rPr lang="en-US" sz="2400" dirty="0" smtClean="0"/>
              <a:t>:</a:t>
            </a:r>
          </a:p>
          <a:p>
            <a:pPr marL="0" lvl="0" indent="0">
              <a:buNone/>
            </a:pPr>
            <a:r>
              <a:rPr lang="en-US" sz="2400" dirty="0"/>
              <a:t>The benefits from the project mentioned by the teachers are the good cooperation between teachers of our school, among teachers of partner schools, and collaboration and creativity of pupils. Also, they mention the opening of our school unit to the community, the use of the scientific method and the STEM approach, the upgrading and enriching of the teaching practices, the exchange of experiences and educational material, and the broadening of the language and cultural knowledge</a:t>
            </a:r>
            <a:r>
              <a:rPr lang="en-US" sz="2400" dirty="0" smtClean="0"/>
              <a:t>.</a:t>
            </a:r>
          </a:p>
          <a:p>
            <a:pPr marL="0" lvl="0" indent="0">
              <a:buNone/>
            </a:pPr>
            <a:endParaRPr lang="en-US" sz="2400" dirty="0"/>
          </a:p>
          <a:p>
            <a:pPr marL="0" indent="0">
              <a:buNone/>
            </a:pPr>
            <a:r>
              <a:rPr lang="en-US" sz="2400" dirty="0"/>
              <a:t>LINKS TO QUESTIONAIRES:</a:t>
            </a:r>
            <a:endParaRPr lang="el-GR" sz="2400" dirty="0"/>
          </a:p>
          <a:p>
            <a:r>
              <a:rPr lang="en-US" sz="2400" b="1" u="sng" dirty="0">
                <a:hlinkClick r:id="rId2"/>
              </a:rPr>
              <a:t>https://goo.gl/forms/8ycsKt5a9jrKK7Yl1</a:t>
            </a:r>
            <a:endParaRPr lang="el-GR" sz="2400" dirty="0"/>
          </a:p>
          <a:p>
            <a:r>
              <a:rPr lang="en-US" sz="2400" b="1" u="sng" dirty="0">
                <a:hlinkClick r:id="rId3"/>
              </a:rPr>
              <a:t>https://goo.gl/forms/NL3tGU7NUY1zbyS43</a:t>
            </a:r>
            <a:endParaRPr lang="el-GR" sz="2400" dirty="0"/>
          </a:p>
          <a:p>
            <a:r>
              <a:rPr lang="en-US" sz="2400" b="1" u="sng" dirty="0">
                <a:hlinkClick r:id="rId4"/>
              </a:rPr>
              <a:t>https://goo.gl/forms/qHnnZLwYzYpXGB7Q2</a:t>
            </a:r>
            <a:endParaRPr lang="el-GR" sz="2400" dirty="0"/>
          </a:p>
          <a:p>
            <a:pPr marL="0" indent="0">
              <a:buNone/>
            </a:pPr>
            <a:r>
              <a:rPr lang="en-US" sz="2400" b="1" dirty="0"/>
              <a:t> </a:t>
            </a:r>
            <a:endParaRPr lang="el-GR" sz="2400" dirty="0"/>
          </a:p>
          <a:p>
            <a:pPr marL="0" lvl="0" indent="0">
              <a:buNone/>
            </a:pPr>
            <a:endParaRPr lang="el-GR" sz="2400" dirty="0"/>
          </a:p>
          <a:p>
            <a:pPr marL="0" indent="0">
              <a:buNone/>
            </a:pPr>
            <a:endParaRPr lang="el-GR" sz="2400" dirty="0"/>
          </a:p>
        </p:txBody>
      </p:sp>
      <p:pic>
        <p:nvPicPr>
          <p:cNvPr id="6" name="Εικόνα 5" descr="C:\Users\user\AppData\Local\Microsoft\Windows\Temporary Internet Files\Content.IE5\QSBFN3TO\1024px-Flag_of_Greece.svg[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70945"/>
            <a:ext cx="1224136" cy="837776"/>
          </a:xfrm>
          <a:prstGeom prst="rect">
            <a:avLst/>
          </a:prstGeom>
          <a:noFill/>
          <a:ln>
            <a:noFill/>
          </a:ln>
        </p:spPr>
      </p:pic>
    </p:spTree>
    <p:extLst>
      <p:ext uri="{BB962C8B-B14F-4D97-AF65-F5344CB8AC3E}">
        <p14:creationId xmlns:p14="http://schemas.microsoft.com/office/powerpoint/2010/main" val="3589911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GREECE      </a:t>
            </a:r>
            <a:endParaRPr lang="el-GR" dirty="0"/>
          </a:p>
        </p:txBody>
      </p:sp>
      <p:sp>
        <p:nvSpPr>
          <p:cNvPr id="3" name="Θέση περιεχομένου 2"/>
          <p:cNvSpPr>
            <a:spLocks noGrp="1"/>
          </p:cNvSpPr>
          <p:nvPr>
            <p:ph idx="1"/>
          </p:nvPr>
        </p:nvSpPr>
        <p:spPr>
          <a:xfrm>
            <a:off x="457200" y="1008112"/>
            <a:ext cx="8435280" cy="5805264"/>
          </a:xfrm>
        </p:spPr>
        <p:txBody>
          <a:bodyPr>
            <a:noAutofit/>
          </a:bodyPr>
          <a:lstStyle/>
          <a:p>
            <a:pPr marL="0" indent="0">
              <a:buNone/>
            </a:pPr>
            <a:r>
              <a:rPr lang="en-US" sz="2300" b="1" u="sng" dirty="0"/>
              <a:t>…GREEK </a:t>
            </a:r>
            <a:r>
              <a:rPr lang="en-US" sz="2300" b="1" u="sng" dirty="0" smtClean="0"/>
              <a:t>TEACHERS</a:t>
            </a:r>
            <a:r>
              <a:rPr lang="en-US" sz="2300" dirty="0" smtClean="0"/>
              <a:t>: </a:t>
            </a:r>
            <a:r>
              <a:rPr lang="en-US" sz="2300" b="1" dirty="0" smtClean="0"/>
              <a:t>STEM </a:t>
            </a:r>
            <a:r>
              <a:rPr lang="en-US" sz="2300" b="1" dirty="0"/>
              <a:t>activities</a:t>
            </a:r>
            <a:endParaRPr lang="el-GR" sz="2300" dirty="0"/>
          </a:p>
          <a:p>
            <a:pPr marL="0" indent="0">
              <a:buNone/>
            </a:pPr>
            <a:r>
              <a:rPr lang="en-US" sz="2300" dirty="0"/>
              <a:t>About  difficulties teachers face this 2nd year of the project with regard to the STEM activities:</a:t>
            </a:r>
            <a:endParaRPr lang="el-GR" sz="2300" dirty="0"/>
          </a:p>
          <a:p>
            <a:pPr marL="0" indent="0">
              <a:buNone/>
            </a:pPr>
            <a:r>
              <a:rPr lang="en-US" sz="2300" dirty="0"/>
              <a:t>61,5% The limited teaching time and the vast curriculum volume.</a:t>
            </a:r>
            <a:endParaRPr lang="el-GR" sz="2300" dirty="0"/>
          </a:p>
          <a:p>
            <a:pPr marL="0" indent="0">
              <a:buNone/>
            </a:pPr>
            <a:r>
              <a:rPr lang="en-US" sz="2300" dirty="0"/>
              <a:t>41,7 % Lack of opportunities for educational development on STEM</a:t>
            </a:r>
            <a:endParaRPr lang="el-GR" sz="2300" dirty="0"/>
          </a:p>
          <a:p>
            <a:pPr marL="0" indent="0">
              <a:buNone/>
            </a:pPr>
            <a:r>
              <a:rPr lang="en-US" sz="2300" dirty="0"/>
              <a:t>7,7% Lack of logistical infrastructure </a:t>
            </a:r>
            <a:endParaRPr lang="el-GR" sz="2300" dirty="0"/>
          </a:p>
          <a:p>
            <a:endParaRPr lang="el-GR" sz="1600" dirty="0"/>
          </a:p>
          <a:p>
            <a:pPr marL="0" indent="0">
              <a:buNone/>
            </a:pPr>
            <a:r>
              <a:rPr lang="en-US" sz="2300" dirty="0"/>
              <a:t>The benefits from the adoption of </a:t>
            </a:r>
            <a:r>
              <a:rPr lang="en-US" sz="2300" dirty="0" smtClean="0"/>
              <a:t>STEM </a:t>
            </a:r>
            <a:r>
              <a:rPr lang="en-US" sz="2300" dirty="0"/>
              <a:t>approach in 2017-2018 </a:t>
            </a:r>
            <a:endParaRPr lang="el-GR" sz="2300" dirty="0"/>
          </a:p>
          <a:p>
            <a:pPr marL="0" indent="0">
              <a:buNone/>
            </a:pPr>
            <a:r>
              <a:rPr lang="en-US" sz="2300" dirty="0"/>
              <a:t>24%  Challenged to learn something new on teaching </a:t>
            </a:r>
            <a:endParaRPr lang="el-GR" sz="2300" dirty="0"/>
          </a:p>
          <a:p>
            <a:pPr marL="0" indent="0">
              <a:buNone/>
            </a:pPr>
            <a:r>
              <a:rPr lang="en-US" sz="2300" dirty="0"/>
              <a:t>33,3% Noticed increased students’ motivation</a:t>
            </a:r>
            <a:endParaRPr lang="el-GR" sz="2300" dirty="0"/>
          </a:p>
          <a:p>
            <a:pPr marL="0" indent="0">
              <a:buNone/>
            </a:pPr>
            <a:r>
              <a:rPr lang="en-US" sz="2300" dirty="0"/>
              <a:t>8,3%  Freedom for students to choose what they want to learn and how on the certain topics of this year</a:t>
            </a:r>
            <a:endParaRPr lang="el-GR" sz="2300" dirty="0"/>
          </a:p>
          <a:p>
            <a:pPr marL="0" indent="0">
              <a:buNone/>
            </a:pPr>
            <a:r>
              <a:rPr lang="en-US" sz="2300" dirty="0"/>
              <a:t>25% Chance to study dangers and benefits derived from the 4 elements of nature in our </a:t>
            </a:r>
            <a:r>
              <a:rPr lang="en-US" sz="2300" dirty="0" smtClean="0"/>
              <a:t>region</a:t>
            </a:r>
            <a:endParaRPr lang="el-GR" sz="2300" dirty="0"/>
          </a:p>
        </p:txBody>
      </p:sp>
      <p:pic>
        <p:nvPicPr>
          <p:cNvPr id="6" name="Εικόνα 5" descr="C:\Users\user\AppData\Local\Microsoft\Windows\Temporary Internet Files\Content.IE5\QSBFN3TO\1024px-Flag_of_Greece.svg[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70944"/>
            <a:ext cx="1615306" cy="1053799"/>
          </a:xfrm>
          <a:prstGeom prst="rect">
            <a:avLst/>
          </a:prstGeom>
          <a:noFill/>
          <a:ln>
            <a:noFill/>
          </a:ln>
        </p:spPr>
      </p:pic>
    </p:spTree>
    <p:extLst>
      <p:ext uri="{BB962C8B-B14F-4D97-AF65-F5344CB8AC3E}">
        <p14:creationId xmlns:p14="http://schemas.microsoft.com/office/powerpoint/2010/main" val="296319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POLAND </a:t>
            </a:r>
            <a:endParaRPr lang="el-GR" dirty="0"/>
          </a:p>
        </p:txBody>
      </p:sp>
      <p:sp>
        <p:nvSpPr>
          <p:cNvPr id="3" name="Θέση περιεχομένου 2"/>
          <p:cNvSpPr>
            <a:spLocks noGrp="1"/>
          </p:cNvSpPr>
          <p:nvPr>
            <p:ph idx="1"/>
          </p:nvPr>
        </p:nvSpPr>
        <p:spPr>
          <a:xfrm>
            <a:off x="457200" y="1268760"/>
            <a:ext cx="8579296" cy="5373216"/>
          </a:xfrm>
        </p:spPr>
        <p:txBody>
          <a:bodyPr>
            <a:noAutofit/>
          </a:bodyPr>
          <a:lstStyle/>
          <a:p>
            <a:pPr marL="0" indent="0">
              <a:buNone/>
            </a:pPr>
            <a:r>
              <a:rPr lang="en-US" sz="2300" b="1" u="sng" dirty="0"/>
              <a:t>Polish students</a:t>
            </a:r>
            <a:r>
              <a:rPr lang="en-US" sz="2300" dirty="0"/>
              <a:t>: 100 pupils participated in the survey, 45% aged between 9-11 years old,40% between 4-8 years old and 15% aged 12-15 years old. 80% didn’t take part in any Erasmus+ project before. The great majority of students (85%) find the importance of learning about energy and the environment, what is more  (90%) enjoyed the project. </a:t>
            </a:r>
            <a:endParaRPr lang="el-GR" sz="2300" dirty="0"/>
          </a:p>
          <a:p>
            <a:r>
              <a:rPr lang="en-US" sz="2300" dirty="0"/>
              <a:t>The study of the data from the questionnaires answered by the Polish students also showed that:</a:t>
            </a:r>
            <a:endParaRPr lang="el-GR" sz="2300" dirty="0"/>
          </a:p>
          <a:p>
            <a:pPr lvl="0"/>
            <a:r>
              <a:rPr lang="en-US" sz="2300" dirty="0"/>
              <a:t>The most important benefits  from the project were: cooperation (50%), knowledge (22%), socialization (20%) and responsibility (8%). </a:t>
            </a:r>
            <a:endParaRPr lang="el-GR" sz="2300" dirty="0"/>
          </a:p>
          <a:p>
            <a:pPr lvl="0"/>
            <a:r>
              <a:rPr lang="en-US" sz="2300" dirty="0"/>
              <a:t>The most popular activities were the environment exploration (30%), the experiments (25%),  the activities with the meteorological station (20%), the presentation of the four elements (15%) and the online meetings (10%)</a:t>
            </a:r>
            <a:endParaRPr lang="el-GR" sz="2300" dirty="0"/>
          </a:p>
          <a:p>
            <a:pPr lvl="0"/>
            <a:r>
              <a:rPr lang="en-US" sz="2300" dirty="0"/>
              <a:t>100% of the students liked all the activities</a:t>
            </a:r>
            <a:endParaRPr lang="el-GR" sz="2300" dirty="0"/>
          </a:p>
        </p:txBody>
      </p:sp>
      <p:pic>
        <p:nvPicPr>
          <p:cNvPr id="5" name="Εικόνα 4" descr="C:\Users\user\AppData\Local\Microsoft\Windows\Temporary Internet Files\Content.IE5\33EVCGZB\flag-poland-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6632"/>
            <a:ext cx="1584176" cy="1154038"/>
          </a:xfrm>
          <a:prstGeom prst="rect">
            <a:avLst/>
          </a:prstGeom>
          <a:noFill/>
          <a:ln>
            <a:noFill/>
          </a:ln>
        </p:spPr>
      </p:pic>
    </p:spTree>
    <p:extLst>
      <p:ext uri="{BB962C8B-B14F-4D97-AF65-F5344CB8AC3E}">
        <p14:creationId xmlns:p14="http://schemas.microsoft.com/office/powerpoint/2010/main" val="376205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Autofit/>
          </a:bodyPr>
          <a:lstStyle/>
          <a:p>
            <a:r>
              <a:rPr lang="en-US" b="1" dirty="0">
                <a:solidFill>
                  <a:srgbClr val="002060"/>
                </a:solidFill>
              </a:rPr>
              <a:t>Outcomes of Students’ </a:t>
            </a:r>
            <a:r>
              <a:rPr lang="en-US" b="1" dirty="0" smtClean="0">
                <a:solidFill>
                  <a:srgbClr val="002060"/>
                </a:solidFill>
              </a:rPr>
              <a:t>evaluation</a:t>
            </a:r>
            <a:endParaRPr lang="el-GR" b="1" dirty="0">
              <a:solidFill>
                <a:srgbClr val="002060"/>
              </a:solidFill>
            </a:endParaRPr>
          </a:p>
        </p:txBody>
      </p:sp>
      <p:sp>
        <p:nvSpPr>
          <p:cNvPr id="3" name="Θέση περιεχομένου 2"/>
          <p:cNvSpPr>
            <a:spLocks noGrp="1"/>
          </p:cNvSpPr>
          <p:nvPr>
            <p:ph idx="1"/>
          </p:nvPr>
        </p:nvSpPr>
        <p:spPr>
          <a:xfrm>
            <a:off x="1475656" y="1268760"/>
            <a:ext cx="7488832" cy="5184576"/>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en-US" sz="2100" dirty="0"/>
              <a:t>The students feel satisfied for taking part in the project, most of them liked all the activities and they consider important to know about the environment and energy. </a:t>
            </a:r>
            <a:endParaRPr lang="el-GR" sz="2100" dirty="0"/>
          </a:p>
          <a:p>
            <a:pPr marL="0" indent="0" algn="just">
              <a:buNone/>
            </a:pPr>
            <a:r>
              <a:rPr lang="en-US" sz="2100" dirty="0"/>
              <a:t>They rated most important gains from the project the cooperation, knowledge, socialization, language learning, enjoyable activities and responsibility. </a:t>
            </a:r>
            <a:endParaRPr lang="el-GR" sz="2100" dirty="0"/>
          </a:p>
          <a:p>
            <a:pPr marL="0" indent="0" algn="just">
              <a:buNone/>
            </a:pPr>
            <a:r>
              <a:rPr lang="en-US" sz="2100" dirty="0"/>
              <a:t>The French pupils mention that they regretted not to be matched with a child of their age in some countries or all the countries.</a:t>
            </a:r>
            <a:endParaRPr lang="el-GR" sz="2100" dirty="0"/>
          </a:p>
          <a:p>
            <a:pPr marL="0" indent="0" algn="just">
              <a:buNone/>
            </a:pPr>
            <a:r>
              <a:rPr lang="en-US" sz="2100" dirty="0" smtClean="0"/>
              <a:t>The </a:t>
            </a:r>
            <a:r>
              <a:rPr lang="en-US" sz="2100" dirty="0"/>
              <a:t>most popular activities among them were the experiments, the environmental exploration, the study of the literature book, the Europe day, the European Language Day, the European Garden, the Christmas activities, the activities with the meteorological station and the presentation of the four elements. </a:t>
            </a:r>
            <a:endParaRPr lang="el-GR" sz="2100" dirty="0"/>
          </a:p>
        </p:txBody>
      </p:sp>
      <p:sp>
        <p:nvSpPr>
          <p:cNvPr id="6" name="Πεντάγωνο 5"/>
          <p:cNvSpPr/>
          <p:nvPr/>
        </p:nvSpPr>
        <p:spPr>
          <a:xfrm>
            <a:off x="0" y="1268760"/>
            <a:ext cx="1547664" cy="72008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How they feel about it</a:t>
            </a:r>
            <a:endParaRPr lang="el-GR" dirty="0"/>
          </a:p>
        </p:txBody>
      </p:sp>
      <p:sp>
        <p:nvSpPr>
          <p:cNvPr id="7" name="Πεντάγωνο 6"/>
          <p:cNvSpPr/>
          <p:nvPr/>
        </p:nvSpPr>
        <p:spPr>
          <a:xfrm>
            <a:off x="0" y="2348880"/>
            <a:ext cx="1547664" cy="72008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Beneficial fields</a:t>
            </a:r>
            <a:endParaRPr lang="el-GR" dirty="0"/>
          </a:p>
        </p:txBody>
      </p:sp>
      <p:sp>
        <p:nvSpPr>
          <p:cNvPr id="8" name="Πεντάγωνο 7"/>
          <p:cNvSpPr/>
          <p:nvPr/>
        </p:nvSpPr>
        <p:spPr>
          <a:xfrm>
            <a:off x="0" y="4149080"/>
            <a:ext cx="1547664" cy="72008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Popular activities</a:t>
            </a:r>
            <a:endParaRPr lang="el-GR" dirty="0"/>
          </a:p>
        </p:txBody>
      </p:sp>
    </p:spTree>
    <p:extLst>
      <p:ext uri="{BB962C8B-B14F-4D97-AF65-F5344CB8AC3E}">
        <p14:creationId xmlns:p14="http://schemas.microsoft.com/office/powerpoint/2010/main" val="166466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POLAND </a:t>
            </a:r>
            <a:endParaRPr lang="el-GR" dirty="0"/>
          </a:p>
        </p:txBody>
      </p:sp>
      <p:sp>
        <p:nvSpPr>
          <p:cNvPr id="3" name="Θέση περιεχομένου 2"/>
          <p:cNvSpPr>
            <a:spLocks noGrp="1"/>
          </p:cNvSpPr>
          <p:nvPr>
            <p:ph idx="1"/>
          </p:nvPr>
        </p:nvSpPr>
        <p:spPr>
          <a:xfrm>
            <a:off x="323528" y="1124744"/>
            <a:ext cx="8568952" cy="5373216"/>
          </a:xfrm>
        </p:spPr>
        <p:txBody>
          <a:bodyPr>
            <a:noAutofit/>
          </a:bodyPr>
          <a:lstStyle/>
          <a:p>
            <a:pPr marL="0" indent="0">
              <a:buNone/>
            </a:pPr>
            <a:r>
              <a:rPr lang="en-US" sz="2300" b="1" u="sng" dirty="0"/>
              <a:t>Polish parents</a:t>
            </a:r>
            <a:r>
              <a:rPr lang="en-US" sz="2300" dirty="0"/>
              <a:t>: 30 people filled in parents’ questionnaire, 80% females and 20% males. 60% of respondents were 35-45 years and 40% were 20-35 years old . The vast majority (80%) knew about the project from school teachers and 20% from children. Everyone considers the project as a good opportunity for children , parents and community. 90% of parents never participated in such project before. In general parents found the project  safe (80%), and that their children benefited from the project(85%) . </a:t>
            </a:r>
            <a:endParaRPr lang="el-GR" sz="2300" dirty="0"/>
          </a:p>
          <a:p>
            <a:pPr lvl="0"/>
            <a:r>
              <a:rPr lang="en-US" sz="2300" dirty="0"/>
              <a:t>The advantages of the project for parents are very similar to students’. Most important factors of participating in project are: cooperation (35%), socialization (25%), knowledge (20%), responsibility (10%) and foreign languages (10%).</a:t>
            </a:r>
            <a:endParaRPr lang="el-GR" sz="2300" dirty="0"/>
          </a:p>
          <a:p>
            <a:pPr lvl="0"/>
            <a:r>
              <a:rPr lang="en-US" sz="2300" dirty="0"/>
              <a:t>If parents had an opportunity to take part in the project most of them would like to collect materials 75%, whereas  nearly 80% of parents, can`t be involved in the project due to lack of time.</a:t>
            </a:r>
            <a:endParaRPr lang="el-GR" sz="2300" dirty="0"/>
          </a:p>
          <a:p>
            <a:pPr marL="0" indent="0">
              <a:buNone/>
            </a:pPr>
            <a:endParaRPr lang="el-GR" sz="2300" dirty="0"/>
          </a:p>
        </p:txBody>
      </p:sp>
      <p:pic>
        <p:nvPicPr>
          <p:cNvPr id="5" name="Εικόνα 4" descr="C:\Users\user\AppData\Local\Microsoft\Windows\Temporary Internet Files\Content.IE5\33EVCGZB\flag-poland-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4624"/>
            <a:ext cx="1584176" cy="1154038"/>
          </a:xfrm>
          <a:prstGeom prst="rect">
            <a:avLst/>
          </a:prstGeom>
          <a:noFill/>
          <a:ln>
            <a:noFill/>
          </a:ln>
        </p:spPr>
      </p:pic>
    </p:spTree>
    <p:extLst>
      <p:ext uri="{BB962C8B-B14F-4D97-AF65-F5344CB8AC3E}">
        <p14:creationId xmlns:p14="http://schemas.microsoft.com/office/powerpoint/2010/main" val="3769566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POLAND </a:t>
            </a:r>
            <a:endParaRPr lang="el-GR" dirty="0"/>
          </a:p>
        </p:txBody>
      </p:sp>
      <p:sp>
        <p:nvSpPr>
          <p:cNvPr id="3" name="Θέση περιεχομένου 2"/>
          <p:cNvSpPr>
            <a:spLocks noGrp="1"/>
          </p:cNvSpPr>
          <p:nvPr>
            <p:ph idx="1"/>
          </p:nvPr>
        </p:nvSpPr>
        <p:spPr>
          <a:xfrm>
            <a:off x="457200" y="1556792"/>
            <a:ext cx="8435280" cy="4824536"/>
          </a:xfrm>
        </p:spPr>
        <p:txBody>
          <a:bodyPr>
            <a:noAutofit/>
          </a:bodyPr>
          <a:lstStyle/>
          <a:p>
            <a:pPr marL="0" indent="0">
              <a:buNone/>
            </a:pPr>
            <a:r>
              <a:rPr lang="en-US" sz="2400" b="1" u="sng" dirty="0"/>
              <a:t>Polish teachers</a:t>
            </a:r>
            <a:r>
              <a:rPr lang="en-US" sz="2400" dirty="0"/>
              <a:t>: The questionnaire was filled in by 10 teachers. 60% were over 45 years old, 20% were 35-45 years old and 20% were 25-35 years old. 80% of teachers participated in Erasmus  (Comenius ) project before and consider that all objectives of the first year of the project have been achieved.</a:t>
            </a:r>
            <a:endParaRPr lang="el-GR" sz="2400" dirty="0"/>
          </a:p>
          <a:p>
            <a:pPr lvl="0"/>
            <a:r>
              <a:rPr lang="en-US" sz="2400" dirty="0"/>
              <a:t>The benefits from the project mentioned by the teachers are the fact that the different and various activities involved students in a good way, they were simple but actual. And they lead to a good cooperation and collaboration between teachers</a:t>
            </a:r>
            <a:endParaRPr lang="el-GR" sz="2400" dirty="0"/>
          </a:p>
          <a:p>
            <a:pPr lvl="0"/>
            <a:r>
              <a:rPr lang="en-US" sz="2400" dirty="0"/>
              <a:t>There were some difficulties with the time.</a:t>
            </a:r>
            <a:endParaRPr lang="el-GR" sz="2400" dirty="0"/>
          </a:p>
        </p:txBody>
      </p:sp>
      <p:pic>
        <p:nvPicPr>
          <p:cNvPr id="5" name="Εικόνα 4" descr="C:\Users\user\AppData\Local\Microsoft\Windows\Temporary Internet Files\Content.IE5\33EVCGZB\flag-poland-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6632"/>
            <a:ext cx="1440160" cy="1008112"/>
          </a:xfrm>
          <a:prstGeom prst="rect">
            <a:avLst/>
          </a:prstGeom>
          <a:noFill/>
          <a:ln>
            <a:noFill/>
          </a:ln>
        </p:spPr>
      </p:pic>
    </p:spTree>
    <p:extLst>
      <p:ext uri="{BB962C8B-B14F-4D97-AF65-F5344CB8AC3E}">
        <p14:creationId xmlns:p14="http://schemas.microsoft.com/office/powerpoint/2010/main" val="3888126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POLAND </a:t>
            </a:r>
            <a:endParaRPr lang="el-GR" dirty="0"/>
          </a:p>
        </p:txBody>
      </p:sp>
      <p:sp>
        <p:nvSpPr>
          <p:cNvPr id="3" name="Θέση περιεχομένου 2"/>
          <p:cNvSpPr>
            <a:spLocks noGrp="1"/>
          </p:cNvSpPr>
          <p:nvPr>
            <p:ph idx="1"/>
          </p:nvPr>
        </p:nvSpPr>
        <p:spPr>
          <a:xfrm>
            <a:off x="457200" y="1124744"/>
            <a:ext cx="8435280" cy="5733256"/>
          </a:xfrm>
        </p:spPr>
        <p:txBody>
          <a:bodyPr>
            <a:noAutofit/>
          </a:bodyPr>
          <a:lstStyle/>
          <a:p>
            <a:pPr marL="0" indent="0">
              <a:buNone/>
            </a:pPr>
            <a:r>
              <a:rPr lang="en-US" sz="2400" b="1" u="sng" dirty="0" smtClean="0"/>
              <a:t>…Polish </a:t>
            </a:r>
            <a:r>
              <a:rPr lang="en-US" sz="2400" b="1" u="sng" dirty="0"/>
              <a:t>teachers</a:t>
            </a:r>
            <a:r>
              <a:rPr lang="en-US" sz="2400" dirty="0"/>
              <a:t>: </a:t>
            </a:r>
            <a:endParaRPr lang="en-US" sz="2400" dirty="0" smtClean="0"/>
          </a:p>
          <a:p>
            <a:pPr lvl="0"/>
            <a:r>
              <a:rPr lang="en-US" sz="2400" dirty="0"/>
              <a:t>100% consider that an international project has a good impact on school and community</a:t>
            </a:r>
            <a:endParaRPr lang="el-GR" sz="2400" dirty="0"/>
          </a:p>
          <a:p>
            <a:pPr lvl="0"/>
            <a:r>
              <a:rPr lang="en-US" sz="2400" dirty="0"/>
              <a:t>Polish school carried out following activities: drawing four elements, logo of the project, Mascot of the project, four element around us – photos, CLIL activities  Christmas, creating texts about the four elements, experiments on four elements, activities concerning book “The story of a seagull and the cat who taught her to fly”.</a:t>
            </a:r>
            <a:endParaRPr lang="el-GR" sz="2400" dirty="0"/>
          </a:p>
          <a:p>
            <a:pPr marL="0" indent="0">
              <a:buNone/>
            </a:pPr>
            <a:r>
              <a:rPr lang="en-US" sz="2400" dirty="0"/>
              <a:t> </a:t>
            </a:r>
            <a:endParaRPr lang="el-GR" sz="2400" dirty="0"/>
          </a:p>
          <a:p>
            <a:pPr marL="0" indent="0">
              <a:buNone/>
            </a:pPr>
            <a:r>
              <a:rPr lang="en-US" sz="2400" b="1" u="sng" dirty="0"/>
              <a:t>LINKS TO QUESTIONNAIRES:</a:t>
            </a:r>
            <a:endParaRPr lang="el-GR" sz="2400" dirty="0"/>
          </a:p>
          <a:p>
            <a:pPr marL="0" indent="0">
              <a:buNone/>
            </a:pPr>
            <a:r>
              <a:rPr lang="en-US" sz="2400" dirty="0" smtClean="0"/>
              <a:t>Evaluation was done with </a:t>
            </a:r>
            <a:r>
              <a:rPr lang="en-US" sz="2400" dirty="0" smtClean="0"/>
              <a:t>questionnaires in paper. </a:t>
            </a:r>
            <a:endParaRPr lang="el-GR" sz="2400" dirty="0"/>
          </a:p>
          <a:p>
            <a:pPr marL="0" indent="0">
              <a:buNone/>
            </a:pPr>
            <a:r>
              <a:rPr lang="en-US" sz="2400" dirty="0"/>
              <a:t> </a:t>
            </a:r>
            <a:endParaRPr lang="el-GR" sz="2400" dirty="0"/>
          </a:p>
          <a:p>
            <a:pPr marL="0" indent="0">
              <a:buNone/>
            </a:pPr>
            <a:endParaRPr lang="el-GR" sz="2400" dirty="0"/>
          </a:p>
        </p:txBody>
      </p:sp>
      <p:pic>
        <p:nvPicPr>
          <p:cNvPr id="5" name="Εικόνα 4" descr="C:\Users\user\AppData\Local\Microsoft\Windows\Temporary Internet Files\Content.IE5\33EVCGZB\flag-poland-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6632"/>
            <a:ext cx="1440160" cy="1008112"/>
          </a:xfrm>
          <a:prstGeom prst="rect">
            <a:avLst/>
          </a:prstGeom>
          <a:noFill/>
          <a:ln>
            <a:noFill/>
          </a:ln>
        </p:spPr>
      </p:pic>
    </p:spTree>
    <p:extLst>
      <p:ext uri="{BB962C8B-B14F-4D97-AF65-F5344CB8AC3E}">
        <p14:creationId xmlns:p14="http://schemas.microsoft.com/office/powerpoint/2010/main" val="2429190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706686"/>
            <a:ext cx="7221899" cy="634082"/>
          </a:xfrm>
        </p:spPr>
        <p:txBody>
          <a:bodyPr>
            <a:normAutofit fontScale="90000"/>
          </a:bodyPr>
          <a:lstStyle/>
          <a:p>
            <a:pPr algn="l"/>
            <a:r>
              <a:rPr lang="en-US" b="1" u="sng" dirty="0"/>
              <a:t>ITALY </a:t>
            </a:r>
            <a:endParaRPr lang="el-GR" dirty="0"/>
          </a:p>
        </p:txBody>
      </p:sp>
      <p:sp>
        <p:nvSpPr>
          <p:cNvPr id="3" name="Θέση περιεχομένου 2"/>
          <p:cNvSpPr>
            <a:spLocks noGrp="1"/>
          </p:cNvSpPr>
          <p:nvPr>
            <p:ph idx="1"/>
          </p:nvPr>
        </p:nvSpPr>
        <p:spPr>
          <a:xfrm>
            <a:off x="539552" y="1844824"/>
            <a:ext cx="8291264" cy="4797152"/>
          </a:xfrm>
        </p:spPr>
        <p:txBody>
          <a:bodyPr>
            <a:noAutofit/>
          </a:bodyPr>
          <a:lstStyle/>
          <a:p>
            <a:pPr marL="0" indent="0" algn="just">
              <a:buNone/>
            </a:pPr>
            <a:r>
              <a:rPr lang="en-US" sz="2400" b="1" u="sng" dirty="0"/>
              <a:t>Italian  students</a:t>
            </a:r>
            <a:r>
              <a:rPr lang="en-US" sz="2400" dirty="0"/>
              <a:t>: </a:t>
            </a:r>
            <a:endParaRPr lang="en-US" sz="2400" dirty="0" smtClean="0"/>
          </a:p>
          <a:p>
            <a:pPr marL="0" indent="0" algn="just">
              <a:buNone/>
            </a:pPr>
            <a:r>
              <a:rPr lang="en-US" sz="2400" dirty="0" smtClean="0"/>
              <a:t>The </a:t>
            </a:r>
            <a:r>
              <a:rPr lang="en-US" sz="2400" dirty="0"/>
              <a:t>total number of Italian students that took part in this survey is 137 , between 6-9 years old. All of them enjoyed every moment of the project and demonstrate to remember activities we did along the years of the project. The 100% of participants think that  is important to talk about nature and environment at school.</a:t>
            </a:r>
            <a:endParaRPr lang="el-GR" sz="2400" dirty="0"/>
          </a:p>
          <a:p>
            <a:pPr marL="0" indent="0" algn="just">
              <a:buNone/>
            </a:pPr>
            <a:r>
              <a:rPr lang="en-US" sz="2400" dirty="0" smtClean="0"/>
              <a:t>Students </a:t>
            </a:r>
            <a:r>
              <a:rPr lang="en-US" sz="2400" dirty="0"/>
              <a:t>liked the  experiments and furthermore to replace them at laboratory</a:t>
            </a:r>
            <a:endParaRPr lang="el-GR" sz="2400" dirty="0"/>
          </a:p>
          <a:p>
            <a:pPr marL="0" indent="0" algn="just">
              <a:buNone/>
            </a:pPr>
            <a:r>
              <a:rPr lang="en-US" sz="2400" dirty="0"/>
              <a:t>The 39% of students liked to stay in contact with foreign students and think that the project help them to communicate in E</a:t>
            </a:r>
            <a:r>
              <a:rPr lang="en-US" sz="2400" dirty="0" smtClean="0"/>
              <a:t>nglish</a:t>
            </a:r>
            <a:endParaRPr lang="el-GR" sz="2400" dirty="0"/>
          </a:p>
        </p:txBody>
      </p:sp>
      <p:pic>
        <p:nvPicPr>
          <p:cNvPr id="5" name="Εικόνα 4" descr="C:\Users\user\AppData\Local\Microsoft\Windows\Temporary Internet Files\Content.IE5\1TGOAGYA\italian_flag_by_holyromanempire93-d4mpwzf[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6632"/>
            <a:ext cx="1655430" cy="1224136"/>
          </a:xfrm>
          <a:prstGeom prst="rect">
            <a:avLst/>
          </a:prstGeom>
          <a:noFill/>
          <a:ln>
            <a:noFill/>
          </a:ln>
        </p:spPr>
      </p:pic>
    </p:spTree>
    <p:extLst>
      <p:ext uri="{BB962C8B-B14F-4D97-AF65-F5344CB8AC3E}">
        <p14:creationId xmlns:p14="http://schemas.microsoft.com/office/powerpoint/2010/main" val="262845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18654"/>
            <a:ext cx="7221899" cy="634082"/>
          </a:xfrm>
        </p:spPr>
        <p:txBody>
          <a:bodyPr>
            <a:normAutofit fontScale="90000"/>
          </a:bodyPr>
          <a:lstStyle/>
          <a:p>
            <a:pPr algn="l"/>
            <a:r>
              <a:rPr lang="en-US" b="1" u="sng" dirty="0"/>
              <a:t>ITALY </a:t>
            </a:r>
            <a:endParaRPr lang="el-GR" dirty="0"/>
          </a:p>
        </p:txBody>
      </p:sp>
      <p:sp>
        <p:nvSpPr>
          <p:cNvPr id="3" name="Θέση περιεχομένου 2"/>
          <p:cNvSpPr>
            <a:spLocks noGrp="1"/>
          </p:cNvSpPr>
          <p:nvPr>
            <p:ph idx="1"/>
          </p:nvPr>
        </p:nvSpPr>
        <p:spPr>
          <a:xfrm>
            <a:off x="323528" y="1268760"/>
            <a:ext cx="8568952" cy="5301208"/>
          </a:xfrm>
        </p:spPr>
        <p:txBody>
          <a:bodyPr>
            <a:noAutofit/>
          </a:bodyPr>
          <a:lstStyle/>
          <a:p>
            <a:pPr marL="0" indent="0" algn="just">
              <a:buNone/>
            </a:pPr>
            <a:r>
              <a:rPr lang="en-US" sz="2400" b="1" u="sng" dirty="0"/>
              <a:t>Italian parents:</a:t>
            </a:r>
            <a:r>
              <a:rPr lang="en-US" sz="2400" dirty="0"/>
              <a:t> The Parents’ questionnaire was answered by 28 persons. The average  was between 35-45 years old.  Most of them (92.3%) had heard about the project by the teachers of the school and 10.5% by the children. All of them consider that an international project is a good opportunity for children, parents, community. 100% of them consider that is very important to learn about energy and the environment. Most of them consider that activities developed were safe and that their children had a lot to get from the project (100%) .  Most important is cooperation (25%),   working in a group (31%),  respect of the other culture (25%), abilities (7,1%), responsibility (28,6%) and foreign languages (7,1%).</a:t>
            </a:r>
            <a:endParaRPr lang="el-GR" sz="2400" dirty="0"/>
          </a:p>
          <a:p>
            <a:pPr marL="0" indent="0" algn="just">
              <a:buNone/>
            </a:pPr>
            <a:r>
              <a:rPr lang="en-US" sz="2400" dirty="0"/>
              <a:t>77% of parents can involve in preparations of activities, whereas 23% of parents, can`t involve into the project because of the </a:t>
            </a:r>
            <a:r>
              <a:rPr lang="en-US" sz="2400" dirty="0" smtClean="0"/>
              <a:t>little time.</a:t>
            </a:r>
            <a:endParaRPr lang="el-GR" sz="2400" dirty="0"/>
          </a:p>
          <a:p>
            <a:pPr marL="0" indent="0" algn="just">
              <a:buNone/>
            </a:pPr>
            <a:endParaRPr lang="el-GR" sz="2200" dirty="0"/>
          </a:p>
        </p:txBody>
      </p:sp>
      <p:pic>
        <p:nvPicPr>
          <p:cNvPr id="5" name="Εικόνα 4" descr="C:\Users\user\AppData\Local\Microsoft\Windows\Temporary Internet Files\Content.IE5\1TGOAGYA\italian_flag_by_holyromanempire93-d4mpwzf[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4624"/>
            <a:ext cx="1655430" cy="1224136"/>
          </a:xfrm>
          <a:prstGeom prst="rect">
            <a:avLst/>
          </a:prstGeom>
          <a:noFill/>
          <a:ln>
            <a:noFill/>
          </a:ln>
        </p:spPr>
      </p:pic>
    </p:spTree>
    <p:extLst>
      <p:ext uri="{BB962C8B-B14F-4D97-AF65-F5344CB8AC3E}">
        <p14:creationId xmlns:p14="http://schemas.microsoft.com/office/powerpoint/2010/main" val="1750008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18654"/>
            <a:ext cx="7221899" cy="634082"/>
          </a:xfrm>
        </p:spPr>
        <p:txBody>
          <a:bodyPr>
            <a:normAutofit fontScale="90000"/>
          </a:bodyPr>
          <a:lstStyle/>
          <a:p>
            <a:pPr algn="l"/>
            <a:r>
              <a:rPr lang="en-US" b="1" u="sng" dirty="0"/>
              <a:t>ITALY </a:t>
            </a:r>
            <a:endParaRPr lang="el-GR" dirty="0"/>
          </a:p>
        </p:txBody>
      </p:sp>
      <p:sp>
        <p:nvSpPr>
          <p:cNvPr id="3" name="Θέση περιεχομένου 2"/>
          <p:cNvSpPr>
            <a:spLocks noGrp="1"/>
          </p:cNvSpPr>
          <p:nvPr>
            <p:ph idx="1"/>
          </p:nvPr>
        </p:nvSpPr>
        <p:spPr>
          <a:xfrm>
            <a:off x="323528" y="1268760"/>
            <a:ext cx="8568952" cy="5301208"/>
          </a:xfrm>
        </p:spPr>
        <p:txBody>
          <a:bodyPr>
            <a:noAutofit/>
          </a:bodyPr>
          <a:lstStyle/>
          <a:p>
            <a:pPr marL="0" indent="0">
              <a:buNone/>
            </a:pPr>
            <a:r>
              <a:rPr lang="en-US" sz="2400" b="1" u="sng" dirty="0"/>
              <a:t>Italian teachers</a:t>
            </a:r>
            <a:r>
              <a:rPr lang="en-US" sz="2400" dirty="0"/>
              <a:t>: The questionnaire was answered by 21 female teachers. 85,7% of them were over 46 years old, the rest between 20-35 years old. 66.7% of them worked in Primary Education and the33.3 at kindergarten school. Many of them are at first Erasmus+ project and consider that all objectives of the project have been achieved. </a:t>
            </a:r>
            <a:endParaRPr lang="el-GR" sz="2400" dirty="0"/>
          </a:p>
          <a:p>
            <a:pPr lvl="0"/>
            <a:r>
              <a:rPr lang="en-US" sz="2400" dirty="0"/>
              <a:t>The benefits from the project mentioned by the teachers are the good competences that students reach in science and digital skills and the good way to cooperate with the classmates and the Erasmus school teachers</a:t>
            </a:r>
            <a:endParaRPr lang="el-GR" sz="2400" dirty="0"/>
          </a:p>
          <a:p>
            <a:pPr lvl="0"/>
            <a:r>
              <a:rPr lang="en-US" sz="2400" dirty="0"/>
              <a:t>The negative point was the time, too short between an activity and another one.</a:t>
            </a:r>
            <a:endParaRPr lang="el-GR" sz="2400" dirty="0"/>
          </a:p>
          <a:p>
            <a:pPr lvl="0"/>
            <a:r>
              <a:rPr lang="en-US" sz="2400" dirty="0"/>
              <a:t>100% consider that an international project has a good impact  in school and in community</a:t>
            </a:r>
            <a:endParaRPr lang="el-GR" sz="2400" dirty="0"/>
          </a:p>
          <a:p>
            <a:pPr marL="0" indent="0">
              <a:buNone/>
            </a:pPr>
            <a:endParaRPr lang="el-GR" sz="2300" dirty="0"/>
          </a:p>
        </p:txBody>
      </p:sp>
      <p:pic>
        <p:nvPicPr>
          <p:cNvPr id="5" name="Εικόνα 4" descr="C:\Users\user\AppData\Local\Microsoft\Windows\Temporary Internet Files\Content.IE5\1TGOAGYA\italian_flag_by_holyromanempire93-d4mpwzf[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4624"/>
            <a:ext cx="1655430" cy="1224136"/>
          </a:xfrm>
          <a:prstGeom prst="rect">
            <a:avLst/>
          </a:prstGeom>
          <a:noFill/>
          <a:ln>
            <a:noFill/>
          </a:ln>
        </p:spPr>
      </p:pic>
    </p:spTree>
    <p:extLst>
      <p:ext uri="{BB962C8B-B14F-4D97-AF65-F5344CB8AC3E}">
        <p14:creationId xmlns:p14="http://schemas.microsoft.com/office/powerpoint/2010/main" val="3283968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188640"/>
            <a:ext cx="7221899" cy="634082"/>
          </a:xfrm>
        </p:spPr>
        <p:txBody>
          <a:bodyPr>
            <a:normAutofit fontScale="90000"/>
          </a:bodyPr>
          <a:lstStyle/>
          <a:p>
            <a:pPr algn="l"/>
            <a:r>
              <a:rPr lang="en-US" b="1" u="sng" dirty="0"/>
              <a:t>ITALY </a:t>
            </a:r>
            <a:endParaRPr lang="el-GR" dirty="0"/>
          </a:p>
        </p:txBody>
      </p:sp>
      <p:sp>
        <p:nvSpPr>
          <p:cNvPr id="3" name="Θέση περιεχομένου 2"/>
          <p:cNvSpPr>
            <a:spLocks noGrp="1"/>
          </p:cNvSpPr>
          <p:nvPr>
            <p:ph idx="1"/>
          </p:nvPr>
        </p:nvSpPr>
        <p:spPr>
          <a:xfrm>
            <a:off x="323528" y="864096"/>
            <a:ext cx="8568952" cy="5589240"/>
          </a:xfrm>
        </p:spPr>
        <p:txBody>
          <a:bodyPr>
            <a:noAutofit/>
          </a:bodyPr>
          <a:lstStyle/>
          <a:p>
            <a:pPr marL="0" lvl="0" indent="0">
              <a:buNone/>
            </a:pPr>
            <a:r>
              <a:rPr lang="en-US" sz="2400" b="1" u="sng" dirty="0" smtClean="0"/>
              <a:t>…Italian </a:t>
            </a:r>
            <a:r>
              <a:rPr lang="en-US" sz="2400" b="1" u="sng" dirty="0"/>
              <a:t>teachers</a:t>
            </a:r>
            <a:r>
              <a:rPr lang="en-US" sz="2400" dirty="0"/>
              <a:t>:</a:t>
            </a:r>
            <a:endParaRPr lang="en-US" sz="2400" dirty="0" smtClean="0"/>
          </a:p>
          <a:p>
            <a:pPr lvl="0"/>
            <a:r>
              <a:rPr lang="en-US" sz="2400" dirty="0" smtClean="0"/>
              <a:t>Activities </a:t>
            </a:r>
            <a:r>
              <a:rPr lang="en-US" sz="2400" dirty="0"/>
              <a:t>developed during the second year in the Italian school were:  Investigation about danger coming to Nature and Natural disaster ( volcano eruptions, </a:t>
            </a:r>
            <a:r>
              <a:rPr lang="en-US" sz="2400" dirty="0" err="1"/>
              <a:t>avalanche,flood</a:t>
            </a:r>
            <a:r>
              <a:rPr lang="en-US" sz="2400" dirty="0"/>
              <a:t>…)   Experiments for the four elements, Erasmus parade on Open Day of school and Experiments Day. Also important the outside activities visiting Science Lab and participating in Code week and Palermo </a:t>
            </a:r>
            <a:r>
              <a:rPr lang="en-US" sz="2400" dirty="0" err="1"/>
              <a:t>Scienza</a:t>
            </a:r>
            <a:r>
              <a:rPr lang="en-US" sz="2400" dirty="0"/>
              <a:t> big events about science and schools. Also, we hosted a TTLA meeting, hosting 15 foreign students and it was a success. Parents host students and they were really collaborative each moment.</a:t>
            </a:r>
            <a:endParaRPr lang="el-GR" sz="2400" dirty="0"/>
          </a:p>
          <a:p>
            <a:pPr marL="0" indent="0" algn="just">
              <a:buNone/>
            </a:pPr>
            <a:r>
              <a:rPr lang="en-US" sz="1050" dirty="0"/>
              <a:t>  </a:t>
            </a:r>
            <a:r>
              <a:rPr lang="en-US" sz="2000" b="1" u="sng" dirty="0" smtClean="0"/>
              <a:t>LINKS </a:t>
            </a:r>
            <a:r>
              <a:rPr lang="en-US" sz="2000" b="1" u="sng" dirty="0"/>
              <a:t>TO QUESTIONNAIRES:</a:t>
            </a:r>
            <a:endParaRPr lang="el-GR" sz="2000" dirty="0"/>
          </a:p>
          <a:p>
            <a:r>
              <a:rPr lang="en-US" sz="2000" dirty="0"/>
              <a:t> </a:t>
            </a:r>
            <a:r>
              <a:rPr lang="en-US" sz="2000" dirty="0" smtClean="0"/>
              <a:t>Students: </a:t>
            </a:r>
            <a:r>
              <a:rPr lang="en-US" sz="2000" u="sng" dirty="0" smtClean="0">
                <a:hlinkClick r:id="rId2"/>
              </a:rPr>
              <a:t>https</a:t>
            </a:r>
            <a:r>
              <a:rPr lang="en-US" sz="2000" u="sng" dirty="0">
                <a:hlinkClick r:id="rId2"/>
              </a:rPr>
              <a:t>://goo.gl/forms/XQvPb2w8suQ2Tlx03</a:t>
            </a:r>
            <a:r>
              <a:rPr lang="en-US" sz="2000" dirty="0"/>
              <a:t> </a:t>
            </a:r>
          </a:p>
          <a:p>
            <a:r>
              <a:rPr lang="en-US" sz="2000" dirty="0" smtClean="0"/>
              <a:t>Parents: </a:t>
            </a:r>
            <a:r>
              <a:rPr lang="en-US" sz="2000" u="sng" dirty="0" smtClean="0">
                <a:hlinkClick r:id="rId3"/>
              </a:rPr>
              <a:t>https</a:t>
            </a:r>
            <a:r>
              <a:rPr lang="en-US" sz="2000" u="sng" dirty="0">
                <a:hlinkClick r:id="rId3"/>
              </a:rPr>
              <a:t>://goo.gl/forms/LAMzXc8XIk4bC8l73</a:t>
            </a:r>
            <a:r>
              <a:rPr lang="en-US" sz="2000" dirty="0"/>
              <a:t> </a:t>
            </a:r>
          </a:p>
          <a:p>
            <a:r>
              <a:rPr lang="en-US" sz="2000" dirty="0" smtClean="0"/>
              <a:t>Teachers: </a:t>
            </a:r>
            <a:r>
              <a:rPr lang="en-US" sz="2000" u="sng" dirty="0" smtClean="0">
                <a:hlinkClick r:id="rId4"/>
              </a:rPr>
              <a:t>https</a:t>
            </a:r>
            <a:r>
              <a:rPr lang="en-US" sz="2000" u="sng" dirty="0">
                <a:hlinkClick r:id="rId4"/>
              </a:rPr>
              <a:t>://goo.gl/forms/go65s7LFkctE0ArT2</a:t>
            </a:r>
            <a:r>
              <a:rPr lang="en-US" sz="2000" dirty="0"/>
              <a:t> </a:t>
            </a:r>
            <a:endParaRPr lang="el-GR" sz="2000" dirty="0"/>
          </a:p>
          <a:p>
            <a:pPr marL="0" indent="0" algn="just">
              <a:buNone/>
            </a:pPr>
            <a:endParaRPr lang="el-GR" sz="2300" dirty="0"/>
          </a:p>
        </p:txBody>
      </p:sp>
      <p:pic>
        <p:nvPicPr>
          <p:cNvPr id="5" name="Εικόνα 4" descr="C:\Users\user\AppData\Local\Microsoft\Windows\Temporary Internet Files\Content.IE5\1TGOAGYA\italian_flag_by_holyromanempire93-d4mpwzf[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4624"/>
            <a:ext cx="1512168" cy="1008112"/>
          </a:xfrm>
          <a:prstGeom prst="rect">
            <a:avLst/>
          </a:prstGeom>
          <a:noFill/>
          <a:ln>
            <a:noFill/>
          </a:ln>
        </p:spPr>
      </p:pic>
    </p:spTree>
    <p:extLst>
      <p:ext uri="{BB962C8B-B14F-4D97-AF65-F5344CB8AC3E}">
        <p14:creationId xmlns:p14="http://schemas.microsoft.com/office/powerpoint/2010/main" val="3963939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221899" cy="980728"/>
          </a:xfrm>
        </p:spPr>
        <p:txBody>
          <a:bodyPr>
            <a:normAutofit/>
          </a:bodyPr>
          <a:lstStyle/>
          <a:p>
            <a:pPr algn="l"/>
            <a:r>
              <a:rPr lang="en-US" b="1" u="sng" dirty="0"/>
              <a:t>CROATIA </a:t>
            </a:r>
            <a:endParaRPr lang="el-GR" dirty="0"/>
          </a:p>
        </p:txBody>
      </p:sp>
      <p:sp>
        <p:nvSpPr>
          <p:cNvPr id="3" name="Θέση περιεχομένου 2"/>
          <p:cNvSpPr>
            <a:spLocks noGrp="1"/>
          </p:cNvSpPr>
          <p:nvPr>
            <p:ph idx="1"/>
          </p:nvPr>
        </p:nvSpPr>
        <p:spPr>
          <a:xfrm>
            <a:off x="179512" y="1124744"/>
            <a:ext cx="8789640" cy="5616624"/>
          </a:xfrm>
        </p:spPr>
        <p:txBody>
          <a:bodyPr>
            <a:noAutofit/>
          </a:bodyPr>
          <a:lstStyle/>
          <a:p>
            <a:pPr marL="0" indent="0">
              <a:buNone/>
            </a:pPr>
            <a:r>
              <a:rPr lang="en-US" sz="2300" b="1" dirty="0"/>
              <a:t>CROATIAN STUDENTS</a:t>
            </a:r>
            <a:r>
              <a:rPr lang="en-US" sz="2300" dirty="0"/>
              <a:t>: In this survey, 40 students took part. The majority of them was 8-10 years old (70.3%) and the rest 6-7 (29.7%). They never participated in an Erasmus+ project in the past but they are active in eTwinning projects. It is very important that most of them (99.6%) believe that it is important to have knowledge about energy and nature and they are enjoying in taking part in the project (100%).</a:t>
            </a:r>
            <a:endParaRPr lang="el-GR" sz="2300" dirty="0"/>
          </a:p>
          <a:p>
            <a:pPr marL="0" indent="0">
              <a:buNone/>
            </a:pPr>
            <a:r>
              <a:rPr lang="en-US" sz="2300" dirty="0"/>
              <a:t>The study of the data from the questionnaires answered by the Croatian students also showed that:</a:t>
            </a:r>
            <a:endParaRPr lang="el-GR" sz="2300" dirty="0"/>
          </a:p>
          <a:p>
            <a:pPr lvl="0"/>
            <a:r>
              <a:rPr lang="en-US" sz="2300" dirty="0"/>
              <a:t>They rated most important gains from the project the cooperation (55.4%), knowledge (24.2%), socialization (11%) and responsibility (9.4%). </a:t>
            </a:r>
            <a:endParaRPr lang="el-GR" sz="2300" dirty="0"/>
          </a:p>
          <a:p>
            <a:pPr lvl="0"/>
            <a:r>
              <a:rPr lang="en-US" sz="2300" dirty="0"/>
              <a:t>The most popular activities were the experiments (65%), the activities with the meteorological station (28%), the presentation of the four elements (4%) and the online meetings (2%), the environment exploration (1%), </a:t>
            </a:r>
            <a:endParaRPr lang="el-GR" sz="2300" dirty="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a:off x="6156176" y="55179"/>
            <a:ext cx="1944216" cy="1069565"/>
          </a:xfrm>
          <a:prstGeom prst="rect">
            <a:avLst/>
          </a:prstGeom>
        </p:spPr>
      </p:pic>
    </p:spTree>
    <p:extLst>
      <p:ext uri="{BB962C8B-B14F-4D97-AF65-F5344CB8AC3E}">
        <p14:creationId xmlns:p14="http://schemas.microsoft.com/office/powerpoint/2010/main" val="330503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221899" cy="980728"/>
          </a:xfrm>
        </p:spPr>
        <p:txBody>
          <a:bodyPr>
            <a:normAutofit/>
          </a:bodyPr>
          <a:lstStyle/>
          <a:p>
            <a:pPr algn="l"/>
            <a:r>
              <a:rPr lang="en-US" b="1" u="sng" dirty="0"/>
              <a:t>CROATIA </a:t>
            </a:r>
            <a:endParaRPr lang="el-GR" dirty="0"/>
          </a:p>
        </p:txBody>
      </p:sp>
      <p:sp>
        <p:nvSpPr>
          <p:cNvPr id="3" name="Θέση περιεχομένου 2"/>
          <p:cNvSpPr>
            <a:spLocks noGrp="1"/>
          </p:cNvSpPr>
          <p:nvPr>
            <p:ph idx="1"/>
          </p:nvPr>
        </p:nvSpPr>
        <p:spPr>
          <a:xfrm>
            <a:off x="179512" y="1124744"/>
            <a:ext cx="8789640" cy="5616624"/>
          </a:xfrm>
        </p:spPr>
        <p:txBody>
          <a:bodyPr>
            <a:noAutofit/>
          </a:bodyPr>
          <a:lstStyle/>
          <a:p>
            <a:pPr marL="0" indent="0">
              <a:buNone/>
            </a:pPr>
            <a:r>
              <a:rPr lang="en-US" sz="2300" b="1" dirty="0" smtClean="0"/>
              <a:t>…CROATIAN </a:t>
            </a:r>
            <a:r>
              <a:rPr lang="en-US" sz="2300" b="1" dirty="0"/>
              <a:t>STUDENTS</a:t>
            </a:r>
            <a:r>
              <a:rPr lang="en-US" sz="2300" dirty="0" smtClean="0"/>
              <a:t>:</a:t>
            </a:r>
          </a:p>
          <a:p>
            <a:pPr lvl="0"/>
            <a:r>
              <a:rPr lang="en-US" sz="2400" dirty="0"/>
              <a:t>100% of the students liked all the </a:t>
            </a:r>
            <a:r>
              <a:rPr lang="en-US" sz="2400" dirty="0" smtClean="0"/>
              <a:t>activities</a:t>
            </a:r>
          </a:p>
          <a:p>
            <a:pPr marL="0" lvl="0" indent="0">
              <a:buNone/>
            </a:pPr>
            <a:endParaRPr lang="el-GR" sz="2400" dirty="0"/>
          </a:p>
          <a:p>
            <a:pPr marL="0" indent="0">
              <a:buNone/>
            </a:pPr>
            <a:r>
              <a:rPr lang="en-US" sz="2400" b="1" dirty="0"/>
              <a:t>STE (A) M activities</a:t>
            </a:r>
            <a:endParaRPr lang="el-GR" sz="2400" dirty="0"/>
          </a:p>
          <a:p>
            <a:pPr marL="0" indent="0">
              <a:buNone/>
            </a:pPr>
            <a:r>
              <a:rPr lang="en-US" sz="2400" dirty="0"/>
              <a:t>97.9 %likes STE (A) M activities that they done in their classroom (we used and introduced Art in STEM projects) </a:t>
            </a:r>
            <a:endParaRPr lang="el-GR" sz="2400" dirty="0"/>
          </a:p>
          <a:p>
            <a:pPr marL="0" indent="0">
              <a:buNone/>
            </a:pPr>
            <a:r>
              <a:rPr lang="en-US" sz="2400" dirty="0"/>
              <a:t>The study of the data from the questionnaires about STE (A) M activities answered by the Croatian students also showed </a:t>
            </a:r>
            <a:r>
              <a:rPr lang="en-US" sz="2400" dirty="0" smtClean="0"/>
              <a:t>that:</a:t>
            </a:r>
            <a:endParaRPr lang="el-GR" sz="2400" dirty="0"/>
          </a:p>
          <a:p>
            <a:pPr lvl="0"/>
            <a:r>
              <a:rPr lang="en-US" sz="2400" dirty="0"/>
              <a:t>70% learned many things</a:t>
            </a:r>
            <a:endParaRPr lang="el-GR" sz="2400" dirty="0"/>
          </a:p>
          <a:p>
            <a:pPr lvl="0"/>
            <a:r>
              <a:rPr lang="en-US" sz="2400" dirty="0"/>
              <a:t>100% collaborate a lot with their colleagues</a:t>
            </a:r>
            <a:endParaRPr lang="el-GR" sz="2400" dirty="0"/>
          </a:p>
          <a:p>
            <a:pPr lvl="0"/>
            <a:r>
              <a:rPr lang="en-US" sz="2400" dirty="0"/>
              <a:t>100% enjoy a lot the activities</a:t>
            </a:r>
            <a:endParaRPr lang="el-GR" sz="2400" dirty="0"/>
          </a:p>
          <a:p>
            <a:pPr lvl="0"/>
            <a:r>
              <a:rPr lang="en-US" sz="2400" dirty="0"/>
              <a:t>63.3% used critical </a:t>
            </a:r>
            <a:r>
              <a:rPr lang="en-US" sz="2400" dirty="0" smtClean="0"/>
              <a:t>thinking</a:t>
            </a:r>
            <a:endParaRPr lang="el-GR" sz="2400" dirty="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a:off x="6156176" y="55179"/>
            <a:ext cx="1944216" cy="1069565"/>
          </a:xfrm>
          <a:prstGeom prst="rect">
            <a:avLst/>
          </a:prstGeom>
        </p:spPr>
      </p:pic>
    </p:spTree>
    <p:extLst>
      <p:ext uri="{BB962C8B-B14F-4D97-AF65-F5344CB8AC3E}">
        <p14:creationId xmlns:p14="http://schemas.microsoft.com/office/powerpoint/2010/main" val="3837940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221899" cy="980728"/>
          </a:xfrm>
        </p:spPr>
        <p:txBody>
          <a:bodyPr>
            <a:normAutofit/>
          </a:bodyPr>
          <a:lstStyle/>
          <a:p>
            <a:pPr algn="l"/>
            <a:r>
              <a:rPr lang="en-US" b="1" u="sng" dirty="0"/>
              <a:t>CROATIA </a:t>
            </a:r>
            <a:endParaRPr lang="el-GR" dirty="0"/>
          </a:p>
        </p:txBody>
      </p:sp>
      <p:sp>
        <p:nvSpPr>
          <p:cNvPr id="3" name="Θέση περιεχομένου 2"/>
          <p:cNvSpPr>
            <a:spLocks noGrp="1"/>
          </p:cNvSpPr>
          <p:nvPr>
            <p:ph idx="1"/>
          </p:nvPr>
        </p:nvSpPr>
        <p:spPr>
          <a:xfrm>
            <a:off x="395536" y="1284082"/>
            <a:ext cx="8352928" cy="5385278"/>
          </a:xfrm>
        </p:spPr>
        <p:txBody>
          <a:bodyPr>
            <a:noAutofit/>
          </a:bodyPr>
          <a:lstStyle/>
          <a:p>
            <a:pPr marL="0" indent="0">
              <a:buNone/>
            </a:pPr>
            <a:r>
              <a:rPr lang="en-US" sz="2300" b="1" dirty="0"/>
              <a:t>CROATIAN PARENTS</a:t>
            </a:r>
            <a:r>
              <a:rPr lang="en-US" sz="2300" dirty="0"/>
              <a:t>: 15 people filled in parents’ questionnaire, 90% females and 10% males. All of them were 35-45 years. The vast majority (95%) knew about the project from teachers and 5% from children. Everyone considers the project as a good opportunity for children, parents and community. Moreover, 65% of parents never participated in such project before. In general, parents found the project safe (90%), and that their children benefited from the project (100%). </a:t>
            </a:r>
            <a:endParaRPr lang="el-GR" sz="2300" dirty="0"/>
          </a:p>
          <a:p>
            <a:pPr lvl="0"/>
            <a:r>
              <a:rPr lang="en-US" sz="2300" dirty="0"/>
              <a:t>The advantages of the project for parents are very similar to students: cooperation (45%), socialization (15%), knowledge (20%), responsibility (10%) and foreign languages (10%).</a:t>
            </a:r>
            <a:endParaRPr lang="el-GR" sz="2300" dirty="0"/>
          </a:p>
          <a:p>
            <a:pPr lvl="0"/>
            <a:r>
              <a:rPr lang="en-US" sz="2300" dirty="0"/>
              <a:t>If parents had an opportunity to take part in the project most of them would like to search for materials, whereas nearly 80% of parents, can`t be involved in the project due to lack of time</a:t>
            </a:r>
            <a:r>
              <a:rPr lang="en-US" sz="2300" dirty="0" smtClean="0"/>
              <a:t>.</a:t>
            </a:r>
            <a:endParaRPr lang="el-GR" sz="2300" dirty="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a:off x="6156176" y="55179"/>
            <a:ext cx="2098084" cy="1228903"/>
          </a:xfrm>
          <a:prstGeom prst="rect">
            <a:avLst/>
          </a:prstGeom>
        </p:spPr>
      </p:pic>
    </p:spTree>
    <p:extLst>
      <p:ext uri="{BB962C8B-B14F-4D97-AF65-F5344CB8AC3E}">
        <p14:creationId xmlns:p14="http://schemas.microsoft.com/office/powerpoint/2010/main" val="303613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85800"/>
            <a:ext cx="8229600" cy="854968"/>
          </a:xfrm>
        </p:spPr>
        <p:txBody>
          <a:bodyPr>
            <a:normAutofit/>
          </a:bodyPr>
          <a:lstStyle/>
          <a:p>
            <a:r>
              <a:rPr lang="en-US" b="1" dirty="0">
                <a:solidFill>
                  <a:srgbClr val="002060"/>
                </a:solidFill>
              </a:rPr>
              <a:t>Outcomes of </a:t>
            </a:r>
            <a:r>
              <a:rPr lang="en-US" b="1" dirty="0" smtClean="0">
                <a:solidFill>
                  <a:srgbClr val="002060"/>
                </a:solidFill>
              </a:rPr>
              <a:t>Parents’ evaluation </a:t>
            </a:r>
            <a:endParaRPr lang="el-GR" b="1" dirty="0"/>
          </a:p>
        </p:txBody>
      </p:sp>
      <p:sp>
        <p:nvSpPr>
          <p:cNvPr id="3" name="Θέση περιεχομένου 2"/>
          <p:cNvSpPr>
            <a:spLocks noGrp="1"/>
          </p:cNvSpPr>
          <p:nvPr>
            <p:ph idx="1"/>
          </p:nvPr>
        </p:nvSpPr>
        <p:spPr>
          <a:xfrm>
            <a:off x="1403648" y="1484784"/>
            <a:ext cx="7272808" cy="4968552"/>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en-US" sz="2200" dirty="0"/>
              <a:t>They consider the project as a good opportunity for their children to learn about the environment and energy. The majority says that the activities developed were safe and their pupils have a lot to gain from the project that they really like. Parents consider that children benefited from STEM activities</a:t>
            </a:r>
            <a:endParaRPr lang="el-GR" sz="2200" dirty="0"/>
          </a:p>
          <a:p>
            <a:pPr marL="0" indent="0" algn="just">
              <a:buNone/>
            </a:pPr>
            <a:r>
              <a:rPr lang="en-US" sz="2200" dirty="0"/>
              <a:t>The range of the benefits for parents is teamwork and cooperation, knowledge and critical thinking, respect on other cultures, communication, interesting teaching, responsibility, and foreign languages. Most of them encourage school teachers to develop more STEM activities in the future. Parents can involve in dissemination of the project in collecting material (books, movies, music, crafts etc.), or some can make contact with various services. </a:t>
            </a:r>
            <a:r>
              <a:rPr lang="en-US" sz="2200" dirty="0" smtClean="0"/>
              <a:t>The main </a:t>
            </a:r>
            <a:r>
              <a:rPr lang="en-US" sz="2200" dirty="0"/>
              <a:t>reason that would keep them from helping in the project is lack of time</a:t>
            </a:r>
            <a:r>
              <a:rPr lang="en-US" sz="2200" dirty="0" smtClean="0"/>
              <a:t>. </a:t>
            </a:r>
            <a:endParaRPr lang="el-GR" sz="2200" dirty="0"/>
          </a:p>
        </p:txBody>
      </p:sp>
      <p:sp>
        <p:nvSpPr>
          <p:cNvPr id="4" name="Πεντάγωνο 3"/>
          <p:cNvSpPr/>
          <p:nvPr/>
        </p:nvSpPr>
        <p:spPr>
          <a:xfrm>
            <a:off x="73617" y="3284984"/>
            <a:ext cx="1331640" cy="72008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Benefits</a:t>
            </a:r>
            <a:endParaRPr lang="el-GR" dirty="0"/>
          </a:p>
        </p:txBody>
      </p:sp>
      <p:sp>
        <p:nvSpPr>
          <p:cNvPr id="5" name="Πεντάγωνο 4"/>
          <p:cNvSpPr/>
          <p:nvPr/>
        </p:nvSpPr>
        <p:spPr>
          <a:xfrm>
            <a:off x="72008" y="5517232"/>
            <a:ext cx="1333249" cy="72008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Involve-</a:t>
            </a:r>
          </a:p>
          <a:p>
            <a:pPr algn="ctr"/>
            <a:r>
              <a:rPr lang="en-US" dirty="0" err="1" smtClean="0"/>
              <a:t>ment</a:t>
            </a:r>
            <a:endParaRPr lang="el-GR" dirty="0"/>
          </a:p>
        </p:txBody>
      </p:sp>
      <p:sp>
        <p:nvSpPr>
          <p:cNvPr id="8" name="Πεντάγωνο 7"/>
          <p:cNvSpPr/>
          <p:nvPr/>
        </p:nvSpPr>
        <p:spPr>
          <a:xfrm>
            <a:off x="73617" y="1556792"/>
            <a:ext cx="1367644" cy="72008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Impact</a:t>
            </a:r>
            <a:endParaRPr lang="el-GR" dirty="0"/>
          </a:p>
        </p:txBody>
      </p:sp>
    </p:spTree>
    <p:extLst>
      <p:ext uri="{BB962C8B-B14F-4D97-AF65-F5344CB8AC3E}">
        <p14:creationId xmlns:p14="http://schemas.microsoft.com/office/powerpoint/2010/main" val="2972004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221899" cy="980728"/>
          </a:xfrm>
        </p:spPr>
        <p:txBody>
          <a:bodyPr>
            <a:normAutofit/>
          </a:bodyPr>
          <a:lstStyle/>
          <a:p>
            <a:pPr algn="l"/>
            <a:r>
              <a:rPr lang="en-US" b="1" u="sng" dirty="0"/>
              <a:t>CROATIA </a:t>
            </a:r>
            <a:endParaRPr lang="el-GR" dirty="0"/>
          </a:p>
        </p:txBody>
      </p:sp>
      <p:sp>
        <p:nvSpPr>
          <p:cNvPr id="3" name="Θέση περιεχομένου 2"/>
          <p:cNvSpPr>
            <a:spLocks noGrp="1"/>
          </p:cNvSpPr>
          <p:nvPr>
            <p:ph idx="1"/>
          </p:nvPr>
        </p:nvSpPr>
        <p:spPr>
          <a:xfrm>
            <a:off x="395536" y="1284082"/>
            <a:ext cx="8352928" cy="5457286"/>
          </a:xfrm>
        </p:spPr>
        <p:txBody>
          <a:bodyPr>
            <a:noAutofit/>
          </a:bodyPr>
          <a:lstStyle/>
          <a:p>
            <a:pPr marL="0" indent="0">
              <a:buNone/>
            </a:pPr>
            <a:r>
              <a:rPr lang="en-US" sz="2400" b="1" dirty="0"/>
              <a:t>CROATIAN TEACHERS</a:t>
            </a:r>
            <a:r>
              <a:rPr lang="en-US" sz="2400" dirty="0"/>
              <a:t>: The questionnaire filled in seven teachers. Around 99 % were 35-45 years old and 1% were 25-35 years old. Moreover, 10% of teachers participated in Erasmus+ (Comenius) project before and consider that all objectives of the first year of the project achieved.</a:t>
            </a:r>
            <a:endParaRPr lang="el-GR" sz="2400" dirty="0"/>
          </a:p>
          <a:p>
            <a:pPr lvl="0"/>
            <a:r>
              <a:rPr lang="en-US" sz="2400" dirty="0"/>
              <a:t>The benefits from the project mentioned by the teachers are the opportunity for a good cooperation and collaboration between teachers</a:t>
            </a:r>
            <a:endParaRPr lang="el-GR" sz="2400" dirty="0"/>
          </a:p>
          <a:p>
            <a:pPr lvl="0"/>
            <a:r>
              <a:rPr lang="en-US" sz="2400" dirty="0"/>
              <a:t>There were some difficulties with the time and plenty activities and language, especially with distribution and presentation of results.</a:t>
            </a:r>
            <a:endParaRPr lang="el-GR" sz="2400" dirty="0"/>
          </a:p>
          <a:p>
            <a:pPr lvl="0"/>
            <a:r>
              <a:rPr lang="en-US" sz="2400" dirty="0"/>
              <a:t>100% consider that an international project has a good impact on school and community</a:t>
            </a:r>
            <a:endParaRPr lang="el-GR" sz="2400" dirty="0"/>
          </a:p>
          <a:p>
            <a:pPr marL="0" indent="0" algn="just">
              <a:buNone/>
            </a:pPr>
            <a:endParaRPr lang="el-GR" sz="2400" dirty="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a:off x="6156176" y="55179"/>
            <a:ext cx="2098084" cy="1228903"/>
          </a:xfrm>
          <a:prstGeom prst="rect">
            <a:avLst/>
          </a:prstGeom>
        </p:spPr>
      </p:pic>
    </p:spTree>
    <p:extLst>
      <p:ext uri="{BB962C8B-B14F-4D97-AF65-F5344CB8AC3E}">
        <p14:creationId xmlns:p14="http://schemas.microsoft.com/office/powerpoint/2010/main" val="1992998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7221899" cy="980728"/>
          </a:xfrm>
        </p:spPr>
        <p:txBody>
          <a:bodyPr>
            <a:normAutofit/>
          </a:bodyPr>
          <a:lstStyle/>
          <a:p>
            <a:pPr algn="l"/>
            <a:r>
              <a:rPr lang="en-US" b="1" u="sng" dirty="0"/>
              <a:t>CROATIA </a:t>
            </a:r>
            <a:endParaRPr lang="el-GR" dirty="0"/>
          </a:p>
        </p:txBody>
      </p:sp>
      <p:sp>
        <p:nvSpPr>
          <p:cNvPr id="3" name="Θέση περιεχομένου 2"/>
          <p:cNvSpPr>
            <a:spLocks noGrp="1"/>
          </p:cNvSpPr>
          <p:nvPr>
            <p:ph idx="1"/>
          </p:nvPr>
        </p:nvSpPr>
        <p:spPr>
          <a:xfrm>
            <a:off x="395536" y="1412776"/>
            <a:ext cx="8352928" cy="5313270"/>
          </a:xfrm>
        </p:spPr>
        <p:txBody>
          <a:bodyPr>
            <a:noAutofit/>
          </a:bodyPr>
          <a:lstStyle/>
          <a:p>
            <a:pPr marL="0" indent="0">
              <a:buNone/>
            </a:pPr>
            <a:r>
              <a:rPr lang="en-US" sz="2400" b="1" u="sng" dirty="0" smtClean="0"/>
              <a:t>…CROATIAN </a:t>
            </a:r>
            <a:r>
              <a:rPr lang="en-US" sz="2400" b="1" u="sng" dirty="0"/>
              <a:t>TEACHERS:</a:t>
            </a:r>
            <a:endParaRPr lang="el-GR" sz="2400" dirty="0"/>
          </a:p>
          <a:p>
            <a:pPr lvl="0"/>
            <a:r>
              <a:rPr lang="en-US" sz="2400" dirty="0"/>
              <a:t>We carried out following activities: drawing four elements, logo of the project, Mascot of the project. Activities concerning book “The story of a seagull and the cat who taught her to fly”. Activities about benefits and dangerous of four elements, CLIL activities Christmas. We create texts about the four elements, experiments on four elements and grow seeds that we exchanged in France and create Erasmus garden. We used </a:t>
            </a:r>
            <a:r>
              <a:rPr lang="en-US" sz="2400" dirty="0" err="1"/>
              <a:t>Micro:bit</a:t>
            </a:r>
            <a:r>
              <a:rPr lang="en-US" sz="2400" dirty="0"/>
              <a:t> for watering our Erasmus garden.  We were host for the 4</a:t>
            </a:r>
            <a:r>
              <a:rPr lang="en-US" sz="2400" baseline="30000" dirty="0"/>
              <a:t>th</a:t>
            </a:r>
            <a:r>
              <a:rPr lang="en-US" sz="2400" dirty="0"/>
              <a:t> Transnational meeting. </a:t>
            </a:r>
            <a:endParaRPr lang="en-US" sz="2400" dirty="0" smtClean="0"/>
          </a:p>
          <a:p>
            <a:pPr marL="0" indent="0">
              <a:buNone/>
            </a:pPr>
            <a:endParaRPr lang="en-US" sz="1000" b="1" u="sng" dirty="0" smtClean="0">
              <a:solidFill>
                <a:srgbClr val="FF0000"/>
              </a:solidFill>
            </a:endParaRPr>
          </a:p>
          <a:p>
            <a:pPr marL="0" indent="0">
              <a:buNone/>
            </a:pPr>
            <a:r>
              <a:rPr lang="en-US" sz="2400" b="1" u="sng" dirty="0" smtClean="0"/>
              <a:t>LINKS </a:t>
            </a:r>
            <a:r>
              <a:rPr lang="en-US" sz="2400" b="1" u="sng" dirty="0"/>
              <a:t>TO QUESTIONNAIRES:</a:t>
            </a:r>
            <a:endParaRPr lang="el-GR" sz="2400" dirty="0"/>
          </a:p>
          <a:p>
            <a:pPr marL="0" lvl="0" indent="0">
              <a:buNone/>
            </a:pPr>
            <a:r>
              <a:rPr lang="en-US" sz="2400" dirty="0" smtClean="0"/>
              <a:t>Evaluation was done with </a:t>
            </a:r>
            <a:r>
              <a:rPr lang="en-US" sz="2400" dirty="0" smtClean="0"/>
              <a:t>questionnaires in paper. </a:t>
            </a:r>
            <a:endParaRPr lang="el-GR" sz="2400" dirty="0"/>
          </a:p>
          <a:p>
            <a:pPr marL="0" indent="0">
              <a:buNone/>
            </a:pPr>
            <a:endParaRPr lang="en-US" sz="1100" u="sng" dirty="0" smtClean="0">
              <a:hlinkClick r:id=""/>
            </a:endParaRPr>
          </a:p>
          <a:p>
            <a:pPr marL="0" indent="0" algn="just">
              <a:buNone/>
            </a:pPr>
            <a:endParaRPr lang="el-GR" sz="2400" dirty="0"/>
          </a:p>
        </p:txBody>
      </p:sp>
      <p:pic>
        <p:nvPicPr>
          <p:cNvPr id="6" name="Picture 2"/>
          <p:cNvPicPr/>
          <p:nvPr/>
        </p:nvPicPr>
        <p:blipFill>
          <a:blip r:embed="rId2" cstate="print">
            <a:extLst>
              <a:ext uri="{28A0092B-C50C-407E-A947-70E740481C1C}">
                <a14:useLocalDpi xmlns:a14="http://schemas.microsoft.com/office/drawing/2010/main" val="0"/>
              </a:ext>
            </a:extLst>
          </a:blip>
          <a:stretch>
            <a:fillRect/>
          </a:stretch>
        </p:blipFill>
        <p:spPr>
          <a:xfrm>
            <a:off x="6156176" y="55179"/>
            <a:ext cx="2098084" cy="1228903"/>
          </a:xfrm>
          <a:prstGeom prst="rect">
            <a:avLst/>
          </a:prstGeom>
        </p:spPr>
      </p:pic>
    </p:spTree>
    <p:extLst>
      <p:ext uri="{BB962C8B-B14F-4D97-AF65-F5344CB8AC3E}">
        <p14:creationId xmlns:p14="http://schemas.microsoft.com/office/powerpoint/2010/main" val="250831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Autofit/>
          </a:bodyPr>
          <a:lstStyle/>
          <a:p>
            <a:r>
              <a:rPr lang="en-US" sz="3500" dirty="0"/>
              <a:t>You can learn more about our project “ENERGY FOR LIFE” </a:t>
            </a:r>
            <a:r>
              <a:rPr lang="en-US" sz="3500" dirty="0" smtClean="0"/>
              <a:t>in the following links:</a:t>
            </a:r>
            <a:endParaRPr lang="el-GR" sz="3500" dirty="0"/>
          </a:p>
        </p:txBody>
      </p:sp>
      <p:sp>
        <p:nvSpPr>
          <p:cNvPr id="3" name="Θέση περιεχομένου 2"/>
          <p:cNvSpPr>
            <a:spLocks noGrp="1"/>
          </p:cNvSpPr>
          <p:nvPr>
            <p:ph idx="1"/>
          </p:nvPr>
        </p:nvSpPr>
        <p:spPr/>
        <p:txBody>
          <a:bodyPr>
            <a:normAutofit/>
          </a:bodyPr>
          <a:lstStyle/>
          <a:p>
            <a:r>
              <a:rPr lang="en-US" sz="2200" b="1" dirty="0" smtClean="0">
                <a:hlinkClick r:id="rId2"/>
              </a:rPr>
              <a:t>https</a:t>
            </a:r>
            <a:r>
              <a:rPr lang="en-US" sz="2200" b="1" dirty="0">
                <a:hlinkClick r:id="rId2"/>
              </a:rPr>
              <a:t>://twinspace.etwinning.net/24535/pages/page/146744</a:t>
            </a:r>
            <a:endParaRPr lang="el-GR" sz="2200" b="1" dirty="0"/>
          </a:p>
          <a:p>
            <a:r>
              <a:rPr lang="en-US" sz="2200" b="1" dirty="0">
                <a:hlinkClick r:id="rId3"/>
              </a:rPr>
              <a:t>https://</a:t>
            </a:r>
            <a:r>
              <a:rPr lang="en-US" sz="2200" b="1" dirty="0" smtClean="0">
                <a:hlinkClick r:id="rId3"/>
              </a:rPr>
              <a:t>twinspace.etwinning.net/51404/pages/page/308194</a:t>
            </a:r>
            <a:endParaRPr lang="en-US" sz="2200" b="1" dirty="0" smtClean="0"/>
          </a:p>
          <a:p>
            <a:r>
              <a:rPr lang="en-US" sz="2200" b="1" dirty="0" smtClean="0">
                <a:hlinkClick r:id="rId4"/>
              </a:rPr>
              <a:t>http</a:t>
            </a:r>
            <a:r>
              <a:rPr lang="en-US" sz="2200" b="1" dirty="0">
                <a:hlinkClick r:id="rId4"/>
              </a:rPr>
              <a:t>://erasmusenergyforlife.weebly.com/</a:t>
            </a:r>
            <a:endParaRPr lang="el-GR" sz="2200" b="1" dirty="0"/>
          </a:p>
          <a:p>
            <a:pPr marL="0" indent="0">
              <a:buNone/>
            </a:pPr>
            <a:endParaRPr lang="en-US" sz="2200" dirty="0" smtClean="0"/>
          </a:p>
          <a:p>
            <a:pPr marL="0" indent="0">
              <a:buNone/>
            </a:pPr>
            <a:r>
              <a:rPr lang="en-US" sz="2000" b="1" u="sng" dirty="0"/>
              <a:t>Croatia: </a:t>
            </a:r>
            <a:r>
              <a:rPr lang="en-US" sz="2000" b="1" u="sng" dirty="0">
                <a:hlinkClick r:id="rId5"/>
              </a:rPr>
              <a:t>http://os-brodarica.skole.hr/erasmus_projekti/energy_for_life</a:t>
            </a:r>
            <a:r>
              <a:rPr lang="en-US" sz="2000" b="1" u="sng" dirty="0"/>
              <a:t> </a:t>
            </a:r>
          </a:p>
          <a:p>
            <a:pPr marL="0" indent="0">
              <a:buNone/>
            </a:pPr>
            <a:r>
              <a:rPr lang="en-US" sz="2000" b="1" u="sng" dirty="0"/>
              <a:t>Greece: </a:t>
            </a:r>
            <a:r>
              <a:rPr lang="en-US" sz="2000" b="1" dirty="0">
                <a:hlinkClick r:id="rId6"/>
              </a:rPr>
              <a:t>https://energy4lifegr.blogspot.com</a:t>
            </a:r>
            <a:r>
              <a:rPr lang="en-US" sz="2000" b="1" dirty="0"/>
              <a:t> </a:t>
            </a:r>
            <a:endParaRPr lang="el-GR" sz="2000" b="1" dirty="0"/>
          </a:p>
          <a:p>
            <a:pPr marL="0" indent="0">
              <a:buNone/>
            </a:pPr>
            <a:r>
              <a:rPr lang="en-US" sz="2000" b="1" u="sng" dirty="0"/>
              <a:t>Poland: </a:t>
            </a:r>
            <a:r>
              <a:rPr lang="en-US" sz="2000" b="1" u="sng" dirty="0">
                <a:hlinkClick r:id="rId7"/>
              </a:rPr>
              <a:t>https://sp52.czest.pl/index.php/erasmus</a:t>
            </a:r>
            <a:r>
              <a:rPr lang="en-US" sz="2000" b="1" u="sng" dirty="0"/>
              <a:t> </a:t>
            </a:r>
          </a:p>
          <a:p>
            <a:pPr marL="0" indent="0">
              <a:buNone/>
            </a:pPr>
            <a:r>
              <a:rPr lang="en-US" sz="2000" b="1" u="sng" dirty="0"/>
              <a:t>Romania: </a:t>
            </a:r>
            <a:r>
              <a:rPr lang="en-US" sz="2000" b="1" u="sng" dirty="0">
                <a:hlinkClick r:id="rId8"/>
              </a:rPr>
              <a:t>https://www.facebook.com/energyforlifetecuci/</a:t>
            </a:r>
            <a:r>
              <a:rPr lang="en-US" sz="2000" b="1" u="sng" dirty="0"/>
              <a:t>  </a:t>
            </a:r>
            <a:r>
              <a:rPr lang="en-US" sz="2000" b="1" dirty="0"/>
              <a:t>and</a:t>
            </a:r>
          </a:p>
          <a:p>
            <a:pPr marL="0" indent="0">
              <a:buNone/>
            </a:pPr>
            <a:r>
              <a:rPr lang="en-US" sz="2000" b="1" u="sng" dirty="0">
                <a:hlinkClick r:id="rId9"/>
              </a:rPr>
              <a:t>http://www.edschool.ro/activitati_erasmus.php</a:t>
            </a:r>
            <a:r>
              <a:rPr lang="en-US" sz="2000" b="1" u="sng" dirty="0"/>
              <a:t> </a:t>
            </a:r>
          </a:p>
          <a:p>
            <a:pPr marL="0" indent="0">
              <a:buNone/>
            </a:pPr>
            <a:r>
              <a:rPr lang="en-US" sz="2000" b="1" u="sng" dirty="0"/>
              <a:t>Spain: </a:t>
            </a:r>
            <a:r>
              <a:rPr lang="en-US" sz="2000" b="1" u="sng" dirty="0">
                <a:hlinkClick r:id="rId10"/>
              </a:rPr>
              <a:t>http://felixgrande20.blogspot.com/search/label/energyforlife?m=1</a:t>
            </a:r>
            <a:r>
              <a:rPr lang="en-US" sz="2000" b="1" u="sng" dirty="0"/>
              <a:t> </a:t>
            </a:r>
          </a:p>
          <a:p>
            <a:pPr marL="0" indent="0">
              <a:buNone/>
            </a:pPr>
            <a:endParaRPr lang="el-GR" sz="2200" dirty="0"/>
          </a:p>
        </p:txBody>
      </p:sp>
      <p:pic>
        <p:nvPicPr>
          <p:cNvPr id="4" name="Εικόνα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6583" y="5301208"/>
            <a:ext cx="1475787" cy="1568024"/>
          </a:xfrm>
          <a:prstGeom prst="rect">
            <a:avLst/>
          </a:prstGeom>
        </p:spPr>
      </p:pic>
    </p:spTree>
    <p:extLst>
      <p:ext uri="{BB962C8B-B14F-4D97-AF65-F5344CB8AC3E}">
        <p14:creationId xmlns:p14="http://schemas.microsoft.com/office/powerpoint/2010/main" val="346448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1400"/>
            <a:ext cx="8229600" cy="1143000"/>
          </a:xfrm>
        </p:spPr>
        <p:txBody>
          <a:bodyPr>
            <a:normAutofit fontScale="90000"/>
          </a:bodyPr>
          <a:lstStyle/>
          <a:p>
            <a:r>
              <a:rPr lang="en-US" b="1" dirty="0">
                <a:solidFill>
                  <a:srgbClr val="002060"/>
                </a:solidFill>
              </a:rPr>
              <a:t>Outcomes of Teachers’ </a:t>
            </a:r>
            <a:r>
              <a:rPr lang="en-US" b="1" dirty="0" smtClean="0">
                <a:solidFill>
                  <a:srgbClr val="002060"/>
                </a:solidFill>
              </a:rPr>
              <a:t>evaluation (I)</a:t>
            </a:r>
            <a:endParaRPr lang="el-GR" b="1" dirty="0">
              <a:solidFill>
                <a:srgbClr val="002060"/>
              </a:solidFill>
            </a:endParaRPr>
          </a:p>
        </p:txBody>
      </p:sp>
      <p:sp>
        <p:nvSpPr>
          <p:cNvPr id="3" name="Θέση περιεχομένου 2"/>
          <p:cNvSpPr>
            <a:spLocks noGrp="1"/>
          </p:cNvSpPr>
          <p:nvPr>
            <p:ph idx="1"/>
          </p:nvPr>
        </p:nvSpPr>
        <p:spPr>
          <a:xfrm>
            <a:off x="1331640" y="836712"/>
            <a:ext cx="7704856" cy="5688632"/>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US" sz="2100" dirty="0"/>
              <a:t>The teachers consider that an international project has a good impact on school and community. The main objectives of the project were achieved. Just 2 Spanish and 2 Greek teachers admitted that objectives were partially achieved. 100% consider that an international project has a good impact in school and in educational and local community.</a:t>
            </a:r>
            <a:endParaRPr lang="el-GR" sz="2100" dirty="0"/>
          </a:p>
          <a:p>
            <a:pPr marL="0" indent="0" algn="just">
              <a:buNone/>
            </a:pPr>
            <a:r>
              <a:rPr lang="en-US" sz="2100" dirty="0"/>
              <a:t>The benefits from the project mentioned by the teachers are the fact that the different and various activities involved students in a good way, they were simple but actual. And they lead to a good cooperation and collaboration between teachers and between students. Also there was update and enrichment in teaching practice. In addition, the students improved in science, linguistic and digital skills, as mentioned by the Italian and French teachers. And finally, the Greek teachers mention also the opening of the school unit to the community, the use of the scientific method and the STEM approach, the exchange of experiences and educational material, and the broadening of the language and cultural knowledge</a:t>
            </a:r>
            <a:r>
              <a:rPr lang="en-US" sz="2100" dirty="0" smtClean="0"/>
              <a:t>.</a:t>
            </a:r>
            <a:endParaRPr lang="el-GR" sz="2100" dirty="0"/>
          </a:p>
        </p:txBody>
      </p:sp>
      <p:sp>
        <p:nvSpPr>
          <p:cNvPr id="4" name="Πεντάγωνο 3"/>
          <p:cNvSpPr/>
          <p:nvPr/>
        </p:nvSpPr>
        <p:spPr>
          <a:xfrm>
            <a:off x="-1" y="980728"/>
            <a:ext cx="1368745" cy="72008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Impact &amp; Aims</a:t>
            </a:r>
            <a:endParaRPr lang="el-GR" dirty="0"/>
          </a:p>
        </p:txBody>
      </p:sp>
      <p:sp>
        <p:nvSpPr>
          <p:cNvPr id="5" name="Πεντάγωνο 4"/>
          <p:cNvSpPr/>
          <p:nvPr/>
        </p:nvSpPr>
        <p:spPr>
          <a:xfrm>
            <a:off x="-1" y="2852936"/>
            <a:ext cx="1368745" cy="72008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Benefits</a:t>
            </a:r>
            <a:endParaRPr lang="el-GR" dirty="0"/>
          </a:p>
        </p:txBody>
      </p:sp>
    </p:spTree>
    <p:extLst>
      <p:ext uri="{BB962C8B-B14F-4D97-AF65-F5344CB8AC3E}">
        <p14:creationId xmlns:p14="http://schemas.microsoft.com/office/powerpoint/2010/main" val="236163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9632" y="692697"/>
            <a:ext cx="7704856" cy="5976663"/>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sz="2400" dirty="0"/>
              <a:t>There were some difficulties with the limited teaching time mentioned almost by all teachers of all schools. In addition to that, some teachers also mentioned the integration of the STEM activities to the National Curriculum, the bulk Curriculum, the lack of logistical infrastructure, the lack of knowledge on STEM approach (Spain, Romania, Greece); the plenty activities, the language as an obstacle especially with distribution and presentation of results (Croatia). </a:t>
            </a:r>
            <a:endParaRPr lang="el-GR" sz="2400" dirty="0"/>
          </a:p>
          <a:p>
            <a:pPr marL="0" indent="0">
              <a:buNone/>
            </a:pPr>
            <a:r>
              <a:rPr lang="en-US" sz="2400" dirty="0"/>
              <a:t>The activities developed during the </a:t>
            </a:r>
            <a:r>
              <a:rPr lang="en-US" sz="2400" dirty="0" smtClean="0"/>
              <a:t>second year </a:t>
            </a:r>
            <a:r>
              <a:rPr lang="en-US" sz="2400" dirty="0"/>
              <a:t>in the partner </a:t>
            </a:r>
            <a:r>
              <a:rPr lang="en-US" sz="2400" dirty="0" smtClean="0"/>
              <a:t>schools </a:t>
            </a:r>
            <a:r>
              <a:rPr lang="en-US" sz="2400" dirty="0"/>
              <a:t>were: European Day of Languages 2017, Hour of Code,  the study of Luis Sepulveda book ”The story of the cat and the seagull”, Christmas tradition, STEM activities on natural disasters of the 4</a:t>
            </a:r>
            <a:r>
              <a:rPr lang="en-US" sz="2400" baseline="30000" dirty="0"/>
              <a:t>th</a:t>
            </a:r>
            <a:r>
              <a:rPr lang="en-US" sz="2400" dirty="0"/>
              <a:t> elements projects ( with CLIL methodology), STEM activities on natural benefits of the 4</a:t>
            </a:r>
            <a:r>
              <a:rPr lang="en-US" sz="2400" baseline="30000" dirty="0"/>
              <a:t>th</a:t>
            </a:r>
            <a:r>
              <a:rPr lang="en-US" sz="2400" dirty="0"/>
              <a:t> elements projects ( with CLIL methodology), Erasmus Day, European Garden. </a:t>
            </a:r>
            <a:endParaRPr lang="el-GR" sz="2400" dirty="0"/>
          </a:p>
          <a:p>
            <a:pPr marL="0" indent="0" algn="just">
              <a:buNone/>
            </a:pPr>
            <a:endParaRPr lang="el-GR" sz="2400" b="1" dirty="0"/>
          </a:p>
        </p:txBody>
      </p:sp>
      <p:sp>
        <p:nvSpPr>
          <p:cNvPr id="4" name="Πεντάγωνο 3"/>
          <p:cNvSpPr/>
          <p:nvPr/>
        </p:nvSpPr>
        <p:spPr>
          <a:xfrm>
            <a:off x="0" y="3789040"/>
            <a:ext cx="1368746" cy="72008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Popular activities</a:t>
            </a:r>
            <a:endParaRPr lang="el-GR" dirty="0"/>
          </a:p>
        </p:txBody>
      </p:sp>
      <p:sp>
        <p:nvSpPr>
          <p:cNvPr id="5" name="Τίτλος 1"/>
          <p:cNvSpPr>
            <a:spLocks noGrp="1"/>
          </p:cNvSpPr>
          <p:nvPr>
            <p:ph type="title"/>
          </p:nvPr>
        </p:nvSpPr>
        <p:spPr>
          <a:xfrm>
            <a:off x="457200" y="-27384"/>
            <a:ext cx="8229600" cy="706090"/>
          </a:xfrm>
        </p:spPr>
        <p:txBody>
          <a:bodyPr>
            <a:normAutofit fontScale="90000"/>
          </a:bodyPr>
          <a:lstStyle/>
          <a:p>
            <a:r>
              <a:rPr lang="en-US" b="1" dirty="0">
                <a:solidFill>
                  <a:srgbClr val="002060"/>
                </a:solidFill>
              </a:rPr>
              <a:t>Outcomes of Teachers’ </a:t>
            </a:r>
            <a:r>
              <a:rPr lang="en-US" b="1" dirty="0" smtClean="0">
                <a:solidFill>
                  <a:srgbClr val="002060"/>
                </a:solidFill>
              </a:rPr>
              <a:t>evaluation (II)</a:t>
            </a:r>
            <a:endParaRPr lang="el-GR" b="1" dirty="0">
              <a:solidFill>
                <a:srgbClr val="002060"/>
              </a:solidFill>
            </a:endParaRPr>
          </a:p>
        </p:txBody>
      </p:sp>
      <p:sp>
        <p:nvSpPr>
          <p:cNvPr id="6" name="Πεντάγωνο 5"/>
          <p:cNvSpPr/>
          <p:nvPr/>
        </p:nvSpPr>
        <p:spPr>
          <a:xfrm>
            <a:off x="-2" y="692696"/>
            <a:ext cx="1368745" cy="72008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Difficulties</a:t>
            </a:r>
            <a:endParaRPr lang="el-GR" dirty="0"/>
          </a:p>
        </p:txBody>
      </p:sp>
    </p:spTree>
    <p:extLst>
      <p:ext uri="{BB962C8B-B14F-4D97-AF65-F5344CB8AC3E}">
        <p14:creationId xmlns:p14="http://schemas.microsoft.com/office/powerpoint/2010/main" val="75979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2656"/>
            <a:ext cx="8229600" cy="490066"/>
          </a:xfrm>
        </p:spPr>
        <p:txBody>
          <a:bodyPr>
            <a:normAutofit fontScale="90000"/>
          </a:bodyPr>
          <a:lstStyle/>
          <a:p>
            <a:r>
              <a:rPr lang="en-US" b="1" dirty="0">
                <a:solidFill>
                  <a:srgbClr val="002060"/>
                </a:solidFill>
              </a:rPr>
              <a:t>Outcomes of Teachers’ evaluation (</a:t>
            </a:r>
            <a:r>
              <a:rPr lang="en-US" b="1" dirty="0" smtClean="0">
                <a:solidFill>
                  <a:srgbClr val="002060"/>
                </a:solidFill>
              </a:rPr>
              <a:t>III</a:t>
            </a:r>
            <a:r>
              <a:rPr lang="en-US" b="1" dirty="0">
                <a:solidFill>
                  <a:srgbClr val="002060"/>
                </a:solidFill>
              </a:rPr>
              <a:t>)</a:t>
            </a:r>
            <a:endParaRPr lang="el-GR" b="1" dirty="0"/>
          </a:p>
        </p:txBody>
      </p:sp>
      <p:sp>
        <p:nvSpPr>
          <p:cNvPr id="3" name="Θέση περιεχομένου 2"/>
          <p:cNvSpPr>
            <a:spLocks noGrp="1"/>
          </p:cNvSpPr>
          <p:nvPr>
            <p:ph idx="1"/>
          </p:nvPr>
        </p:nvSpPr>
        <p:spPr>
          <a:xfrm>
            <a:off x="1368745" y="1052736"/>
            <a:ext cx="7595744" cy="5544616"/>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US" sz="2400" dirty="0"/>
              <a:t>For </a:t>
            </a:r>
            <a:r>
              <a:rPr lang="en-US" sz="2400" b="1" dirty="0"/>
              <a:t>the Romanian school</a:t>
            </a:r>
            <a:r>
              <a:rPr lang="en-US" sz="2400" dirty="0"/>
              <a:t>, they also had a STEM Discovery week – Say yes to STEM. </a:t>
            </a:r>
            <a:r>
              <a:rPr lang="en-US" sz="2400" b="1" dirty="0"/>
              <a:t>The French school </a:t>
            </a:r>
            <a:r>
              <a:rPr lang="en-US" sz="2400" dirty="0"/>
              <a:t>hosted the 3</a:t>
            </a:r>
            <a:r>
              <a:rPr lang="en-US" sz="2400" baseline="30000" dirty="0"/>
              <a:t>rd</a:t>
            </a:r>
            <a:r>
              <a:rPr lang="en-US" sz="2400" dirty="0"/>
              <a:t> Transnational Meeting. </a:t>
            </a:r>
            <a:r>
              <a:rPr lang="en-US" sz="2400" b="1" dirty="0"/>
              <a:t>The Greek school </a:t>
            </a:r>
            <a:r>
              <a:rPr lang="en-US" sz="2400" dirty="0"/>
              <a:t>participated in the Researcher’s Night 2017 and organized a disseminating Open School event for parents and the local community, where they presented the outcomes of the STEM activities and held an experiment workshop at the end of the school year. </a:t>
            </a:r>
            <a:r>
              <a:rPr lang="en-US" sz="2400" b="1" dirty="0"/>
              <a:t>The Spanish school </a:t>
            </a:r>
            <a:r>
              <a:rPr lang="en-US" sz="2400" dirty="0"/>
              <a:t>took part in the regional STEAM meeting to show and learn different experiments in regarding with this methodology. </a:t>
            </a:r>
            <a:r>
              <a:rPr lang="en-US" sz="2400" b="1" dirty="0"/>
              <a:t>The Italian school </a:t>
            </a:r>
            <a:r>
              <a:rPr lang="en-US" sz="2400" dirty="0"/>
              <a:t>organized an Erasmus parade on Open School Day of School and Experiments Day and hosted a TTLA meeting, hosting successfully 15 foreign students. </a:t>
            </a:r>
            <a:r>
              <a:rPr lang="en-US" sz="2400" b="1" dirty="0"/>
              <a:t>The Croatian school </a:t>
            </a:r>
            <a:r>
              <a:rPr lang="en-US" sz="2400" dirty="0"/>
              <a:t>used </a:t>
            </a:r>
            <a:r>
              <a:rPr lang="en-US" sz="2400" dirty="0" err="1"/>
              <a:t>Micro:bit</a:t>
            </a:r>
            <a:r>
              <a:rPr lang="en-US" sz="2400" dirty="0"/>
              <a:t> for watering the Erasmus garden and they hosted the 4</a:t>
            </a:r>
            <a:r>
              <a:rPr lang="en-US" sz="2400" baseline="30000" dirty="0"/>
              <a:t>th</a:t>
            </a:r>
            <a:r>
              <a:rPr lang="en-US" sz="2400" dirty="0"/>
              <a:t> Transnational Meeting. </a:t>
            </a:r>
            <a:endParaRPr lang="el-GR" sz="2400" dirty="0"/>
          </a:p>
          <a:p>
            <a:pPr marL="0" indent="0" algn="just">
              <a:buNone/>
            </a:pPr>
            <a:endParaRPr lang="el-GR" sz="2400" b="1" dirty="0"/>
          </a:p>
        </p:txBody>
      </p:sp>
      <p:sp>
        <p:nvSpPr>
          <p:cNvPr id="4" name="Πεντάγωνο 3"/>
          <p:cNvSpPr/>
          <p:nvPr/>
        </p:nvSpPr>
        <p:spPr>
          <a:xfrm>
            <a:off x="34902" y="1124744"/>
            <a:ext cx="1368746" cy="72008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Extra activities</a:t>
            </a:r>
            <a:endParaRPr lang="el-GR" dirty="0"/>
          </a:p>
        </p:txBody>
      </p:sp>
    </p:spTree>
    <p:extLst>
      <p:ext uri="{BB962C8B-B14F-4D97-AF65-F5344CB8AC3E}">
        <p14:creationId xmlns:p14="http://schemas.microsoft.com/office/powerpoint/2010/main" val="274360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5" name="Ορθογώνιο 4"/>
          <p:cNvSpPr/>
          <p:nvPr/>
        </p:nvSpPr>
        <p:spPr>
          <a:xfrm>
            <a:off x="1907704" y="1700808"/>
            <a:ext cx="5184576" cy="2985433"/>
          </a:xfrm>
          <a:prstGeom prst="rect">
            <a:avLst/>
          </a:prstGeom>
        </p:spPr>
        <p:txBody>
          <a:bodyPr wrap="square">
            <a:spAutoFit/>
          </a:bodyPr>
          <a:lstStyle/>
          <a:p>
            <a:pPr algn="just"/>
            <a:r>
              <a:rPr lang="en-US" sz="2800" dirty="0"/>
              <a:t>The outcomes of the evaluation that each </a:t>
            </a:r>
            <a:r>
              <a:rPr lang="en-US" sz="2800" dirty="0" smtClean="0"/>
              <a:t>school-partner has </a:t>
            </a:r>
            <a:r>
              <a:rPr lang="en-US" sz="2800" dirty="0"/>
              <a:t>conducted are reported here as followed. Also, </a:t>
            </a:r>
            <a:r>
              <a:rPr lang="en-US" sz="2800" dirty="0" smtClean="0"/>
              <a:t>in the next pages the </a:t>
            </a:r>
            <a:r>
              <a:rPr lang="en-US" sz="2800" dirty="0"/>
              <a:t>links provided by each </a:t>
            </a:r>
            <a:r>
              <a:rPr lang="en-US" sz="2800" dirty="0" smtClean="0"/>
              <a:t>country can </a:t>
            </a:r>
            <a:r>
              <a:rPr lang="en-US" sz="2800" dirty="0"/>
              <a:t>be found </a:t>
            </a:r>
            <a:r>
              <a:rPr lang="en-US" sz="2800" dirty="0" smtClean="0"/>
              <a:t>for </a:t>
            </a:r>
            <a:r>
              <a:rPr lang="en-US" sz="2800" dirty="0"/>
              <a:t>further details.</a:t>
            </a:r>
            <a:endParaRPr lang="el-GR" sz="2800" dirty="0"/>
          </a:p>
          <a:p>
            <a:r>
              <a:rPr lang="en-US" sz="2000" dirty="0">
                <a:solidFill>
                  <a:schemeClr val="bg1"/>
                </a:solidFill>
              </a:rPr>
              <a:t> </a:t>
            </a:r>
            <a:endParaRPr lang="el-GR" sz="2000" dirty="0">
              <a:solidFill>
                <a:schemeClr val="bg1"/>
              </a:solidFill>
            </a:endParaRPr>
          </a:p>
        </p:txBody>
      </p:sp>
    </p:spTree>
    <p:extLst>
      <p:ext uri="{BB962C8B-B14F-4D97-AF65-F5344CB8AC3E}">
        <p14:creationId xmlns:p14="http://schemas.microsoft.com/office/powerpoint/2010/main" val="6506765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6298</Words>
  <Application>Microsoft Office PowerPoint</Application>
  <PresentationFormat>Προβολή στην οθόνη (4:3)</PresentationFormat>
  <Paragraphs>389</Paragraphs>
  <Slides>52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Θέμα του Office</vt:lpstr>
      <vt:lpstr>Παρουσίαση του PowerPoint</vt:lpstr>
      <vt:lpstr>The partner schools:</vt:lpstr>
      <vt:lpstr>BY WHOM- AIM - HOW</vt:lpstr>
      <vt:lpstr>Outcomes of Students’ evaluation</vt:lpstr>
      <vt:lpstr>Outcomes of Parents’ evaluation </vt:lpstr>
      <vt:lpstr>Outcomes of Teachers’ evaluation (I)</vt:lpstr>
      <vt:lpstr>Outcomes of Teachers’ evaluation (II)</vt:lpstr>
      <vt:lpstr>Outcomes of Teachers’ evaluation (III)</vt:lpstr>
      <vt:lpstr>Παρουσίαση του PowerPoint</vt:lpstr>
      <vt:lpstr>SPAIN </vt:lpstr>
      <vt:lpstr>SPAIN </vt:lpstr>
      <vt:lpstr>SPAIN </vt:lpstr>
      <vt:lpstr>SPAIN </vt:lpstr>
      <vt:lpstr>SPAIN </vt:lpstr>
      <vt:lpstr>SPAIN </vt:lpstr>
      <vt:lpstr>SPAIN </vt:lpstr>
      <vt:lpstr>SPAIN </vt:lpstr>
      <vt:lpstr>FRANCE </vt:lpstr>
      <vt:lpstr>FRANCE </vt:lpstr>
      <vt:lpstr>FRANCE </vt:lpstr>
      <vt:lpstr>FRANCE </vt:lpstr>
      <vt:lpstr>FRANCE </vt:lpstr>
      <vt:lpstr>ROMANIA</vt:lpstr>
      <vt:lpstr>ROMANIA</vt:lpstr>
      <vt:lpstr>ROMANIA</vt:lpstr>
      <vt:lpstr>ROMANIA</vt:lpstr>
      <vt:lpstr>ROMANIA</vt:lpstr>
      <vt:lpstr>ROMANIA</vt:lpstr>
      <vt:lpstr>ROMANIA</vt:lpstr>
      <vt:lpstr>ROMANIA</vt:lpstr>
      <vt:lpstr>GREECE      </vt:lpstr>
      <vt:lpstr>GREECE      </vt:lpstr>
      <vt:lpstr>GREECE      </vt:lpstr>
      <vt:lpstr>GREECE      </vt:lpstr>
      <vt:lpstr>GREECE      </vt:lpstr>
      <vt:lpstr>GREECE      </vt:lpstr>
      <vt:lpstr>GREECE      </vt:lpstr>
      <vt:lpstr>GREECE      </vt:lpstr>
      <vt:lpstr>POLAND </vt:lpstr>
      <vt:lpstr>POLAND </vt:lpstr>
      <vt:lpstr>POLAND </vt:lpstr>
      <vt:lpstr>POLAND </vt:lpstr>
      <vt:lpstr>ITALY </vt:lpstr>
      <vt:lpstr>ITALY </vt:lpstr>
      <vt:lpstr>ITALY </vt:lpstr>
      <vt:lpstr>ITALY </vt:lpstr>
      <vt:lpstr>CROATIA </vt:lpstr>
      <vt:lpstr>CROATIA </vt:lpstr>
      <vt:lpstr>CROATIA </vt:lpstr>
      <vt:lpstr>CROATIA </vt:lpstr>
      <vt:lpstr>CROATIA </vt:lpstr>
      <vt:lpstr>You can learn more about our project “ENERGY FOR LIFE” in the following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Dora</dc:creator>
  <cp:lastModifiedBy>Dora</cp:lastModifiedBy>
  <cp:revision>23</cp:revision>
  <dcterms:created xsi:type="dcterms:W3CDTF">2018-11-07T12:03:50Z</dcterms:created>
  <dcterms:modified xsi:type="dcterms:W3CDTF">2018-11-25T15:28:17Z</dcterms:modified>
</cp:coreProperties>
</file>