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5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0BBBA-11C4-4E21-B74A-8B131C9A0F4F}" type="datetimeFigureOut">
              <a:rPr lang="it-IT" smtClean="0"/>
              <a:t>26/06/2021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6C24-F7FE-4BD7-95FE-172475E1A23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tangolo 1"/>
          <p:cNvSpPr>
            <a:spLocks noChangeArrowheads="1"/>
          </p:cNvSpPr>
          <p:nvPr/>
        </p:nvSpPr>
        <p:spPr bwMode="auto">
          <a:xfrm>
            <a:off x="2286000" y="4286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 dirty="0"/>
              <a:t>GRILLE </a:t>
            </a:r>
            <a:r>
              <a:rPr lang="it-IT" altLang="it-IT" dirty="0" err="1"/>
              <a:t>D’AUTO-ÉVALUATION</a:t>
            </a:r>
            <a:r>
              <a:rPr lang="it-IT" altLang="it-IT" dirty="0"/>
              <a:t> </a:t>
            </a:r>
            <a:br>
              <a:rPr lang="it-IT" altLang="it-IT" dirty="0"/>
            </a:br>
            <a:r>
              <a:rPr lang="it-IT" altLang="it-IT" dirty="0"/>
              <a:t>DU TRAVAIL COMMUN</a:t>
            </a:r>
          </a:p>
        </p:txBody>
      </p:sp>
      <p:graphicFrame>
        <p:nvGraphicFramePr>
          <p:cNvPr id="3" name="Segnaposto contenuto 3"/>
          <p:cNvGraphicFramePr>
            <a:graphicFrameLocks/>
          </p:cNvGraphicFramePr>
          <p:nvPr/>
        </p:nvGraphicFramePr>
        <p:xfrm>
          <a:off x="500063" y="1214438"/>
          <a:ext cx="8229600" cy="4449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65734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</a:t>
                      </a:r>
                    </a:p>
                  </a:txBody>
                  <a:tcPr marT="45717" marB="45717"/>
                </a:tc>
              </a:tr>
              <a:tr h="1798191">
                <a:tc>
                  <a:txBody>
                    <a:bodyPr/>
                    <a:lstStyle/>
                    <a:p>
                      <a:r>
                        <a:rPr lang="it-IT" sz="1600" dirty="0" err="1"/>
                        <a:t>Participation</a:t>
                      </a:r>
                      <a:r>
                        <a:rPr lang="it-IT" sz="1600" dirty="0"/>
                        <a:t> 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contribue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activement au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du groupe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participant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débats.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contribue au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du groupe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participant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 débats.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contribue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parfois au travail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 groupe.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J’ai décidé de ne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participer.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</a:tr>
              <a:tr h="2285837">
                <a:tc>
                  <a:txBody>
                    <a:bodyPr/>
                    <a:lstStyle/>
                    <a:p>
                      <a:r>
                        <a:rPr lang="it-IT" sz="1600" dirty="0" err="1"/>
                        <a:t>Coopération</a:t>
                      </a:r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fais part de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 nombreuses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idées et je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partage les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pertinentes sur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sujet traité.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fais part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d’idées quand on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 le demande.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fais parfois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 d’idées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 on me le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demande.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n’aime pas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faire part de mes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idées.</a:t>
                      </a:r>
                    </a:p>
                    <a:p>
                      <a:endParaRPr lang="it-IT" sz="1600" dirty="0"/>
                    </a:p>
                  </a:txBody>
                  <a:tcPr marT="45717" marB="45717"/>
                </a:tc>
              </a:tr>
            </a:tbl>
          </a:graphicData>
        </a:graphic>
      </p:graphicFrame>
      <p:pic>
        <p:nvPicPr>
          <p:cNvPr id="24605" name="Picture 6" descr="gas_serra-3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956175"/>
            <a:ext cx="207168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ttangolo 1"/>
          <p:cNvSpPr>
            <a:spLocks noChangeArrowheads="1"/>
          </p:cNvSpPr>
          <p:nvPr/>
        </p:nvSpPr>
        <p:spPr bwMode="auto">
          <a:xfrm>
            <a:off x="2286000" y="42862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it-IT"/>
              <a:t>GRILLE D’ÉVALUATION</a:t>
            </a:r>
            <a:br>
              <a:rPr lang="it-IT" altLang="it-IT"/>
            </a:br>
            <a:r>
              <a:rPr lang="it-IT" altLang="it-IT"/>
              <a:t>DE LA MISE EN COMMUN</a:t>
            </a:r>
          </a:p>
        </p:txBody>
      </p:sp>
      <p:graphicFrame>
        <p:nvGraphicFramePr>
          <p:cNvPr id="3" name="Segnaposto contenuto 3"/>
          <p:cNvGraphicFramePr>
            <a:graphicFrameLocks/>
          </p:cNvGraphicFramePr>
          <p:nvPr/>
        </p:nvGraphicFramePr>
        <p:xfrm>
          <a:off x="500063" y="1214438"/>
          <a:ext cx="8143875" cy="4786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75"/>
                <a:gridCol w="1628775"/>
                <a:gridCol w="1628775"/>
                <a:gridCol w="1628775"/>
                <a:gridCol w="1628775"/>
              </a:tblGrid>
              <a:tr h="376091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1</a:t>
                      </a:r>
                    </a:p>
                  </a:txBody>
                  <a:tcPr/>
                </a:tc>
              </a:tr>
              <a:tr h="2350573">
                <a:tc>
                  <a:txBody>
                    <a:bodyPr/>
                    <a:lstStyle/>
                    <a:p>
                      <a:r>
                        <a:rPr lang="it-IT" sz="1600" dirty="0" err="1"/>
                        <a:t>Participation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Il/elle accepte de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réaliser toutes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tâches qui lui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assignées.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Il/elle réalise les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tâches qui lui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assignées.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fr-F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/elle a</a:t>
                      </a: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parfois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besoin qu’on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l’encourage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réaliser les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tâches qui lui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assignées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Il/elle ne réalise pas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tâches qui</a:t>
                      </a:r>
                      <a:r>
                        <a:rPr kumimoji="0" lang="fr-F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lui</a:t>
                      </a: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sont assignées.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</a:tr>
              <a:tr h="2059647">
                <a:tc>
                  <a:txBody>
                    <a:bodyPr/>
                    <a:lstStyle/>
                    <a:p>
                      <a:r>
                        <a:rPr lang="it-IT" sz="1600" dirty="0" err="1"/>
                        <a:t>Coopération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Il/elle</a:t>
                      </a:r>
                      <a:r>
                        <a:rPr kumimoji="0" lang="fr-FR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équilibre ses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phases d’écoute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de prise de </a:t>
                      </a:r>
                    </a:p>
                    <a:p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parole.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Il/elle </a:t>
                      </a:r>
                      <a:r>
                        <a:rPr lang="it-IT" sz="1600" dirty="0" err="1"/>
                        <a:t>peut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écouter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les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autres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Il/elle </a:t>
                      </a:r>
                      <a:r>
                        <a:rPr lang="it-IT" sz="1600" dirty="0" err="1"/>
                        <a:t>écoute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parfois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les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autres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Il/elle n’</a:t>
                      </a:r>
                      <a:r>
                        <a:rPr lang="it-IT" sz="1600" dirty="0" err="1"/>
                        <a:t>écoute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pas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les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autres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629" name="Picture 6" descr="gas_serra-3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956175"/>
            <a:ext cx="207168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928688" y="928688"/>
          <a:ext cx="6284913" cy="4876800"/>
        </p:xfrm>
        <a:graphic>
          <a:graphicData uri="http://schemas.openxmlformats.org/drawingml/2006/table">
            <a:tbl>
              <a:tblPr/>
              <a:tblGrid>
                <a:gridCol w="3286377"/>
                <a:gridCol w="1070528"/>
                <a:gridCol w="964004"/>
                <a:gridCol w="964004"/>
              </a:tblGrid>
              <a:tr h="222727">
                <a:tc gridSpan="4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opperplate Gothic Bold"/>
                          <a:ea typeface="Calibri"/>
                          <a:cs typeface="Times New Roman"/>
                        </a:rPr>
                        <a:t>Checklist di automonitoraggio per lo studente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     Sempre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  A volte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Calibri"/>
                          <a:cs typeface="Times New Roman"/>
                        </a:rPr>
                        <a:t>       Mai 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Ho contribuito con le mie idee e le mie conoscenze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2.    Ho chiesto agli altri le loro idee e le loro conoscenze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3.     Ho messo insieme tutte le nostre idee e le nostre conoscenze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4.     Quando ne avevo bisogno ho chiesto aiuto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5.     Ho aiutato i miei compagni di gruppo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18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6.     Mi sono assicurato che tutti i miei compagni di gruppo capissero come fare i compiti che ci venivano assegnati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7.    Ho contribuito a mantenere attivo il gruppo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45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t-IT" sz="1600" dirty="0">
                          <a:latin typeface="Calibri"/>
                          <a:ea typeface="Calibri"/>
                          <a:cs typeface="Times New Roman"/>
                        </a:rPr>
                        <a:t>8.     Ho coinvolto tutti i miei compagni di gruppo nel lavoro</a:t>
                      </a: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ourier New"/>
                        <a:buChar char="o"/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84" name="Rectangle 1"/>
          <p:cNvSpPr>
            <a:spLocks noChangeArrowheads="1"/>
          </p:cNvSpPr>
          <p:nvPr/>
        </p:nvSpPr>
        <p:spPr bwMode="auto">
          <a:xfrm>
            <a:off x="0" y="0"/>
            <a:ext cx="8677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altLang="it-IT" sz="2000">
                <a:latin typeface="Calibri" pitchFamily="34" charset="0"/>
              </a:rPr>
              <a:t>Autovalutazione dei processi formativi dello studente durante il lavoro di gruppo</a:t>
            </a:r>
            <a:endParaRPr lang="it-IT" altLang="it-IT" sz="2000"/>
          </a:p>
          <a:p>
            <a:endParaRPr lang="it-IT" altLang="it-IT"/>
          </a:p>
        </p:txBody>
      </p:sp>
      <p:pic>
        <p:nvPicPr>
          <p:cNvPr id="22585" name="Picture 6" descr="gas_serra-3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4956175"/>
            <a:ext cx="2071687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it-IT" altLang="it-IT" sz="1200" b="1" u="sng">
                <a:cs typeface="Times New Roman" pitchFamily="18" charset="0"/>
              </a:rPr>
              <a:t>RUBRICA DI VALUTAZIONE DELLA RELAZIONE (osservazione durante i lavori di gruppo)</a:t>
            </a:r>
            <a:endParaRPr lang="it-IT" alt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57188" y="500063"/>
          <a:ext cx="7929563" cy="4786304"/>
        </p:xfrm>
        <a:graphic>
          <a:graphicData uri="http://schemas.openxmlformats.org/drawingml/2006/table">
            <a:tbl>
              <a:tblPr/>
              <a:tblGrid>
                <a:gridCol w="3908842"/>
                <a:gridCol w="3663533"/>
                <a:gridCol w="357188"/>
              </a:tblGrid>
              <a:tr h="402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Indicatori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 b="1">
                          <a:latin typeface="Times New Roman"/>
                          <a:ea typeface="Calibri"/>
                          <a:cs typeface="Times New Roman"/>
                        </a:rPr>
                        <a:t>Descrittori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 b="1">
                          <a:latin typeface="Times New Roman"/>
                          <a:ea typeface="Calibri"/>
                          <a:cs typeface="Times New Roman"/>
                        </a:rPr>
                        <a:t>Livelli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Autonomia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coglie subito la finalità del compito assegnato al gruppo; organizza il lavoro distribuendo gli incarichi con responsabilità; aiuta chi non ha ben capito cosa fare; si propone come relatore.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coglie subito la finalità del compito assegnato al gruppo; si attiene agli incarichi affidati dal docente e li esegue con puntualità, rispettando il lavoro svolto dagli altri componenti. 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coglie  la finalità del compito assegnato al gruppo dopo aver eseguito il lavoro; si attiene agli incarichi affidati dal docente.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3687" marR="336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mostra difficoltà nel cogliere la finalità del compito assegnato al gruppo; esegue l’incarico con superficialità e disattenzione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Comunicazione 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socializzazione di esperienze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e conoscenze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ha un’ottima comunicazione con i pari, socializza esperienze e saperi interagendo attraverso l’ascolto attivo,  arricchendo e riorganizzando le proprie idee in modo dinamico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comunica con i pari, socializza esperienze e saperi esercitando l’ascolto e con buona capacità di arricchire e riorganizzare le proprie idee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ha una comunicazione essenziale con i pari, socializza alcune esperienze e saperi, non è costante nell’ascolto 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ha difficoltà a comunicare e ad ascoltare i pari,  è disponibile saltuariamente a socializzare le esperienze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Interazione orizzontale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(con i compagni)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è collaborativo; rispetta i compagni e interagisce con loro negli spazi opportuni, invitandoli anche ad esprimere le loro opinioni. Non assume atteggiamenti da prevaricatore.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è collaborativo; rispetta i compagni e interagisce con loro negli spazi opportuni. Non assume atteggiamenti da prevaricatore.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non sempre  collabora; rispetta i compagni, ma esegue i compiti in modo isolato. Non assume atteggiamenti da prevaricatore.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non è collaborativo; non rispetta i compagni e assume atteggiamenti da prevaricatore.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Interazione verticale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(con i docenti)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interagisce con i docenti in modo costruttivo: propone soluzioni; rivede le sue posizioni; si attiene alle consegne. Rispetta i ruoli e con correttezza pone domande di approfondimento.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interagisce con i docenti in modo costruttivo: propone soluzioni; rivede le sue posizioni; si attiene alle consegne. Rispetta i ruoli in modo corretto.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interagisce con i docenti in modo non sempre  costruttivo. Rispetta i ruoli dopo i richiami.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Calibri"/>
                          <a:cs typeface="Times New Roman"/>
                        </a:rPr>
                        <a:t>L’alunno non interagisce con i docenti. Spesso, viene sollecitato a rispettare i ruoli.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Relazione con gli esperti e le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altre figure adulte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it-IT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entra in relazione con gli adulti con uno stile aperto e costruttivo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L’allievo si relaziona con gli adulti adottando un comportamento pienamente corretto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Nelle relazioni con gli adulti l’allievo manifesta una correttezza Essenziale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it-IT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 dirty="0">
                          <a:latin typeface="Times New Roman"/>
                          <a:ea typeface="Times New Roman"/>
                          <a:cs typeface="Times New Roman"/>
                        </a:rPr>
                        <a:t>L’allievo presenta lacune nella cura delle relazioni con gli adulti</a:t>
                      </a:r>
                      <a:endParaRPr lang="it-IT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687" marR="336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83" name="Picture 6" descr="gas_serra-300x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284788"/>
            <a:ext cx="171450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788</Words>
  <Application>Microsoft Office PowerPoint</Application>
  <PresentationFormat>Presentazione su schermo (4:3)</PresentationFormat>
  <Paragraphs>141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 Windows</dc:creator>
  <cp:lastModifiedBy>Utente Windows</cp:lastModifiedBy>
  <cp:revision>2</cp:revision>
  <dcterms:created xsi:type="dcterms:W3CDTF">2021-06-26T12:25:14Z</dcterms:created>
  <dcterms:modified xsi:type="dcterms:W3CDTF">2021-06-26T12:31:08Z</dcterms:modified>
</cp:coreProperties>
</file>