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22" r:id="rId3"/>
    <p:sldId id="257" r:id="rId4"/>
    <p:sldId id="258" r:id="rId5"/>
    <p:sldId id="260" r:id="rId6"/>
    <p:sldId id="263" r:id="rId7"/>
    <p:sldId id="289" r:id="rId8"/>
    <p:sldId id="264" r:id="rId9"/>
    <p:sldId id="266" r:id="rId10"/>
    <p:sldId id="265" r:id="rId11"/>
    <p:sldId id="295" r:id="rId12"/>
    <p:sldId id="273" r:id="rId13"/>
    <p:sldId id="315" r:id="rId14"/>
    <p:sldId id="267" r:id="rId15"/>
    <p:sldId id="261" r:id="rId16"/>
    <p:sldId id="269" r:id="rId17"/>
    <p:sldId id="276" r:id="rId18"/>
    <p:sldId id="279" r:id="rId19"/>
    <p:sldId id="275" r:id="rId20"/>
    <p:sldId id="285" r:id="rId21"/>
    <p:sldId id="312"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41" autoAdjust="0"/>
  </p:normalViewPr>
  <p:slideViewPr>
    <p:cSldViewPr>
      <p:cViewPr varScale="1">
        <p:scale>
          <a:sx n="90" d="100"/>
          <a:sy n="90" d="100"/>
        </p:scale>
        <p:origin x="126" y="78"/>
      </p:cViewPr>
      <p:guideLst>
        <p:guide orient="horz" pos="2160"/>
        <p:guide pos="2880"/>
      </p:guideLst>
    </p:cSldViewPr>
  </p:slideViewPr>
  <p:outlineViewPr>
    <p:cViewPr>
      <p:scale>
        <a:sx n="33" d="100"/>
        <a:sy n="33" d="100"/>
      </p:scale>
      <p:origin x="0" y="205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050B7F-6260-49C8-B1F5-FBDA8A0AE390}" type="datetimeFigureOut">
              <a:rPr lang="en-US" smtClean="0"/>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C124A-4E80-4CEF-AAA1-A6B150EC7FCF}" type="slidenum">
              <a:rPr lang="en-US" smtClean="0"/>
              <a:pPr/>
              <a:t>‹#›</a:t>
            </a:fld>
            <a:endParaRPr lang="en-US"/>
          </a:p>
        </p:txBody>
      </p:sp>
    </p:spTree>
    <p:extLst>
      <p:ext uri="{BB962C8B-B14F-4D97-AF65-F5344CB8AC3E}">
        <p14:creationId xmlns:p14="http://schemas.microsoft.com/office/powerpoint/2010/main" val="352955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BC124A-4E80-4CEF-AAA1-A6B150EC7FCF}" type="slidenum">
              <a:rPr lang="en-US" smtClean="0"/>
              <a:pPr/>
              <a:t>4</a:t>
            </a:fld>
            <a:endParaRPr lang="en-US"/>
          </a:p>
        </p:txBody>
      </p:sp>
    </p:spTree>
    <p:extLst>
      <p:ext uri="{BB962C8B-B14F-4D97-AF65-F5344CB8AC3E}">
        <p14:creationId xmlns:p14="http://schemas.microsoft.com/office/powerpoint/2010/main" val="86915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BC124A-4E80-4CEF-AAA1-A6B150EC7FCF}" type="slidenum">
              <a:rPr lang="en-US" smtClean="0"/>
              <a:pPr/>
              <a:t>6</a:t>
            </a:fld>
            <a:endParaRPr lang="en-US"/>
          </a:p>
        </p:txBody>
      </p:sp>
    </p:spTree>
    <p:extLst>
      <p:ext uri="{BB962C8B-B14F-4D97-AF65-F5344CB8AC3E}">
        <p14:creationId xmlns:p14="http://schemas.microsoft.com/office/powerpoint/2010/main" val="1640048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A471C8-2A91-45A3-ADD9-B4E62518D2CE}" type="datetimeFigureOut">
              <a:rPr lang="it-IT" smtClean="0"/>
              <a:pPr/>
              <a:t>05/11/2015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5FF3DC2-31B9-4502-ACDD-0C9A2AFD1FE2}" type="slidenum">
              <a:rPr lang="it-IT" smtClean="0"/>
              <a:pPr/>
              <a:t>‹#›</a:t>
            </a:fld>
            <a:endParaRPr lang="it-IT"/>
          </a:p>
        </p:txBody>
      </p:sp>
    </p:spTree>
  </p:cSld>
  <p:clrMapOvr>
    <a:masterClrMapping/>
  </p:clrMapOvr>
  <p:transition spd="slow" advTm="15000">
    <p:dissolv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471C8-2A91-45A3-ADD9-B4E62518D2CE}" type="datetimeFigureOut">
              <a:rPr lang="it-IT" smtClean="0"/>
              <a:pPr/>
              <a:t>05/11/2015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F3DC2-31B9-4502-ACDD-0C9A2AFD1FE2}"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5000">
    <p:dissolve/>
    <p:sndAc>
      <p:stSnd>
        <p:snd r:embed="rId13" name="chimes.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i="1" dirty="0" smtClean="0">
                <a:latin typeface="Times New Roman" pitchFamily="18" charset="0"/>
                <a:cs typeface="Times New Roman" pitchFamily="18" charset="0"/>
              </a:rPr>
              <a:t>Şcoala Gimnazial</a:t>
            </a:r>
            <a:r>
              <a:rPr lang="vi-VN" i="1" dirty="0" smtClean="0">
                <a:latin typeface="Times New Roman" pitchFamily="18" charset="0"/>
                <a:cs typeface="Times New Roman" pitchFamily="18" charset="0"/>
              </a:rPr>
              <a:t>ă</a:t>
            </a:r>
            <a:r>
              <a:rPr lang="it-IT" i="1" dirty="0" smtClean="0">
                <a:latin typeface="Times New Roman" pitchFamily="18" charset="0"/>
                <a:cs typeface="Times New Roman" pitchFamily="18" charset="0"/>
              </a:rPr>
              <a:t>“I.G.DUCA”Petroşani</a:t>
            </a:r>
            <a:endParaRPr lang="it-IT" i="1" dirty="0">
              <a:latin typeface="Times New Roman" pitchFamily="18" charset="0"/>
              <a:cs typeface="Times New Roman" pitchFamily="18" charset="0"/>
            </a:endParaRPr>
          </a:p>
        </p:txBody>
      </p:sp>
      <p:sp>
        <p:nvSpPr>
          <p:cNvPr id="3" name="Sottotitolo 2"/>
          <p:cNvSpPr>
            <a:spLocks noGrp="1"/>
          </p:cNvSpPr>
          <p:nvPr>
            <p:ph type="subTitle" idx="1"/>
          </p:nvPr>
        </p:nvSpPr>
        <p:spPr>
          <a:xfrm>
            <a:off x="1142976" y="3886200"/>
            <a:ext cx="6629424" cy="2686072"/>
          </a:xfrm>
        </p:spPr>
        <p:txBody>
          <a:bodyPr>
            <a:normAutofit/>
          </a:bodyPr>
          <a:lstStyle/>
          <a:p>
            <a:r>
              <a:rPr lang="it-IT" sz="4800" dirty="0" smtClean="0">
                <a:solidFill>
                  <a:schemeClr val="tx1"/>
                </a:solidFill>
              </a:rPr>
              <a:t>NO CHILD LEFT BEHIND !</a:t>
            </a:r>
          </a:p>
          <a:p>
            <a:r>
              <a:rPr lang="it-IT" sz="4800" dirty="0" smtClean="0">
                <a:solidFill>
                  <a:schemeClr val="tx1"/>
                </a:solidFill>
              </a:rPr>
              <a:t>Erasmus+  Project </a:t>
            </a:r>
          </a:p>
          <a:p>
            <a:r>
              <a:rPr lang="it-IT" sz="4800" dirty="0" smtClean="0">
                <a:solidFill>
                  <a:schemeClr val="tx1"/>
                </a:solidFill>
              </a:rPr>
              <a:t>2014/2016</a:t>
            </a:r>
          </a:p>
          <a:p>
            <a:endParaRPr lang="it-IT" sz="4800" dirty="0"/>
          </a:p>
        </p:txBody>
      </p:sp>
      <p:sp>
        <p:nvSpPr>
          <p:cNvPr id="4" name="CasellaDiTesto 3"/>
          <p:cNvSpPr txBox="1"/>
          <p:nvPr/>
        </p:nvSpPr>
        <p:spPr>
          <a:xfrm>
            <a:off x="3143240" y="1643050"/>
            <a:ext cx="184731" cy="369332"/>
          </a:xfrm>
          <a:prstGeom prst="rect">
            <a:avLst/>
          </a:prstGeom>
          <a:noFill/>
        </p:spPr>
        <p:txBody>
          <a:bodyPr wrap="none" rtlCol="0">
            <a:spAutoFit/>
          </a:bodyPr>
          <a:lstStyle/>
          <a:p>
            <a:endParaRPr lang="it-IT" dirty="0"/>
          </a:p>
        </p:txBody>
      </p:sp>
      <p:pic>
        <p:nvPicPr>
          <p:cNvPr id="5" name="Immagine 4" descr="images.jpg"/>
          <p:cNvPicPr>
            <a:picLocks noChangeAspect="1"/>
          </p:cNvPicPr>
          <p:nvPr/>
        </p:nvPicPr>
        <p:blipFill>
          <a:blip r:embed="rId3" cstate="print"/>
          <a:stretch>
            <a:fillRect/>
          </a:stretch>
        </p:blipFill>
        <p:spPr>
          <a:xfrm>
            <a:off x="3143240" y="285728"/>
            <a:ext cx="2786082" cy="1714512"/>
          </a:xfrm>
          <a:prstGeom prst="rect">
            <a:avLst/>
          </a:prstGeom>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400" dirty="0" smtClean="0">
                <a:latin typeface="Times New Roman" pitchFamily="18" charset="0"/>
                <a:cs typeface="Times New Roman" pitchFamily="18" charset="0"/>
              </a:rPr>
              <a:t>On Monday,  May 18, The pupils attended classes and at 9 o’clock both teachers and pupils attended the welcome assembling. After that the pupils returned to classes and the teachers met the Munucipality Mayor.</a:t>
            </a:r>
            <a:endParaRPr lang="it-IT" sz="2400" dirty="0">
              <a:latin typeface="Times New Roman" pitchFamily="18" charset="0"/>
              <a:cs typeface="Times New Roman" pitchFamily="18" charset="0"/>
            </a:endParaRPr>
          </a:p>
        </p:txBody>
      </p:sp>
      <p:pic>
        <p:nvPicPr>
          <p:cNvPr id="2050" name="Picture 2" descr="C:\Users\Iulia\Desktop\ESTONIA '15\Foto Estonia\Foto Estonia 044.jpg"/>
          <p:cNvPicPr>
            <a:picLocks noGrp="1" noChangeAspect="1" noChangeArrowheads="1"/>
          </p:cNvPicPr>
          <p:nvPr>
            <p:ph idx="1"/>
          </p:nvPr>
        </p:nvPicPr>
        <p:blipFill>
          <a:blip r:embed="rId3" cstate="print"/>
          <a:srcRect/>
          <a:stretch>
            <a:fillRect/>
          </a:stretch>
        </p:blipFill>
        <p:spPr bwMode="auto">
          <a:xfrm>
            <a:off x="0" y="4143380"/>
            <a:ext cx="3624032" cy="2035721"/>
          </a:xfrm>
          <a:prstGeom prst="rect">
            <a:avLst/>
          </a:prstGeom>
          <a:noFill/>
        </p:spPr>
      </p:pic>
      <p:pic>
        <p:nvPicPr>
          <p:cNvPr id="2051" name="Picture 3" descr="C:\Users\Iulia\Desktop\ESTONIA '15\Foto Estonia\Foto Estonia 051.jpg"/>
          <p:cNvPicPr>
            <a:picLocks noChangeAspect="1" noChangeArrowheads="1"/>
          </p:cNvPicPr>
          <p:nvPr/>
        </p:nvPicPr>
        <p:blipFill>
          <a:blip r:embed="rId4" cstate="print"/>
          <a:srcRect/>
          <a:stretch>
            <a:fillRect/>
          </a:stretch>
        </p:blipFill>
        <p:spPr bwMode="auto">
          <a:xfrm>
            <a:off x="5583110" y="4214818"/>
            <a:ext cx="3560890" cy="2000264"/>
          </a:xfrm>
          <a:prstGeom prst="rect">
            <a:avLst/>
          </a:prstGeom>
          <a:noFill/>
        </p:spPr>
      </p:pic>
      <p:pic>
        <p:nvPicPr>
          <p:cNvPr id="2052" name="Picture 4" descr="C:\Users\Iulia\Desktop\ESTONIA '15\Foto Estonia\Foto Estonia 073.jpg"/>
          <p:cNvPicPr>
            <a:picLocks noChangeAspect="1" noChangeArrowheads="1"/>
          </p:cNvPicPr>
          <p:nvPr/>
        </p:nvPicPr>
        <p:blipFill>
          <a:blip r:embed="rId5" cstate="print"/>
          <a:srcRect/>
          <a:stretch>
            <a:fillRect/>
          </a:stretch>
        </p:blipFill>
        <p:spPr bwMode="auto">
          <a:xfrm>
            <a:off x="3643306" y="3549718"/>
            <a:ext cx="1858366" cy="3308282"/>
          </a:xfrm>
          <a:prstGeom prst="rect">
            <a:avLst/>
          </a:prstGeom>
          <a:noFill/>
        </p:spPr>
      </p:pic>
      <p:pic>
        <p:nvPicPr>
          <p:cNvPr id="2053" name="Picture 5" descr="C:\Users\Iulia\Desktop\ESTONIA '15\Foto Estonia\Foto Estonia 079.jpg"/>
          <p:cNvPicPr>
            <a:picLocks noChangeAspect="1" noChangeArrowheads="1"/>
          </p:cNvPicPr>
          <p:nvPr/>
        </p:nvPicPr>
        <p:blipFill>
          <a:blip r:embed="rId6" cstate="print"/>
          <a:srcRect/>
          <a:stretch>
            <a:fillRect/>
          </a:stretch>
        </p:blipFill>
        <p:spPr bwMode="auto">
          <a:xfrm>
            <a:off x="500034" y="2000240"/>
            <a:ext cx="3000364" cy="1685399"/>
          </a:xfrm>
          <a:prstGeom prst="rect">
            <a:avLst/>
          </a:prstGeom>
          <a:noFill/>
        </p:spPr>
      </p:pic>
      <p:pic>
        <p:nvPicPr>
          <p:cNvPr id="2054" name="Picture 6" descr="C:\Users\Iulia\Desktop\ESTONIA '15\Foto Estonia\Foto Estonia 089.jpg"/>
          <p:cNvPicPr>
            <a:picLocks noChangeAspect="1" noChangeArrowheads="1"/>
          </p:cNvPicPr>
          <p:nvPr/>
        </p:nvPicPr>
        <p:blipFill>
          <a:blip r:embed="rId7" cstate="print"/>
          <a:srcRect/>
          <a:stretch>
            <a:fillRect/>
          </a:stretch>
        </p:blipFill>
        <p:spPr bwMode="auto">
          <a:xfrm>
            <a:off x="5643570" y="1857364"/>
            <a:ext cx="3214678" cy="1805786"/>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latin typeface="Times New Roman" pitchFamily="18" charset="0"/>
                <a:cs typeface="Times New Roman" pitchFamily="18" charset="0"/>
              </a:rPr>
              <a:t>Next, later in the afternoon the pupils visited the Broadcast Museum and they made a news about the project and their visit to Estonia.</a:t>
            </a:r>
            <a:endParaRPr lang="it-IT" sz="2400" dirty="0"/>
          </a:p>
        </p:txBody>
      </p:sp>
      <p:pic>
        <p:nvPicPr>
          <p:cNvPr id="3074" name="Picture 2" descr="C:\Users\Iulia\Desktop\ESTONIA '15\Estonia - MAGDA\IMG1019.jpg"/>
          <p:cNvPicPr>
            <a:picLocks noGrp="1" noChangeAspect="1" noChangeArrowheads="1"/>
          </p:cNvPicPr>
          <p:nvPr>
            <p:ph idx="1"/>
          </p:nvPr>
        </p:nvPicPr>
        <p:blipFill>
          <a:blip r:embed="rId3" cstate="print"/>
          <a:srcRect/>
          <a:stretch>
            <a:fillRect/>
          </a:stretch>
        </p:blipFill>
        <p:spPr bwMode="auto">
          <a:xfrm>
            <a:off x="714348" y="1357298"/>
            <a:ext cx="4357718" cy="3268289"/>
          </a:xfrm>
          <a:prstGeom prst="rect">
            <a:avLst/>
          </a:prstGeom>
          <a:noFill/>
        </p:spPr>
      </p:pic>
      <p:pic>
        <p:nvPicPr>
          <p:cNvPr id="3075" name="Picture 3" descr="C:\Users\Iulia\Desktop\ESTONIA '15\Estonia - MAGDA\IMG1020.jpg"/>
          <p:cNvPicPr>
            <a:picLocks noChangeAspect="1" noChangeArrowheads="1"/>
          </p:cNvPicPr>
          <p:nvPr/>
        </p:nvPicPr>
        <p:blipFill>
          <a:blip r:embed="rId4" cstate="print"/>
          <a:srcRect/>
          <a:stretch>
            <a:fillRect/>
          </a:stretch>
        </p:blipFill>
        <p:spPr bwMode="auto">
          <a:xfrm>
            <a:off x="5072066" y="3000372"/>
            <a:ext cx="3071834" cy="3619525"/>
          </a:xfrm>
          <a:prstGeom prst="rect">
            <a:avLst/>
          </a:prstGeom>
          <a:noFill/>
        </p:spPr>
      </p:pic>
      <p:pic>
        <p:nvPicPr>
          <p:cNvPr id="3076" name="Picture 4" descr="C:\Users\Iulia\Desktop\ESTONIA '15\Foto Estonia 2\Foto Estonia 2 005.jpg"/>
          <p:cNvPicPr>
            <a:picLocks noChangeAspect="1" noChangeArrowheads="1"/>
          </p:cNvPicPr>
          <p:nvPr/>
        </p:nvPicPr>
        <p:blipFill>
          <a:blip r:embed="rId5" cstate="print"/>
          <a:srcRect/>
          <a:stretch>
            <a:fillRect/>
          </a:stretch>
        </p:blipFill>
        <p:spPr bwMode="auto">
          <a:xfrm>
            <a:off x="6419831" y="1357299"/>
            <a:ext cx="1938383" cy="2428892"/>
          </a:xfrm>
          <a:prstGeom prst="rect">
            <a:avLst/>
          </a:prstGeom>
          <a:noFill/>
        </p:spPr>
      </p:pic>
      <p:pic>
        <p:nvPicPr>
          <p:cNvPr id="3077" name="Picture 5" descr="C:\Users\Iulia\Desktop\ESTONIA '15\Foto Estonia 2\Foto Estonia 2 024.jpg"/>
          <p:cNvPicPr>
            <a:picLocks noChangeAspect="1" noChangeArrowheads="1"/>
          </p:cNvPicPr>
          <p:nvPr/>
        </p:nvPicPr>
        <p:blipFill>
          <a:blip r:embed="rId6" cstate="print"/>
          <a:srcRect/>
          <a:stretch>
            <a:fillRect/>
          </a:stretch>
        </p:blipFill>
        <p:spPr bwMode="auto">
          <a:xfrm>
            <a:off x="714348" y="4071942"/>
            <a:ext cx="2571768" cy="2500354"/>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latin typeface="Times New Roman" pitchFamily="18" charset="0"/>
                <a:cs typeface="Times New Roman" pitchFamily="18" charset="0"/>
              </a:rPr>
              <a:t>Finally, in the evening, everybody had a nice journey through the time while visiting the historical tower to </a:t>
            </a:r>
            <a:br>
              <a:rPr lang="it-IT" sz="2800" dirty="0" smtClean="0">
                <a:latin typeface="Times New Roman" pitchFamily="18" charset="0"/>
                <a:cs typeface="Times New Roman" pitchFamily="18" charset="0"/>
              </a:rPr>
            </a:br>
            <a:r>
              <a:rPr lang="it-IT" sz="2800" dirty="0" smtClean="0">
                <a:latin typeface="Times New Roman" pitchFamily="18" charset="0"/>
                <a:cs typeface="Times New Roman" pitchFamily="18" charset="0"/>
              </a:rPr>
              <a:t>Paide Ajakeskus Wittenstein</a:t>
            </a:r>
            <a:endParaRPr lang="it-IT" sz="2800" dirty="0">
              <a:latin typeface="Times New Roman" pitchFamily="18" charset="0"/>
              <a:cs typeface="Times New Roman" pitchFamily="18" charset="0"/>
            </a:endParaRPr>
          </a:p>
        </p:txBody>
      </p:sp>
      <p:pic>
        <p:nvPicPr>
          <p:cNvPr id="4098" name="Picture 2" descr="C:\Users\Iulia\Desktop\ESTONIA '15\Foto album Estonia\Foto Estonia 121.jpg"/>
          <p:cNvPicPr>
            <a:picLocks noGrp="1" noChangeAspect="1" noChangeArrowheads="1"/>
          </p:cNvPicPr>
          <p:nvPr>
            <p:ph idx="1"/>
          </p:nvPr>
        </p:nvPicPr>
        <p:blipFill>
          <a:blip r:embed="rId3" cstate="print"/>
          <a:srcRect/>
          <a:stretch>
            <a:fillRect/>
          </a:stretch>
        </p:blipFill>
        <p:spPr bwMode="auto">
          <a:xfrm>
            <a:off x="285720" y="1500174"/>
            <a:ext cx="3942436" cy="2214578"/>
          </a:xfrm>
          <a:prstGeom prst="rect">
            <a:avLst/>
          </a:prstGeom>
          <a:noFill/>
        </p:spPr>
      </p:pic>
      <p:pic>
        <p:nvPicPr>
          <p:cNvPr id="4099" name="Picture 3" descr="C:\Users\Iulia\Desktop\ESTONIA '15\Foto album Estonia\Foto Estonia 120.jpg"/>
          <p:cNvPicPr>
            <a:picLocks noChangeAspect="1" noChangeArrowheads="1"/>
          </p:cNvPicPr>
          <p:nvPr/>
        </p:nvPicPr>
        <p:blipFill>
          <a:blip r:embed="rId4" cstate="print"/>
          <a:srcRect/>
          <a:stretch>
            <a:fillRect/>
          </a:stretch>
        </p:blipFill>
        <p:spPr bwMode="auto">
          <a:xfrm>
            <a:off x="2357422" y="3000372"/>
            <a:ext cx="4000528" cy="2247222"/>
          </a:xfrm>
          <a:prstGeom prst="rect">
            <a:avLst/>
          </a:prstGeom>
          <a:noFill/>
        </p:spPr>
      </p:pic>
      <p:pic>
        <p:nvPicPr>
          <p:cNvPr id="4100" name="Picture 4" descr="C:\Users\Iulia\Desktop\ESTONIA '15\Estonia - MAGDA\IMG1080.jpg"/>
          <p:cNvPicPr>
            <a:picLocks noChangeAspect="1" noChangeArrowheads="1"/>
          </p:cNvPicPr>
          <p:nvPr/>
        </p:nvPicPr>
        <p:blipFill>
          <a:blip r:embed="rId5" cstate="print"/>
          <a:srcRect/>
          <a:stretch>
            <a:fillRect/>
          </a:stretch>
        </p:blipFill>
        <p:spPr bwMode="auto">
          <a:xfrm>
            <a:off x="5572132" y="4179099"/>
            <a:ext cx="3571868" cy="2678901"/>
          </a:xfrm>
          <a:prstGeom prst="rect">
            <a:avLst/>
          </a:prstGeom>
          <a:noFill/>
        </p:spPr>
      </p:pic>
      <p:pic>
        <p:nvPicPr>
          <p:cNvPr id="4101" name="Picture 5" descr="C:\Users\Iulia\Desktop\ESTONIA '15\Estonia - MAGDA\IMG1061.jpg"/>
          <p:cNvPicPr>
            <a:picLocks noChangeAspect="1" noChangeArrowheads="1"/>
          </p:cNvPicPr>
          <p:nvPr/>
        </p:nvPicPr>
        <p:blipFill>
          <a:blip r:embed="rId6" cstate="print"/>
          <a:srcRect/>
          <a:stretch>
            <a:fillRect/>
          </a:stretch>
        </p:blipFill>
        <p:spPr bwMode="auto">
          <a:xfrm>
            <a:off x="1000100" y="3929066"/>
            <a:ext cx="2053813" cy="2738417"/>
          </a:xfrm>
          <a:prstGeom prst="rect">
            <a:avLst/>
          </a:prstGeom>
          <a:noFill/>
        </p:spPr>
      </p:pic>
      <p:pic>
        <p:nvPicPr>
          <p:cNvPr id="4102" name="Picture 6" descr="C:\Users\Iulia\Desktop\ESTONIA '15\Foto Estonia\Foto Estonia 135.jpg"/>
          <p:cNvPicPr>
            <a:picLocks noChangeAspect="1" noChangeArrowheads="1"/>
          </p:cNvPicPr>
          <p:nvPr/>
        </p:nvPicPr>
        <p:blipFill>
          <a:blip r:embed="rId7" cstate="print"/>
          <a:srcRect/>
          <a:stretch>
            <a:fillRect/>
          </a:stretch>
        </p:blipFill>
        <p:spPr bwMode="auto">
          <a:xfrm>
            <a:off x="6643702" y="1142984"/>
            <a:ext cx="1978779" cy="3522644"/>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latin typeface="Times New Roman" pitchFamily="18" charset="0"/>
                <a:cs typeface="Times New Roman" pitchFamily="18" charset="0"/>
              </a:rPr>
              <a:t>On Tuesday, the most important moment was the sport event for both pupils and teachers.</a:t>
            </a:r>
            <a:endParaRPr lang="it-IT" sz="2400" dirty="0">
              <a:latin typeface="Times New Roman" pitchFamily="18" charset="0"/>
              <a:cs typeface="Times New Roman" pitchFamily="18" charset="0"/>
            </a:endParaRPr>
          </a:p>
        </p:txBody>
      </p:sp>
      <p:pic>
        <p:nvPicPr>
          <p:cNvPr id="5122" name="Picture 2" descr="C:\Users\Iulia\Desktop\ESTONIA '15\Foto album Estonia\Foto Estonia 140.jpg"/>
          <p:cNvPicPr>
            <a:picLocks noGrp="1" noChangeAspect="1" noChangeArrowheads="1"/>
          </p:cNvPicPr>
          <p:nvPr>
            <p:ph idx="1"/>
          </p:nvPr>
        </p:nvPicPr>
        <p:blipFill>
          <a:blip r:embed="rId3" cstate="print"/>
          <a:srcRect/>
          <a:stretch>
            <a:fillRect/>
          </a:stretch>
        </p:blipFill>
        <p:spPr bwMode="auto">
          <a:xfrm>
            <a:off x="2643174" y="1285860"/>
            <a:ext cx="3957166" cy="2222852"/>
          </a:xfrm>
          <a:prstGeom prst="rect">
            <a:avLst/>
          </a:prstGeom>
          <a:noFill/>
        </p:spPr>
      </p:pic>
      <p:pic>
        <p:nvPicPr>
          <p:cNvPr id="5123" name="Picture 3" descr="C:\Users\Iulia\Desktop\ESTONIA '15\Foto album Estonia\P19-05-15_09.27.jpg"/>
          <p:cNvPicPr>
            <a:picLocks noChangeAspect="1" noChangeArrowheads="1"/>
          </p:cNvPicPr>
          <p:nvPr/>
        </p:nvPicPr>
        <p:blipFill>
          <a:blip r:embed="rId4" cstate="print"/>
          <a:srcRect/>
          <a:stretch>
            <a:fillRect/>
          </a:stretch>
        </p:blipFill>
        <p:spPr bwMode="auto">
          <a:xfrm>
            <a:off x="285720" y="2786058"/>
            <a:ext cx="2667018" cy="2000264"/>
          </a:xfrm>
          <a:prstGeom prst="rect">
            <a:avLst/>
          </a:prstGeom>
          <a:noFill/>
        </p:spPr>
      </p:pic>
      <p:pic>
        <p:nvPicPr>
          <p:cNvPr id="5124" name="Picture 4" descr="C:\Users\Iulia\Desktop\ESTONIA '15\Foto album Estonia\P19-05-15_09.50[03].jpg"/>
          <p:cNvPicPr>
            <a:picLocks noChangeAspect="1" noChangeArrowheads="1"/>
          </p:cNvPicPr>
          <p:nvPr/>
        </p:nvPicPr>
        <p:blipFill>
          <a:blip r:embed="rId5" cstate="print"/>
          <a:srcRect/>
          <a:stretch>
            <a:fillRect/>
          </a:stretch>
        </p:blipFill>
        <p:spPr bwMode="auto">
          <a:xfrm>
            <a:off x="6215074" y="2571744"/>
            <a:ext cx="2714644" cy="2035983"/>
          </a:xfrm>
          <a:prstGeom prst="rect">
            <a:avLst/>
          </a:prstGeom>
          <a:noFill/>
        </p:spPr>
      </p:pic>
      <p:pic>
        <p:nvPicPr>
          <p:cNvPr id="5125" name="Picture 5" descr="C:\Users\Iulia\Desktop\ESTONIA '15\Foto album Estonia\P19-05-15_09.50[01].jpg"/>
          <p:cNvPicPr>
            <a:picLocks noChangeAspect="1" noChangeArrowheads="1"/>
          </p:cNvPicPr>
          <p:nvPr/>
        </p:nvPicPr>
        <p:blipFill>
          <a:blip r:embed="rId6" cstate="print"/>
          <a:srcRect/>
          <a:stretch>
            <a:fillRect/>
          </a:stretch>
        </p:blipFill>
        <p:spPr bwMode="auto">
          <a:xfrm>
            <a:off x="3214678" y="3000372"/>
            <a:ext cx="2714644" cy="2035983"/>
          </a:xfrm>
          <a:prstGeom prst="rect">
            <a:avLst/>
          </a:prstGeom>
          <a:noFill/>
        </p:spPr>
      </p:pic>
      <p:pic>
        <p:nvPicPr>
          <p:cNvPr id="5126" name="Picture 6" descr="C:\Users\Iulia\Desktop\ESTONIA '15\Foto album Estonia\vali 1-2.jpg"/>
          <p:cNvPicPr>
            <a:picLocks noChangeAspect="1" noChangeArrowheads="1"/>
          </p:cNvPicPr>
          <p:nvPr/>
        </p:nvPicPr>
        <p:blipFill>
          <a:blip r:embed="rId7" cstate="print"/>
          <a:srcRect/>
          <a:stretch>
            <a:fillRect/>
          </a:stretch>
        </p:blipFill>
        <p:spPr bwMode="auto">
          <a:xfrm>
            <a:off x="2976583" y="4429132"/>
            <a:ext cx="3238491" cy="2428868"/>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96974"/>
          </a:xfrm>
        </p:spPr>
        <p:txBody>
          <a:bodyPr>
            <a:normAutofit fontScale="90000"/>
          </a:bodyPr>
          <a:lstStyle/>
          <a:p>
            <a:r>
              <a:rPr lang="it-IT" sz="2400" dirty="0" smtClean="0">
                <a:latin typeface="Times New Roman" pitchFamily="18" charset="0"/>
                <a:cs typeface="Times New Roman" pitchFamily="18" charset="0"/>
              </a:rPr>
              <a:t>The bog walking , in Vargam</a:t>
            </a:r>
            <a:r>
              <a:rPr lang="it-IT" sz="2400" dirty="0" smtClean="0">
                <a:latin typeface="Times New Roman"/>
                <a:cs typeface="Times New Roman"/>
              </a:rPr>
              <a:t>äe, </a:t>
            </a:r>
            <a:r>
              <a:rPr lang="it-IT" sz="2400" dirty="0" smtClean="0">
                <a:latin typeface="Times New Roman" pitchFamily="18" charset="0"/>
                <a:cs typeface="Times New Roman" pitchFamily="18" charset="0"/>
              </a:rPr>
              <a:t>was outstanding. There, we also experienced something new and at the same time we learned a lot of interesting things about the life of Central Estonian peasants in the mid 19 th century.</a:t>
            </a:r>
            <a:endParaRPr lang="it-IT" sz="2400" dirty="0">
              <a:latin typeface="Times New Roman" pitchFamily="18" charset="0"/>
              <a:cs typeface="Times New Roman" pitchFamily="18" charset="0"/>
            </a:endParaRPr>
          </a:p>
        </p:txBody>
      </p:sp>
      <p:pic>
        <p:nvPicPr>
          <p:cNvPr id="6147" name="Picture 3" descr="C:\Users\Iulia\Desktop\ESTONIA '15\Foto album Estonia\P19-05-15_16.19.jpg"/>
          <p:cNvPicPr>
            <a:picLocks noGrp="1" noChangeAspect="1" noChangeArrowheads="1"/>
          </p:cNvPicPr>
          <p:nvPr>
            <p:ph idx="1"/>
          </p:nvPr>
        </p:nvPicPr>
        <p:blipFill>
          <a:blip r:embed="rId3" cstate="print"/>
          <a:srcRect/>
          <a:stretch>
            <a:fillRect/>
          </a:stretch>
        </p:blipFill>
        <p:spPr bwMode="auto">
          <a:xfrm>
            <a:off x="2874764" y="1600200"/>
            <a:ext cx="3394472" cy="4525963"/>
          </a:xfrm>
          <a:prstGeom prst="rect">
            <a:avLst/>
          </a:prstGeom>
          <a:noFill/>
        </p:spPr>
      </p:pic>
      <p:pic>
        <p:nvPicPr>
          <p:cNvPr id="6148" name="Picture 4" descr="C:\Users\Iulia\Desktop\ESTONIA '15\Foto Estonia\Foto Estonia 164.jpg"/>
          <p:cNvPicPr>
            <a:picLocks noChangeAspect="1" noChangeArrowheads="1"/>
          </p:cNvPicPr>
          <p:nvPr/>
        </p:nvPicPr>
        <p:blipFill>
          <a:blip r:embed="rId4" cstate="print"/>
          <a:srcRect/>
          <a:stretch>
            <a:fillRect/>
          </a:stretch>
        </p:blipFill>
        <p:spPr bwMode="auto">
          <a:xfrm>
            <a:off x="285720" y="1500174"/>
            <a:ext cx="3357586" cy="1886061"/>
          </a:xfrm>
          <a:prstGeom prst="rect">
            <a:avLst/>
          </a:prstGeom>
          <a:noFill/>
        </p:spPr>
      </p:pic>
      <p:pic>
        <p:nvPicPr>
          <p:cNvPr id="6149" name="Picture 5" descr="C:\Users\Iulia\Desktop\ESTONIA '15\Foto Estonia\Foto Estonia 166.jpg"/>
          <p:cNvPicPr>
            <a:picLocks noChangeAspect="1" noChangeArrowheads="1"/>
          </p:cNvPicPr>
          <p:nvPr/>
        </p:nvPicPr>
        <p:blipFill>
          <a:blip r:embed="rId5" cstate="print"/>
          <a:srcRect/>
          <a:stretch>
            <a:fillRect/>
          </a:stretch>
        </p:blipFill>
        <p:spPr bwMode="auto">
          <a:xfrm>
            <a:off x="5572132" y="1477703"/>
            <a:ext cx="3571868" cy="2006430"/>
          </a:xfrm>
          <a:prstGeom prst="rect">
            <a:avLst/>
          </a:prstGeom>
          <a:noFill/>
        </p:spPr>
      </p:pic>
      <p:pic>
        <p:nvPicPr>
          <p:cNvPr id="6150" name="Picture 6" descr="C:\Users\Iulia\Desktop\ESTONIA '15\Foto Estonia\Foto Estonia 180.jpg"/>
          <p:cNvPicPr>
            <a:picLocks noChangeAspect="1" noChangeArrowheads="1"/>
          </p:cNvPicPr>
          <p:nvPr/>
        </p:nvPicPr>
        <p:blipFill>
          <a:blip r:embed="rId6" cstate="print"/>
          <a:srcRect/>
          <a:stretch>
            <a:fillRect/>
          </a:stretch>
        </p:blipFill>
        <p:spPr bwMode="auto">
          <a:xfrm>
            <a:off x="642910" y="3571876"/>
            <a:ext cx="1741964" cy="3101061"/>
          </a:xfrm>
          <a:prstGeom prst="rect">
            <a:avLst/>
          </a:prstGeom>
          <a:noFill/>
        </p:spPr>
      </p:pic>
      <p:pic>
        <p:nvPicPr>
          <p:cNvPr id="6151" name="Picture 7" descr="C:\Users\Iulia\Desktop\ESTONIA '15\Foto Estonia\Foto Estonia 184.jpg"/>
          <p:cNvPicPr>
            <a:picLocks noChangeAspect="1" noChangeArrowheads="1"/>
          </p:cNvPicPr>
          <p:nvPr/>
        </p:nvPicPr>
        <p:blipFill>
          <a:blip r:embed="rId7" cstate="print"/>
          <a:srcRect/>
          <a:stretch>
            <a:fillRect/>
          </a:stretch>
        </p:blipFill>
        <p:spPr bwMode="auto">
          <a:xfrm>
            <a:off x="5540728" y="4286256"/>
            <a:ext cx="3603271" cy="2024070"/>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latin typeface="Times New Roman" pitchFamily="18" charset="0"/>
                <a:cs typeface="Times New Roman" pitchFamily="18" charset="0"/>
              </a:rPr>
              <a:t>The third day in Estonia was a busy day as in the morning the pupils were to classes while the teachers were visiting some schools both in T</a:t>
            </a:r>
            <a:r>
              <a:rPr lang="hu-HU" sz="2400" dirty="0" smtClean="0">
                <a:latin typeface="Times New Roman"/>
                <a:cs typeface="Times New Roman"/>
              </a:rPr>
              <a:t>ű</a:t>
            </a:r>
            <a:r>
              <a:rPr lang="en-US" sz="2400" dirty="0" err="1" smtClean="0">
                <a:latin typeface="Times New Roman"/>
                <a:cs typeface="Times New Roman"/>
              </a:rPr>
              <a:t>ri</a:t>
            </a:r>
            <a:r>
              <a:rPr lang="en-US" sz="2400" dirty="0" smtClean="0">
                <a:latin typeface="Times New Roman"/>
                <a:cs typeface="Times New Roman"/>
              </a:rPr>
              <a:t> and P</a:t>
            </a:r>
            <a:r>
              <a:rPr lang="it-IT" sz="2400" dirty="0" smtClean="0">
                <a:latin typeface="Times New Roman" pitchFamily="18" charset="0"/>
                <a:cs typeface="Times New Roman" pitchFamily="18" charset="0"/>
              </a:rPr>
              <a:t>aide   </a:t>
            </a:r>
            <a:endParaRPr lang="it-IT" sz="2400" dirty="0">
              <a:latin typeface="Times New Roman" pitchFamily="18" charset="0"/>
              <a:cs typeface="Times New Roman" pitchFamily="18" charset="0"/>
            </a:endParaRPr>
          </a:p>
        </p:txBody>
      </p:sp>
      <p:pic>
        <p:nvPicPr>
          <p:cNvPr id="7170" name="Picture 2" descr="C:\Users\Iulia\Desktop\ESTONIA '15\Foto Estonia\Foto Estonia 055.jpg"/>
          <p:cNvPicPr>
            <a:picLocks noGrp="1" noChangeAspect="1" noChangeArrowheads="1"/>
          </p:cNvPicPr>
          <p:nvPr>
            <p:ph idx="1"/>
          </p:nvPr>
        </p:nvPicPr>
        <p:blipFill>
          <a:blip r:embed="rId3" cstate="print"/>
          <a:srcRect/>
          <a:stretch>
            <a:fillRect/>
          </a:stretch>
        </p:blipFill>
        <p:spPr bwMode="auto">
          <a:xfrm>
            <a:off x="357158" y="2975798"/>
            <a:ext cx="2857520" cy="1605150"/>
          </a:xfrm>
          <a:prstGeom prst="rect">
            <a:avLst/>
          </a:prstGeom>
          <a:noFill/>
        </p:spPr>
      </p:pic>
      <p:pic>
        <p:nvPicPr>
          <p:cNvPr id="7171" name="Picture 3" descr="C:\Users\Iulia\Desktop\ESTONIA '15\Foto Estonia\Foto Estonia 088.jpg"/>
          <p:cNvPicPr>
            <a:picLocks noChangeAspect="1" noChangeArrowheads="1"/>
          </p:cNvPicPr>
          <p:nvPr/>
        </p:nvPicPr>
        <p:blipFill>
          <a:blip r:embed="rId4" cstate="print"/>
          <a:srcRect/>
          <a:stretch>
            <a:fillRect/>
          </a:stretch>
        </p:blipFill>
        <p:spPr bwMode="auto">
          <a:xfrm>
            <a:off x="2571736" y="1933633"/>
            <a:ext cx="3000396" cy="1685417"/>
          </a:xfrm>
          <a:prstGeom prst="rect">
            <a:avLst/>
          </a:prstGeom>
          <a:noFill/>
        </p:spPr>
      </p:pic>
      <p:pic>
        <p:nvPicPr>
          <p:cNvPr id="7172" name="Picture 4" descr="C:\Users\Iulia\Desktop\ESTONIA '15\Foto album Estonia\Foto Estonia 205.jpg"/>
          <p:cNvPicPr>
            <a:picLocks noChangeAspect="1" noChangeArrowheads="1"/>
          </p:cNvPicPr>
          <p:nvPr/>
        </p:nvPicPr>
        <p:blipFill>
          <a:blip r:embed="rId5" cstate="print"/>
          <a:srcRect/>
          <a:stretch>
            <a:fillRect/>
          </a:stretch>
        </p:blipFill>
        <p:spPr bwMode="auto">
          <a:xfrm>
            <a:off x="5500694" y="1214422"/>
            <a:ext cx="3143272" cy="1765675"/>
          </a:xfrm>
          <a:prstGeom prst="rect">
            <a:avLst/>
          </a:prstGeom>
          <a:noFill/>
        </p:spPr>
      </p:pic>
      <p:pic>
        <p:nvPicPr>
          <p:cNvPr id="7173" name="Picture 5" descr="C:\Users\Iulia\Desktop\ESTONIA '15\Foto Estonia\Foto Estonia 082.jpg"/>
          <p:cNvPicPr>
            <a:picLocks noChangeAspect="1" noChangeArrowheads="1"/>
          </p:cNvPicPr>
          <p:nvPr/>
        </p:nvPicPr>
        <p:blipFill>
          <a:blip r:embed="rId6" cstate="print"/>
          <a:srcRect/>
          <a:stretch>
            <a:fillRect/>
          </a:stretch>
        </p:blipFill>
        <p:spPr bwMode="auto">
          <a:xfrm>
            <a:off x="428596" y="4786322"/>
            <a:ext cx="3179367" cy="1785950"/>
          </a:xfrm>
          <a:prstGeom prst="rect">
            <a:avLst/>
          </a:prstGeom>
          <a:noFill/>
        </p:spPr>
      </p:pic>
      <p:pic>
        <p:nvPicPr>
          <p:cNvPr id="7174" name="Picture 6" descr="C:\Users\Iulia\Desktop\ESTONIA '15\Foto album Estonia\11233494_1640058122893151_3591711419491814476_n.JPG"/>
          <p:cNvPicPr>
            <a:picLocks noChangeAspect="1" noChangeArrowheads="1"/>
          </p:cNvPicPr>
          <p:nvPr/>
        </p:nvPicPr>
        <p:blipFill>
          <a:blip r:embed="rId7" cstate="print"/>
          <a:srcRect/>
          <a:stretch>
            <a:fillRect/>
          </a:stretch>
        </p:blipFill>
        <p:spPr bwMode="auto">
          <a:xfrm>
            <a:off x="3357554" y="3500438"/>
            <a:ext cx="2786082" cy="2089562"/>
          </a:xfrm>
          <a:prstGeom prst="rect">
            <a:avLst/>
          </a:prstGeom>
          <a:noFill/>
        </p:spPr>
      </p:pic>
      <p:pic>
        <p:nvPicPr>
          <p:cNvPr id="7175" name="Picture 7" descr="C:\Users\Iulia\Desktop\ESTONIA '15\Estonia - MAGDA\vali 1-3.jpg"/>
          <p:cNvPicPr>
            <a:picLocks noChangeAspect="1" noChangeArrowheads="1"/>
          </p:cNvPicPr>
          <p:nvPr/>
        </p:nvPicPr>
        <p:blipFill>
          <a:blip r:embed="rId8" cstate="print"/>
          <a:srcRect/>
          <a:stretch>
            <a:fillRect/>
          </a:stretch>
        </p:blipFill>
        <p:spPr bwMode="auto">
          <a:xfrm>
            <a:off x="6072198" y="2928934"/>
            <a:ext cx="2786050" cy="2089538"/>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latin typeface="Times New Roman" pitchFamily="18" charset="0"/>
                <a:cs typeface="Times New Roman" pitchFamily="18" charset="0"/>
              </a:rPr>
              <a:t>In the evening, an International Event took place and it was followed by a School Party at T</a:t>
            </a:r>
            <a:r>
              <a:rPr lang="hu-HU" sz="2400" dirty="0" smtClean="0">
                <a:latin typeface="Times New Roman"/>
                <a:cs typeface="Times New Roman"/>
              </a:rPr>
              <a:t>ű</a:t>
            </a:r>
            <a:r>
              <a:rPr lang="en-US" sz="2400" dirty="0" err="1" smtClean="0">
                <a:latin typeface="Times New Roman"/>
                <a:cs typeface="Times New Roman"/>
              </a:rPr>
              <a:t>ri</a:t>
            </a:r>
            <a:r>
              <a:rPr lang="en-US" sz="2400" dirty="0" smtClean="0">
                <a:latin typeface="Times New Roman"/>
                <a:cs typeface="Times New Roman"/>
              </a:rPr>
              <a:t> Youth Centre.</a:t>
            </a:r>
            <a:endParaRPr lang="it-IT" sz="2400" dirty="0">
              <a:latin typeface="Times New Roman" pitchFamily="18" charset="0"/>
              <a:cs typeface="Times New Roman" pitchFamily="18" charset="0"/>
            </a:endParaRPr>
          </a:p>
        </p:txBody>
      </p:sp>
      <p:pic>
        <p:nvPicPr>
          <p:cNvPr id="8194" name="Picture 2" descr="C:\Users\Iulia\Desktop\ESTONIA '15\Foto album Estonia\Foto Estonia 280.jpg"/>
          <p:cNvPicPr>
            <a:picLocks noGrp="1" noChangeAspect="1" noChangeArrowheads="1"/>
          </p:cNvPicPr>
          <p:nvPr>
            <p:ph idx="1"/>
          </p:nvPr>
        </p:nvPicPr>
        <p:blipFill>
          <a:blip r:embed="rId3" cstate="print"/>
          <a:srcRect/>
          <a:stretch>
            <a:fillRect/>
          </a:stretch>
        </p:blipFill>
        <p:spPr bwMode="auto">
          <a:xfrm>
            <a:off x="2428860" y="2285992"/>
            <a:ext cx="4488477" cy="2521305"/>
          </a:xfrm>
          <a:prstGeom prst="rect">
            <a:avLst/>
          </a:prstGeom>
          <a:noFill/>
        </p:spPr>
      </p:pic>
      <p:pic>
        <p:nvPicPr>
          <p:cNvPr id="8196" name="Picture 4" descr="C:\Users\Iulia\Desktop\ESTONIA '15\Foto album Estonia\Foto Estonia 290.jpg"/>
          <p:cNvPicPr>
            <a:picLocks noChangeAspect="1" noChangeArrowheads="1"/>
          </p:cNvPicPr>
          <p:nvPr/>
        </p:nvPicPr>
        <p:blipFill>
          <a:blip r:embed="rId4" cstate="print"/>
          <a:srcRect/>
          <a:stretch>
            <a:fillRect/>
          </a:stretch>
        </p:blipFill>
        <p:spPr bwMode="auto">
          <a:xfrm>
            <a:off x="500034" y="1214422"/>
            <a:ext cx="2143140" cy="3815240"/>
          </a:xfrm>
          <a:prstGeom prst="rect">
            <a:avLst/>
          </a:prstGeom>
          <a:noFill/>
        </p:spPr>
      </p:pic>
      <p:pic>
        <p:nvPicPr>
          <p:cNvPr id="8198" name="Picture 6" descr="C:\Users\Iulia\Desktop\ESTONIA '15\Foto album Estonia\Foto Estonia 288.jpg"/>
          <p:cNvPicPr>
            <a:picLocks noChangeAspect="1" noChangeArrowheads="1"/>
          </p:cNvPicPr>
          <p:nvPr/>
        </p:nvPicPr>
        <p:blipFill>
          <a:blip r:embed="rId5" cstate="print"/>
          <a:srcRect/>
          <a:stretch>
            <a:fillRect/>
          </a:stretch>
        </p:blipFill>
        <p:spPr bwMode="auto">
          <a:xfrm>
            <a:off x="2786050" y="4811423"/>
            <a:ext cx="3643338" cy="2046577"/>
          </a:xfrm>
          <a:prstGeom prst="rect">
            <a:avLst/>
          </a:prstGeom>
          <a:noFill/>
        </p:spPr>
      </p:pic>
      <p:pic>
        <p:nvPicPr>
          <p:cNvPr id="8199" name="Picture 7" descr="C:\Users\Iulia\Desktop\ESTONIA '15\Estonia - MAGDA\valentina.jpg"/>
          <p:cNvPicPr>
            <a:picLocks noChangeAspect="1" noChangeArrowheads="1"/>
          </p:cNvPicPr>
          <p:nvPr/>
        </p:nvPicPr>
        <p:blipFill>
          <a:blip r:embed="rId6" cstate="print"/>
          <a:srcRect/>
          <a:stretch>
            <a:fillRect/>
          </a:stretch>
        </p:blipFill>
        <p:spPr bwMode="auto">
          <a:xfrm>
            <a:off x="3357554" y="1250140"/>
            <a:ext cx="2357422" cy="1768067"/>
          </a:xfrm>
          <a:prstGeom prst="rect">
            <a:avLst/>
          </a:prstGeom>
          <a:noFill/>
        </p:spPr>
      </p:pic>
      <p:pic>
        <p:nvPicPr>
          <p:cNvPr id="8201" name="Picture 9" descr="C:\Users\Iulia\Desktop\ESTONIA '15\Foto Estonia\Foto Estonia 285.jpg"/>
          <p:cNvPicPr>
            <a:picLocks noChangeAspect="1" noChangeArrowheads="1"/>
          </p:cNvPicPr>
          <p:nvPr/>
        </p:nvPicPr>
        <p:blipFill>
          <a:blip r:embed="rId7" cstate="print"/>
          <a:srcRect/>
          <a:stretch>
            <a:fillRect/>
          </a:stretch>
        </p:blipFill>
        <p:spPr bwMode="auto">
          <a:xfrm>
            <a:off x="6874288" y="1214423"/>
            <a:ext cx="2126836" cy="3786214"/>
          </a:xfrm>
          <a:prstGeom prst="rect">
            <a:avLst/>
          </a:prstGeom>
          <a:noFill/>
        </p:spPr>
      </p:pic>
      <p:pic>
        <p:nvPicPr>
          <p:cNvPr id="8202" name="Picture 10" descr="C:\Users\Iulia\Desktop\ESTONIA '15\Foto Estonia\Foto Estonia 321.jpg"/>
          <p:cNvPicPr>
            <a:picLocks noChangeAspect="1" noChangeArrowheads="1"/>
          </p:cNvPicPr>
          <p:nvPr/>
        </p:nvPicPr>
        <p:blipFill>
          <a:blip r:embed="rId8" cstate="print"/>
          <a:srcRect/>
          <a:stretch>
            <a:fillRect/>
          </a:stretch>
        </p:blipFill>
        <p:spPr bwMode="auto">
          <a:xfrm>
            <a:off x="40003" y="5072074"/>
            <a:ext cx="2685676" cy="1508628"/>
          </a:xfrm>
          <a:prstGeom prst="rect">
            <a:avLst/>
          </a:prstGeom>
          <a:noFill/>
        </p:spPr>
      </p:pic>
      <p:pic>
        <p:nvPicPr>
          <p:cNvPr id="8203" name="Picture 11" descr="C:\Users\Iulia\Desktop\ESTONIA '15\Foto album Estonia\Foto Estonia 310.jpg"/>
          <p:cNvPicPr>
            <a:picLocks noChangeAspect="1" noChangeArrowheads="1"/>
          </p:cNvPicPr>
          <p:nvPr/>
        </p:nvPicPr>
        <p:blipFill>
          <a:blip r:embed="rId9" cstate="print"/>
          <a:srcRect/>
          <a:stretch>
            <a:fillRect/>
          </a:stretch>
        </p:blipFill>
        <p:spPr bwMode="auto">
          <a:xfrm>
            <a:off x="6500826" y="5143512"/>
            <a:ext cx="2543493" cy="1428760"/>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latin typeface="Times New Roman" pitchFamily="18" charset="0"/>
                <a:cs typeface="Times New Roman" pitchFamily="18" charset="0"/>
              </a:rPr>
              <a:t>The visit in Estonia would not have been complete without the great trip in the old town, the capital city, Tallinn.</a:t>
            </a:r>
            <a:endParaRPr lang="it-IT" sz="2400" dirty="0">
              <a:latin typeface="Times New Roman" pitchFamily="18" charset="0"/>
              <a:cs typeface="Times New Roman" pitchFamily="18" charset="0"/>
            </a:endParaRPr>
          </a:p>
        </p:txBody>
      </p:sp>
      <p:pic>
        <p:nvPicPr>
          <p:cNvPr id="9218" name="Picture 2" descr="C:\Users\Iulia\Desktop\ESTONIA '15\Foto album Estonia\19686_1640057252893238_8393756605186879463_n.JPG"/>
          <p:cNvPicPr>
            <a:picLocks noGrp="1" noChangeAspect="1" noChangeArrowheads="1"/>
          </p:cNvPicPr>
          <p:nvPr>
            <p:ph idx="1"/>
          </p:nvPr>
        </p:nvPicPr>
        <p:blipFill>
          <a:blip r:embed="rId3" cstate="print"/>
          <a:srcRect/>
          <a:stretch>
            <a:fillRect/>
          </a:stretch>
        </p:blipFill>
        <p:spPr bwMode="auto">
          <a:xfrm>
            <a:off x="214282" y="1214422"/>
            <a:ext cx="3074459" cy="2305844"/>
          </a:xfrm>
          <a:prstGeom prst="rect">
            <a:avLst/>
          </a:prstGeom>
          <a:noFill/>
        </p:spPr>
      </p:pic>
      <p:pic>
        <p:nvPicPr>
          <p:cNvPr id="9219" name="Picture 3" descr="C:\Users\Iulia\Desktop\ESTONIA '15\Foto album Estonia\22199_1640057226226574_6725454274240204581_n.JPG"/>
          <p:cNvPicPr>
            <a:picLocks noChangeAspect="1" noChangeArrowheads="1"/>
          </p:cNvPicPr>
          <p:nvPr/>
        </p:nvPicPr>
        <p:blipFill>
          <a:blip r:embed="rId4" cstate="print"/>
          <a:srcRect/>
          <a:stretch>
            <a:fillRect/>
          </a:stretch>
        </p:blipFill>
        <p:spPr bwMode="auto">
          <a:xfrm>
            <a:off x="5643570" y="1214422"/>
            <a:ext cx="3238523" cy="2428892"/>
          </a:xfrm>
          <a:prstGeom prst="rect">
            <a:avLst/>
          </a:prstGeom>
          <a:noFill/>
        </p:spPr>
      </p:pic>
      <p:pic>
        <p:nvPicPr>
          <p:cNvPr id="9220" name="Picture 4" descr="C:\Users\Iulia\Desktop\ESTONIA '15\Foto Estonia\Foto Estonia 330.jpg"/>
          <p:cNvPicPr>
            <a:picLocks noChangeAspect="1" noChangeArrowheads="1"/>
          </p:cNvPicPr>
          <p:nvPr/>
        </p:nvPicPr>
        <p:blipFill>
          <a:blip r:embed="rId5" cstate="print"/>
          <a:srcRect/>
          <a:stretch>
            <a:fillRect/>
          </a:stretch>
        </p:blipFill>
        <p:spPr bwMode="auto">
          <a:xfrm>
            <a:off x="3571868" y="1500174"/>
            <a:ext cx="1785950" cy="3179366"/>
          </a:xfrm>
          <a:prstGeom prst="rect">
            <a:avLst/>
          </a:prstGeom>
          <a:noFill/>
        </p:spPr>
      </p:pic>
      <p:pic>
        <p:nvPicPr>
          <p:cNvPr id="9221" name="Picture 5" descr="C:\Users\Iulia\Desktop\ESTONIA '15\Foto Estonia\Foto Estonia 342.jpg"/>
          <p:cNvPicPr>
            <a:picLocks noChangeAspect="1" noChangeArrowheads="1"/>
          </p:cNvPicPr>
          <p:nvPr/>
        </p:nvPicPr>
        <p:blipFill>
          <a:blip r:embed="rId6" cstate="print"/>
          <a:srcRect/>
          <a:stretch>
            <a:fillRect/>
          </a:stretch>
        </p:blipFill>
        <p:spPr bwMode="auto">
          <a:xfrm>
            <a:off x="0" y="4000505"/>
            <a:ext cx="4762503" cy="2857496"/>
          </a:xfrm>
          <a:prstGeom prst="rect">
            <a:avLst/>
          </a:prstGeom>
          <a:noFill/>
        </p:spPr>
      </p:pic>
      <p:pic>
        <p:nvPicPr>
          <p:cNvPr id="9222" name="Picture 6" descr="C:\Users\Iulia\Desktop\ESTONIA '15\Estonia 4\P21-05-15_12.13[02].jpg"/>
          <p:cNvPicPr>
            <a:picLocks noChangeAspect="1" noChangeArrowheads="1"/>
          </p:cNvPicPr>
          <p:nvPr/>
        </p:nvPicPr>
        <p:blipFill>
          <a:blip r:embed="rId7" cstate="print"/>
          <a:srcRect/>
          <a:stretch>
            <a:fillRect/>
          </a:stretch>
        </p:blipFill>
        <p:spPr bwMode="auto">
          <a:xfrm>
            <a:off x="4643438" y="4028324"/>
            <a:ext cx="4500562" cy="2829676"/>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latin typeface="Times New Roman" pitchFamily="18" charset="0"/>
                <a:cs typeface="Times New Roman" pitchFamily="18" charset="0"/>
              </a:rPr>
              <a:t>The adventure went on with a second visit to Scartho Junior Academy, Grimsby, England</a:t>
            </a:r>
            <a:endParaRPr lang="it-IT" sz="2400" dirty="0">
              <a:latin typeface="Times New Roman" pitchFamily="18" charset="0"/>
              <a:cs typeface="Times New Roman" pitchFamily="18" charset="0"/>
            </a:endParaRPr>
          </a:p>
        </p:txBody>
      </p:sp>
      <p:pic>
        <p:nvPicPr>
          <p:cNvPr id="3" name="Substituent conținut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15816" y="1556792"/>
            <a:ext cx="3264363" cy="2448272"/>
          </a:xfrm>
        </p:spPr>
      </p:pic>
      <p:pic>
        <p:nvPicPr>
          <p:cNvPr id="4" name="I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159571"/>
            <a:ext cx="3094302" cy="2320726"/>
          </a:xfrm>
          <a:prstGeom prst="rect">
            <a:avLst/>
          </a:prstGeom>
        </p:spPr>
      </p:pic>
      <p:pic>
        <p:nvPicPr>
          <p:cNvPr id="5" name="I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144218"/>
            <a:ext cx="3079589" cy="2309692"/>
          </a:xfrm>
          <a:prstGeom prst="rect">
            <a:avLst/>
          </a:prstGeom>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latin typeface="Times New Roman" pitchFamily="18" charset="0"/>
                <a:cs typeface="Times New Roman" pitchFamily="18" charset="0"/>
              </a:rPr>
              <a:t>The greatest theatre plays were put on stage by the pupils from Scartho Junior Academy, Grimsby, </a:t>
            </a:r>
            <a:r>
              <a:rPr lang="it-IT" sz="2400" dirty="0" smtClean="0">
                <a:latin typeface="Times New Roman" pitchFamily="18" charset="0"/>
                <a:cs typeface="Times New Roman" pitchFamily="18" charset="0"/>
              </a:rPr>
              <a:t>England, on Tuesday. </a:t>
            </a:r>
            <a:r>
              <a:rPr lang="it-IT" sz="2400" dirty="0" smtClean="0">
                <a:latin typeface="Times New Roman" pitchFamily="18" charset="0"/>
                <a:cs typeface="Times New Roman" pitchFamily="18" charset="0"/>
              </a:rPr>
              <a:t>The next day, they went climbing.</a:t>
            </a:r>
            <a:endParaRPr lang="it-IT" sz="2400" dirty="0">
              <a:latin typeface="Times New Roman" pitchFamily="18" charset="0"/>
              <a:cs typeface="Times New Roman" pitchFamily="18" charset="0"/>
            </a:endParaRPr>
          </a:p>
        </p:txBody>
      </p:sp>
      <p:pic>
        <p:nvPicPr>
          <p:cNvPr id="4" name="Segnaposto contenuto 3" descr="images (1).jpg"/>
          <p:cNvPicPr>
            <a:picLocks noGrp="1" noChangeAspect="1"/>
          </p:cNvPicPr>
          <p:nvPr>
            <p:ph idx="1"/>
          </p:nvPr>
        </p:nvPicPr>
        <p:blipFill>
          <a:blip r:embed="rId3" cstate="print"/>
          <a:stretch>
            <a:fillRect/>
          </a:stretch>
        </p:blipFill>
        <p:spPr>
          <a:xfrm>
            <a:off x="2482980" y="1417638"/>
            <a:ext cx="4178040" cy="3185755"/>
          </a:xfrm>
        </p:spPr>
      </p:pic>
      <p:pic>
        <p:nvPicPr>
          <p:cNvPr id="3" name="I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100" y="4178956"/>
            <a:ext cx="3587891" cy="2690918"/>
          </a:xfrm>
          <a:prstGeom prst="rect">
            <a:avLst/>
          </a:prstGeom>
        </p:spPr>
      </p:pic>
      <p:pic>
        <p:nvPicPr>
          <p:cNvPr id="5" name="I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55" y="3555011"/>
            <a:ext cx="2472070" cy="3296093"/>
          </a:xfrm>
          <a:prstGeom prst="rect">
            <a:avLst/>
          </a:prstGeom>
        </p:spPr>
      </p:pic>
      <p:pic>
        <p:nvPicPr>
          <p:cNvPr id="6" name="I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1991" y="3555011"/>
            <a:ext cx="2493435" cy="3324580"/>
          </a:xfrm>
          <a:prstGeom prst="rect">
            <a:avLst/>
          </a:prstGeom>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55000" lnSpcReduction="20000"/>
          </a:bodyPr>
          <a:lstStyle/>
          <a:p>
            <a:r>
              <a:rPr lang="ro-RO" sz="3800" dirty="0" smtClean="0">
                <a:latin typeface="Times New Roman" pitchFamily="18" charset="0"/>
                <a:cs typeface="Times New Roman" pitchFamily="18" charset="0"/>
              </a:rPr>
              <a:t>Dragi colegi,</a:t>
            </a:r>
            <a:endParaRPr lang="en-US" sz="3800" dirty="0" smtClean="0">
              <a:latin typeface="Times New Roman" pitchFamily="18" charset="0"/>
              <a:cs typeface="Times New Roman" pitchFamily="18" charset="0"/>
            </a:endParaRPr>
          </a:p>
          <a:p>
            <a:pPr>
              <a:buNone/>
            </a:pPr>
            <a:r>
              <a:rPr lang="ro-RO" sz="3800" dirty="0" smtClean="0">
                <a:latin typeface="Times New Roman" pitchFamily="18" charset="0"/>
                <a:cs typeface="Times New Roman" pitchFamily="18" charset="0"/>
              </a:rPr>
              <a:t/>
            </a:r>
            <a:br>
              <a:rPr lang="ro-RO" sz="3800" dirty="0" smtClean="0">
                <a:latin typeface="Times New Roman" pitchFamily="18" charset="0"/>
                <a:cs typeface="Times New Roman" pitchFamily="18" charset="0"/>
              </a:rPr>
            </a:br>
            <a:r>
              <a:rPr lang="ro-RO" sz="3800" dirty="0" smtClean="0">
                <a:latin typeface="Times New Roman" pitchFamily="18" charset="0"/>
                <a:cs typeface="Times New Roman" pitchFamily="18" charset="0"/>
              </a:rPr>
              <a:t>În anul  şcolar 2014 - 2015</a:t>
            </a:r>
            <a:r>
              <a:rPr lang="ro-RO" sz="3800" b="1" dirty="0" smtClean="0">
                <a:latin typeface="Times New Roman" pitchFamily="18" charset="0"/>
                <a:cs typeface="Times New Roman" pitchFamily="18" charset="0"/>
              </a:rPr>
              <a:t> </a:t>
            </a:r>
            <a:r>
              <a:rPr lang="ro-RO" sz="3800" dirty="0" smtClean="0">
                <a:latin typeface="Times New Roman" pitchFamily="18" charset="0"/>
                <a:cs typeface="Times New Roman" pitchFamily="18" charset="0"/>
              </a:rPr>
              <a:t>profesori şi elevi de la </a:t>
            </a:r>
            <a:r>
              <a:rPr lang="ro-RO" sz="3800" b="1" dirty="0" smtClean="0">
                <a:latin typeface="Times New Roman" pitchFamily="18" charset="0"/>
                <a:cs typeface="Times New Roman" pitchFamily="18" charset="0"/>
              </a:rPr>
              <a:t>Şcoala Gimnazială “I.G.Duca” Petroşani </a:t>
            </a:r>
            <a:r>
              <a:rPr lang="ro-RO" sz="3800" dirty="0" smtClean="0">
                <a:latin typeface="Times New Roman" pitchFamily="18" charset="0"/>
                <a:cs typeface="Times New Roman" pitchFamily="18" charset="0"/>
              </a:rPr>
              <a:t>au desfăşurat diverse activităţi şi au participat la întâlniri internaţionale în cadrul proiectului:</a:t>
            </a:r>
            <a:r>
              <a:rPr lang="ro-RO" sz="3800" b="1" dirty="0" smtClean="0">
                <a:latin typeface="Times New Roman" pitchFamily="18" charset="0"/>
                <a:cs typeface="Times New Roman" pitchFamily="18" charset="0"/>
              </a:rPr>
              <a:t>” No Child Left Behind” </a:t>
            </a:r>
            <a:r>
              <a:rPr lang="ro-RO" sz="3800" dirty="0" smtClean="0">
                <a:latin typeface="Times New Roman" pitchFamily="18" charset="0"/>
                <a:cs typeface="Times New Roman" pitchFamily="18" charset="0"/>
              </a:rPr>
              <a:t>proiect finantat prin programul </a:t>
            </a:r>
            <a:r>
              <a:rPr lang="ro-RO" sz="3800" b="1" dirty="0" smtClean="0">
                <a:latin typeface="Times New Roman" pitchFamily="18" charset="0"/>
                <a:cs typeface="Times New Roman" pitchFamily="18" charset="0"/>
              </a:rPr>
              <a:t>Erasmus + - </a:t>
            </a:r>
            <a:r>
              <a:rPr lang="ro-RO" sz="3800" b="1" dirty="0" err="1" smtClean="0">
                <a:latin typeface="Times New Roman" pitchFamily="18" charset="0"/>
                <a:cs typeface="Times New Roman" pitchFamily="18" charset="0"/>
              </a:rPr>
              <a:t>Acţiunea</a:t>
            </a:r>
            <a:r>
              <a:rPr lang="en-US" sz="3800" b="1" dirty="0" smtClean="0">
                <a:latin typeface="Times New Roman" pitchFamily="18" charset="0"/>
                <a:cs typeface="Times New Roman" pitchFamily="18" charset="0"/>
              </a:rPr>
              <a:t> </a:t>
            </a:r>
            <a:r>
              <a:rPr lang="ro-RO" sz="3800" b="1" dirty="0" smtClean="0">
                <a:latin typeface="Times New Roman" pitchFamily="18" charset="0"/>
                <a:cs typeface="Times New Roman" pitchFamily="18" charset="0"/>
              </a:rPr>
              <a:t>K</a:t>
            </a:r>
            <a:r>
              <a:rPr lang="en-US" sz="3800" b="1" dirty="0" smtClean="0">
                <a:latin typeface="Times New Roman" pitchFamily="18" charset="0"/>
                <a:cs typeface="Times New Roman" pitchFamily="18" charset="0"/>
              </a:rPr>
              <a:t>A</a:t>
            </a:r>
            <a:r>
              <a:rPr lang="ro-RO" sz="3800" b="1" dirty="0" smtClean="0">
                <a:latin typeface="Times New Roman" pitchFamily="18" charset="0"/>
                <a:cs typeface="Times New Roman" pitchFamily="18" charset="0"/>
              </a:rPr>
              <a:t> </a:t>
            </a:r>
            <a:r>
              <a:rPr lang="en-US" sz="3800" b="1" dirty="0">
                <a:latin typeface="Times New Roman" pitchFamily="18" charset="0"/>
                <a:cs typeface="Times New Roman" pitchFamily="18" charset="0"/>
              </a:rPr>
              <a:t>2</a:t>
            </a:r>
            <a:r>
              <a:rPr lang="ro-RO" sz="3800" smtClean="0">
                <a:latin typeface="Times New Roman" pitchFamily="18" charset="0"/>
                <a:cs typeface="Times New Roman" pitchFamily="18" charset="0"/>
              </a:rPr>
              <a:t>, </a:t>
            </a:r>
            <a:r>
              <a:rPr lang="ro-RO" sz="3800" dirty="0" smtClean="0">
                <a:latin typeface="Times New Roman" pitchFamily="18" charset="0"/>
                <a:cs typeface="Times New Roman" pitchFamily="18" charset="0"/>
              </a:rPr>
              <a:t>+program de observare şi schimb de experienţă.</a:t>
            </a:r>
          </a:p>
          <a:p>
            <a:pPr>
              <a:buNone/>
            </a:pPr>
            <a:r>
              <a:rPr lang="ro-RO" sz="3800" dirty="0" smtClean="0">
                <a:latin typeface="Times New Roman" pitchFamily="18" charset="0"/>
                <a:cs typeface="Times New Roman" pitchFamily="18" charset="0"/>
              </a:rPr>
              <a:t/>
            </a:r>
            <a:br>
              <a:rPr lang="ro-RO" sz="3800" dirty="0" smtClean="0">
                <a:latin typeface="Times New Roman" pitchFamily="18" charset="0"/>
                <a:cs typeface="Times New Roman" pitchFamily="18" charset="0"/>
              </a:rPr>
            </a:br>
            <a:r>
              <a:rPr lang="ro-RO" sz="3800" dirty="0" smtClean="0">
                <a:latin typeface="Times New Roman" pitchFamily="18" charset="0"/>
                <a:cs typeface="Times New Roman" pitchFamily="18" charset="0"/>
              </a:rPr>
              <a:t>Obiectivele specifice cărora se adresează proiectul sunt:</a:t>
            </a:r>
          </a:p>
          <a:p>
            <a:pPr>
              <a:buNone/>
            </a:pPr>
            <a:r>
              <a:rPr lang="ro-RO" sz="3800" dirty="0" smtClean="0">
                <a:latin typeface="Times New Roman" pitchFamily="18" charset="0"/>
                <a:cs typeface="Times New Roman" pitchFamily="18" charset="0"/>
              </a:rPr>
              <a:t/>
            </a:r>
            <a:br>
              <a:rPr lang="ro-RO" sz="3800" dirty="0" smtClean="0">
                <a:latin typeface="Times New Roman" pitchFamily="18" charset="0"/>
                <a:cs typeface="Times New Roman" pitchFamily="18" charset="0"/>
              </a:rPr>
            </a:br>
            <a:r>
              <a:rPr lang="ro-RO" sz="3800" dirty="0" smtClean="0">
                <a:latin typeface="Times New Roman" pitchFamily="18" charset="0"/>
                <a:cs typeface="Times New Roman" pitchFamily="18" charset="0"/>
              </a:rPr>
              <a:t>- de a asigura dezvoltarea profesională a profesorilor;</a:t>
            </a:r>
          </a:p>
          <a:p>
            <a:pPr>
              <a:buNone/>
            </a:pPr>
            <a:r>
              <a:rPr lang="ro-RO" sz="3800" dirty="0" smtClean="0">
                <a:latin typeface="Times New Roman" pitchFamily="18" charset="0"/>
                <a:cs typeface="Times New Roman" pitchFamily="18" charset="0"/>
              </a:rPr>
              <a:t>	-  de a dobândi într-un timp scurt cunoştinţe şi experienţă profesională observând şi experimentând noi practici pedagogice;</a:t>
            </a:r>
          </a:p>
          <a:p>
            <a:pPr>
              <a:buNone/>
            </a:pPr>
            <a:r>
              <a:rPr lang="ro-RO" sz="3800" dirty="0" smtClean="0">
                <a:latin typeface="Times New Roman" pitchFamily="18" charset="0"/>
                <a:cs typeface="Times New Roman" pitchFamily="18" charset="0"/>
              </a:rPr>
              <a:t>	- identificarea şi dezvoltarea dimensiunii europene în educaţie, </a:t>
            </a:r>
          </a:p>
          <a:p>
            <a:pPr>
              <a:buNone/>
            </a:pPr>
            <a:r>
              <a:rPr lang="ro-RO" sz="3800" dirty="0" smtClean="0">
                <a:latin typeface="Times New Roman" pitchFamily="18" charset="0"/>
                <a:cs typeface="Times New Roman" pitchFamily="18" charset="0"/>
              </a:rPr>
              <a:t>	- să ofere elevilor o nouă viziune asupra identităţii europene , să abordeze noi metode de predare,viziune extinsă si asupra colegilor din şcoală şi în comunitatea locală având ca rezultat întărirea spiritului cetăţeniei active.</a:t>
            </a:r>
            <a:r>
              <a:rPr lang="en-US" sz="3800" dirty="0" smtClean="0">
                <a:latin typeface="Times New Roman" pitchFamily="18" charset="0"/>
                <a:cs typeface="Times New Roman" pitchFamily="18" charset="0"/>
              </a:rPr>
              <a:t/>
            </a:r>
            <a:br>
              <a:rPr lang="en-US" sz="3800" dirty="0" smtClean="0">
                <a:latin typeface="Times New Roman" pitchFamily="18" charset="0"/>
                <a:cs typeface="Times New Roman" pitchFamily="18" charset="0"/>
              </a:rPr>
            </a:br>
            <a:r>
              <a:rPr lang="en-US" sz="3800" dirty="0" smtClean="0">
                <a:latin typeface="Times New Roman" pitchFamily="18" charset="0"/>
                <a:cs typeface="Times New Roman" pitchFamily="18" charset="0"/>
              </a:rPr>
              <a:t/>
            </a:r>
            <a:br>
              <a:rPr lang="en-US" sz="3800" dirty="0" smtClean="0">
                <a:latin typeface="Times New Roman" pitchFamily="18" charset="0"/>
                <a:cs typeface="Times New Roman" pitchFamily="18" charset="0"/>
              </a:rPr>
            </a:br>
            <a:endParaRPr lang="en-US" sz="3800" dirty="0" smtClean="0">
              <a:latin typeface="Times New Roman" pitchFamily="18" charset="0"/>
              <a:cs typeface="Times New Roman" pitchFamily="18" charset="0"/>
            </a:endParaRPr>
          </a:p>
          <a:p>
            <a:endParaRPr lang="en-US" dirty="0"/>
          </a:p>
        </p:txBody>
      </p:sp>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normAutofit/>
          </a:bodyPr>
          <a:lstStyle/>
          <a:p>
            <a:r>
              <a:rPr lang="it-IT" sz="2400" b="1" i="1" dirty="0" smtClean="0">
                <a:latin typeface="Times New Roman" pitchFamily="18" charset="0"/>
                <a:cs typeface="Times New Roman" pitchFamily="18" charset="0"/>
              </a:rPr>
              <a:t>Presentation of Shakespeare’s plays and sonnets was made by the pupils.</a:t>
            </a:r>
            <a:endParaRPr lang="it-IT" sz="2400" b="1" i="1" dirty="0">
              <a:latin typeface="Times New Roman" pitchFamily="18" charset="0"/>
              <a:cs typeface="Times New Roman" pitchFamily="18" charset="0"/>
            </a:endParaRPr>
          </a:p>
        </p:txBody>
      </p:sp>
      <p:sp>
        <p:nvSpPr>
          <p:cNvPr id="3" name="Segnaposto contenuto 2"/>
          <p:cNvSpPr>
            <a:spLocks noGrp="1"/>
          </p:cNvSpPr>
          <p:nvPr>
            <p:ph idx="1"/>
          </p:nvPr>
        </p:nvSpPr>
        <p:spPr>
          <a:xfrm>
            <a:off x="214282" y="1214422"/>
            <a:ext cx="8472518" cy="5072098"/>
          </a:xfrm>
        </p:spPr>
        <p:txBody>
          <a:bodyPr>
            <a:noAutofit/>
          </a:bodyPr>
          <a:lstStyle/>
          <a:p>
            <a:r>
              <a:rPr lang="en-GB" sz="2800" dirty="0" smtClean="0">
                <a:latin typeface="Times New Roman" pitchFamily="18" charset="0"/>
                <a:cs typeface="Times New Roman" pitchFamily="18" charset="0"/>
              </a:rPr>
              <a:t>It is very interesting  to know the history, the heritage of each country involved in the project.</a:t>
            </a:r>
          </a:p>
          <a:p>
            <a:r>
              <a:rPr lang="en-GB" sz="2800" dirty="0" smtClean="0">
                <a:latin typeface="Times New Roman" pitchFamily="18" charset="0"/>
                <a:cs typeface="Times New Roman" pitchFamily="18" charset="0"/>
              </a:rPr>
              <a:t>Through the centuries, lots of writers,  poets, musicians had  built a culture, a tradition, a set of feelings and lifestyles .</a:t>
            </a:r>
          </a:p>
          <a:p>
            <a:r>
              <a:rPr lang="en-GB" sz="2800" dirty="0" smtClean="0">
                <a:latin typeface="Times New Roman" pitchFamily="18" charset="0"/>
                <a:cs typeface="Times New Roman" pitchFamily="18" charset="0"/>
              </a:rPr>
              <a:t>It is a duty to know their thoughts, feelings and work, to share them and compare them with other people from other places in the world .</a:t>
            </a:r>
          </a:p>
          <a:p>
            <a:r>
              <a:rPr lang="en-GB" sz="2800" dirty="0" smtClean="0">
                <a:latin typeface="Times New Roman" pitchFamily="18" charset="0"/>
                <a:cs typeface="Times New Roman" pitchFamily="18" charset="0"/>
              </a:rPr>
              <a:t>It is also very  important to transmit   the culture’s heritage of the past to the young generation. </a:t>
            </a:r>
            <a:endParaRPr lang="en-GB" sz="2800" dirty="0">
              <a:latin typeface="Times New Roman" pitchFamily="18" charset="0"/>
              <a:cs typeface="Times New Roman" pitchFamily="18" charset="0"/>
            </a:endParaRPr>
          </a:p>
        </p:txBody>
      </p:sp>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 FOR ATTENTION !</a:t>
            </a:r>
            <a:endParaRPr lang="it-IT" dirty="0"/>
          </a:p>
        </p:txBody>
      </p:sp>
      <p:pic>
        <p:nvPicPr>
          <p:cNvPr id="8" name="Segnaposto contenuto 7" descr="download.jpg"/>
          <p:cNvPicPr>
            <a:picLocks noGrp="1" noChangeAspect="1"/>
          </p:cNvPicPr>
          <p:nvPr>
            <p:ph idx="1"/>
          </p:nvPr>
        </p:nvPicPr>
        <p:blipFill>
          <a:blip r:embed="rId3" cstate="print"/>
          <a:stretch>
            <a:fillRect/>
          </a:stretch>
        </p:blipFill>
        <p:spPr>
          <a:xfrm>
            <a:off x="3107352" y="1201614"/>
            <a:ext cx="2916025" cy="3523530"/>
          </a:xfrm>
        </p:spPr>
      </p:pic>
      <p:pic>
        <p:nvPicPr>
          <p:cNvPr id="3" name="I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4725144"/>
            <a:ext cx="3875162" cy="2040391"/>
          </a:xfrm>
          <a:prstGeom prst="rect">
            <a:avLst/>
          </a:prstGeom>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first visit to Scartho Junior Academy, Grimsby, England</a:t>
            </a:r>
            <a:endParaRPr lang="it-IT" dirty="0"/>
          </a:p>
        </p:txBody>
      </p:sp>
      <p:sp>
        <p:nvSpPr>
          <p:cNvPr id="5" name="Segnaposto contenuto 4"/>
          <p:cNvSpPr>
            <a:spLocks noGrp="1"/>
          </p:cNvSpPr>
          <p:nvPr>
            <p:ph idx="1"/>
          </p:nvPr>
        </p:nvSpPr>
        <p:spPr>
          <a:xfrm>
            <a:off x="457200" y="1600200"/>
            <a:ext cx="8229600" cy="5043510"/>
          </a:xfrm>
        </p:spPr>
        <p:txBody>
          <a:bodyPr/>
          <a:lstStyle/>
          <a:p>
            <a:pPr>
              <a:buNone/>
            </a:pPr>
            <a:r>
              <a:rPr lang="it-IT" dirty="0" smtClean="0"/>
              <a:t>                                                                                                     </a:t>
            </a:r>
          </a:p>
          <a:p>
            <a:pPr>
              <a:buNone/>
            </a:pPr>
            <a:r>
              <a:rPr lang="it-IT" dirty="0" smtClean="0"/>
              <a:t>                                          </a:t>
            </a:r>
          </a:p>
          <a:p>
            <a:pPr>
              <a:buNone/>
            </a:pPr>
            <a:r>
              <a:rPr lang="it-IT" dirty="0" smtClean="0"/>
              <a:t> </a:t>
            </a:r>
            <a:endParaRPr lang="it-IT" dirty="0"/>
          </a:p>
        </p:txBody>
      </p:sp>
      <p:sp>
        <p:nvSpPr>
          <p:cNvPr id="4" name="Rettangolo 3"/>
          <p:cNvSpPr/>
          <p:nvPr/>
        </p:nvSpPr>
        <p:spPr>
          <a:xfrm>
            <a:off x="0" y="1571612"/>
            <a:ext cx="9144001" cy="8125301"/>
          </a:xfrm>
          <a:prstGeom prst="rect">
            <a:avLst/>
          </a:prstGeom>
          <a:noFill/>
        </p:spPr>
        <p:txBody>
          <a:bodyPr wrap="square" lIns="91440" tIns="45720" rIns="91440" bIns="45720">
            <a:spAutoFit/>
          </a:bodyPr>
          <a:lstStyle/>
          <a:p>
            <a:pPr algn="ctr"/>
            <a:r>
              <a:rPr lang="it-IT"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GB"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a:t>
            </a:r>
            <a:r>
              <a:rPr lang="en-GB"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Importance</a:t>
            </a:r>
            <a:r>
              <a:rPr lang="en-GB"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of Sports</a:t>
            </a:r>
            <a:r>
              <a:rPr lang="en-GB"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GB"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and Drama in our Life and </a:t>
            </a:r>
            <a:r>
              <a:rPr lang="en-GB"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a:t>
            </a:r>
            <a:r>
              <a:rPr lang="en-GB"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ducation </a:t>
            </a:r>
          </a:p>
          <a:p>
            <a:pPr algn="ctr"/>
            <a:r>
              <a:rPr lang="en-GB"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&amp;</a:t>
            </a:r>
          </a:p>
          <a:p>
            <a:pPr algn="ctr"/>
            <a:r>
              <a:rPr lang="en-GB"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Revival National Authors</a:t>
            </a:r>
          </a:p>
          <a:p>
            <a:pPr algn="ctr"/>
            <a:r>
              <a:rPr lang="en-US" sz="4000" dirty="0" smtClean="0">
                <a:latin typeface="Times New Roman" pitchFamily="18" charset="0"/>
                <a:cs typeface="Times New Roman" pitchFamily="18" charset="0"/>
              </a:rPr>
              <a:t>The first visit consisted of head teachers, teachers and other staff from Barcelona, Italy, Romania, Poland, Estonia and Turkey. </a:t>
            </a:r>
            <a:endParaRPr lang="en-GB"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en-GB"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endParaRPr lang="en-GB"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GB"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142852"/>
            <a:ext cx="8115328" cy="571504"/>
          </a:xfrm>
        </p:spPr>
        <p:txBody>
          <a:bodyPr>
            <a:normAutofit/>
          </a:bodyPr>
          <a:lstStyle/>
          <a:p>
            <a:r>
              <a:rPr lang="en-GB" sz="2000" dirty="0" smtClean="0">
                <a:latin typeface="Times New Roman" pitchFamily="18" charset="0"/>
                <a:cs typeface="Times New Roman" pitchFamily="18" charset="0"/>
              </a:rPr>
              <a:t>Drama and life </a:t>
            </a:r>
            <a:endParaRPr lang="en-GB" sz="2000" dirty="0">
              <a:latin typeface="Times New Roman" pitchFamily="18" charset="0"/>
              <a:cs typeface="Times New Roman" pitchFamily="18" charset="0"/>
            </a:endParaRPr>
          </a:p>
        </p:txBody>
      </p:sp>
      <p:sp>
        <p:nvSpPr>
          <p:cNvPr id="3" name="Segnaposto contenuto 2"/>
          <p:cNvSpPr>
            <a:spLocks noGrp="1"/>
          </p:cNvSpPr>
          <p:nvPr>
            <p:ph idx="1"/>
          </p:nvPr>
        </p:nvSpPr>
        <p:spPr>
          <a:xfrm>
            <a:off x="642910" y="642918"/>
            <a:ext cx="8043890" cy="6000792"/>
          </a:xfrm>
        </p:spPr>
        <p:txBody>
          <a:bodyPr/>
          <a:lstStyle/>
          <a:p>
            <a:r>
              <a:rPr lang="en-GB" sz="2000" dirty="0" smtClean="0">
                <a:latin typeface="Times New Roman" pitchFamily="18" charset="0"/>
                <a:cs typeface="Times New Roman" pitchFamily="18" charset="0"/>
              </a:rPr>
              <a:t>Through drama and sport everyone can be free to express HIS –HER feelings, joy efforts, wishes …, smiles, tears </a:t>
            </a:r>
            <a:r>
              <a:rPr lang="it-IT"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On the first morning of the visit, Monday 2nd March, all the schools from the different countries met at our school for the first time. It was held a welcome assembly which was attended by the Mayor of North East Lincolnshire and also his Deputy Junior Mayor and Assistant Deputy Junior Mayor, who both came to school.</a:t>
            </a:r>
          </a:p>
          <a:p>
            <a:endParaRPr lang="it-IT" sz="2000" dirty="0">
              <a:latin typeface="Times New Roman" pitchFamily="18" charset="0"/>
              <a:cs typeface="Times New Roman" pitchFamily="18" charset="0"/>
            </a:endParaRPr>
          </a:p>
        </p:txBody>
      </p:sp>
      <p:sp>
        <p:nvSpPr>
          <p:cNvPr id="5" name="CasellaDiTesto 4"/>
          <p:cNvSpPr txBox="1"/>
          <p:nvPr/>
        </p:nvSpPr>
        <p:spPr>
          <a:xfrm>
            <a:off x="2643174" y="5357826"/>
            <a:ext cx="1613491" cy="584775"/>
          </a:xfrm>
          <a:prstGeom prst="rect">
            <a:avLst/>
          </a:prstGeom>
          <a:noFill/>
        </p:spPr>
        <p:txBody>
          <a:bodyPr wrap="square" rtlCol="0">
            <a:spAutoFit/>
          </a:bodyPr>
          <a:lstStyle/>
          <a:p>
            <a:r>
              <a:rPr lang="it-IT" sz="3200" dirty="0" smtClean="0"/>
              <a:t>                  </a:t>
            </a:r>
            <a:endParaRPr lang="it-IT" sz="3200" dirty="0"/>
          </a:p>
        </p:txBody>
      </p:sp>
      <p:pic>
        <p:nvPicPr>
          <p:cNvPr id="1026" name="Picture 2" descr="C:\Users\Iulia\Desktop\ERASMUS+ disem\Foto diseminare\c1ef3d08afdd4855a31d0e4d486f32c9_1x1.jpeg"/>
          <p:cNvPicPr>
            <a:picLocks noChangeAspect="1" noChangeArrowheads="1"/>
          </p:cNvPicPr>
          <p:nvPr/>
        </p:nvPicPr>
        <p:blipFill>
          <a:blip r:embed="rId4" cstate="print"/>
          <a:srcRect/>
          <a:stretch>
            <a:fillRect/>
          </a:stretch>
        </p:blipFill>
        <p:spPr bwMode="auto">
          <a:xfrm>
            <a:off x="0" y="3000372"/>
            <a:ext cx="2762246" cy="1834921"/>
          </a:xfrm>
          <a:prstGeom prst="rect">
            <a:avLst/>
          </a:prstGeom>
          <a:noFill/>
        </p:spPr>
      </p:pic>
      <p:pic>
        <p:nvPicPr>
          <p:cNvPr id="1027" name="Picture 3" descr="C:\Users\Iulia\Desktop\ERASMUS+ disem\Foto diseminare\6946653f7dc142e7afb456e658e7fded_1x1.jpeg"/>
          <p:cNvPicPr>
            <a:picLocks noChangeAspect="1" noChangeArrowheads="1"/>
          </p:cNvPicPr>
          <p:nvPr/>
        </p:nvPicPr>
        <p:blipFill>
          <a:blip r:embed="rId5" cstate="print"/>
          <a:srcRect/>
          <a:stretch>
            <a:fillRect/>
          </a:stretch>
        </p:blipFill>
        <p:spPr bwMode="auto">
          <a:xfrm>
            <a:off x="2214546" y="4090921"/>
            <a:ext cx="3922812" cy="2767079"/>
          </a:xfrm>
          <a:prstGeom prst="rect">
            <a:avLst/>
          </a:prstGeom>
          <a:noFill/>
        </p:spPr>
      </p:pic>
      <p:pic>
        <p:nvPicPr>
          <p:cNvPr id="1028" name="Picture 4" descr="C:\Users\Iulia\Desktop\ERASMUS+ disem\Anglia\England 096.JPG"/>
          <p:cNvPicPr>
            <a:picLocks noChangeAspect="1" noChangeArrowheads="1"/>
          </p:cNvPicPr>
          <p:nvPr/>
        </p:nvPicPr>
        <p:blipFill>
          <a:blip r:embed="rId6" cstate="print"/>
          <a:srcRect/>
          <a:stretch>
            <a:fillRect/>
          </a:stretch>
        </p:blipFill>
        <p:spPr bwMode="auto">
          <a:xfrm>
            <a:off x="5500694" y="2643182"/>
            <a:ext cx="3026887" cy="1857387"/>
          </a:xfrm>
          <a:prstGeom prst="rect">
            <a:avLst/>
          </a:prstGeom>
          <a:noFill/>
        </p:spPr>
      </p:pic>
    </p:spTree>
  </p:cSld>
  <p:clrMapOvr>
    <a:masterClrMapping/>
  </p:clrMapOvr>
  <p:transition spd="slow" advTm="15000">
    <p:dissolve/>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000" dirty="0" smtClean="0">
                <a:latin typeface="Times New Roman" pitchFamily="18" charset="0"/>
                <a:cs typeface="Times New Roman" pitchFamily="18" charset="0"/>
              </a:rPr>
              <a:t>On the first day of this visit, after the welcome assembly, everyone went off to experience the local heritage. This consisted of a visit to Grimsby Town Hall and then a walk around the seaside town of </a:t>
            </a:r>
            <a:r>
              <a:rPr lang="en-US" sz="2000" dirty="0" err="1" smtClean="0">
                <a:latin typeface="Times New Roman" pitchFamily="18" charset="0"/>
                <a:cs typeface="Times New Roman" pitchFamily="18" charset="0"/>
              </a:rPr>
              <a:t>Cleethorpes</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endParaRPr lang="it-IT" sz="2000" dirty="0">
              <a:latin typeface="Times New Roman" pitchFamily="18" charset="0"/>
              <a:cs typeface="Times New Roman" pitchFamily="18" charset="0"/>
            </a:endParaRPr>
          </a:p>
        </p:txBody>
      </p:sp>
      <p:pic>
        <p:nvPicPr>
          <p:cNvPr id="4" name="Content Placeholder 3" descr="England 108.JPG"/>
          <p:cNvPicPr>
            <a:picLocks noGrp="1" noChangeAspect="1"/>
          </p:cNvPicPr>
          <p:nvPr>
            <p:ph idx="1"/>
          </p:nvPr>
        </p:nvPicPr>
        <p:blipFill>
          <a:blip r:embed="rId3" cstate="print"/>
          <a:stretch>
            <a:fillRect/>
          </a:stretch>
        </p:blipFill>
        <p:spPr>
          <a:xfrm>
            <a:off x="285720" y="1285860"/>
            <a:ext cx="3306536" cy="1857375"/>
          </a:xfrm>
        </p:spPr>
      </p:pic>
      <p:pic>
        <p:nvPicPr>
          <p:cNvPr id="1026" name="Picture 2" descr="C:\Users\Iulia\Pictures\2015-03-09 England\England 110.JPG"/>
          <p:cNvPicPr>
            <a:picLocks noChangeAspect="1" noChangeArrowheads="1"/>
          </p:cNvPicPr>
          <p:nvPr/>
        </p:nvPicPr>
        <p:blipFill>
          <a:blip r:embed="rId4" cstate="print"/>
          <a:srcRect/>
          <a:stretch>
            <a:fillRect/>
          </a:stretch>
        </p:blipFill>
        <p:spPr bwMode="auto">
          <a:xfrm>
            <a:off x="214282" y="4714884"/>
            <a:ext cx="3429024" cy="1926191"/>
          </a:xfrm>
          <a:prstGeom prst="rect">
            <a:avLst/>
          </a:prstGeom>
          <a:noFill/>
        </p:spPr>
      </p:pic>
      <p:pic>
        <p:nvPicPr>
          <p:cNvPr id="1027" name="Picture 3" descr="C:\Users\Iulia\Pictures\2015-03-09 England\England 113.JPG"/>
          <p:cNvPicPr>
            <a:picLocks noChangeAspect="1" noChangeArrowheads="1"/>
          </p:cNvPicPr>
          <p:nvPr/>
        </p:nvPicPr>
        <p:blipFill>
          <a:blip r:embed="rId5" cstate="print"/>
          <a:srcRect/>
          <a:stretch>
            <a:fillRect/>
          </a:stretch>
        </p:blipFill>
        <p:spPr bwMode="auto">
          <a:xfrm>
            <a:off x="2714612" y="2928934"/>
            <a:ext cx="3433716" cy="1928826"/>
          </a:xfrm>
          <a:prstGeom prst="rect">
            <a:avLst/>
          </a:prstGeom>
          <a:noFill/>
        </p:spPr>
      </p:pic>
      <p:pic>
        <p:nvPicPr>
          <p:cNvPr id="1028" name="Picture 4" descr="C:\Users\Iulia\Pictures\2015-03-09 England\England 133.JPG"/>
          <p:cNvPicPr>
            <a:picLocks noChangeAspect="1" noChangeArrowheads="1"/>
          </p:cNvPicPr>
          <p:nvPr/>
        </p:nvPicPr>
        <p:blipFill>
          <a:blip r:embed="rId6" cstate="print"/>
          <a:srcRect/>
          <a:stretch>
            <a:fillRect/>
          </a:stretch>
        </p:blipFill>
        <p:spPr bwMode="auto">
          <a:xfrm>
            <a:off x="6357950" y="2357430"/>
            <a:ext cx="2428892" cy="4323938"/>
          </a:xfrm>
          <a:prstGeom prst="rect">
            <a:avLst/>
          </a:prstGeom>
          <a:noFill/>
        </p:spPr>
      </p:pic>
      <p:pic>
        <p:nvPicPr>
          <p:cNvPr id="1029" name="Picture 5" descr="C:\Users\Iulia\Pictures\2015-03-09 England\England 156.JPG"/>
          <p:cNvPicPr>
            <a:picLocks noChangeAspect="1" noChangeArrowheads="1"/>
          </p:cNvPicPr>
          <p:nvPr/>
        </p:nvPicPr>
        <p:blipFill>
          <a:blip r:embed="rId7" cstate="print"/>
          <a:srcRect/>
          <a:stretch>
            <a:fillRect/>
          </a:stretch>
        </p:blipFill>
        <p:spPr bwMode="auto">
          <a:xfrm>
            <a:off x="4643438" y="1231705"/>
            <a:ext cx="2928958" cy="1645287"/>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42852"/>
            <a:ext cx="9144000" cy="2571768"/>
          </a:xfrm>
        </p:spPr>
        <p:txBody>
          <a:bodyPr>
            <a:normAutofit fontScale="90000"/>
          </a:bodyPr>
          <a:lstStyle/>
          <a:p>
            <a:pPr algn="l"/>
            <a:r>
              <a:rPr lang="en-US" sz="2200" dirty="0" smtClean="0">
                <a:latin typeface="Times New Roman" pitchFamily="18" charset="0"/>
                <a:cs typeface="Times New Roman" pitchFamily="18" charset="0"/>
              </a:rPr>
              <a:t>The second and third days were spent at  school. The programme of visits were planned and there were opportunities for some schools to swap gifts.</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Each of the six classes in Y3, Y4 and Y5 have been paired with one of the countries in the Erasmus+  project. 3R are with Estonia, 3W with Turkey, 4V with Barcelona, 4M with Romania, 5K with Poland and 5G with Italy. Y6 are in charge of collating information on our area and then sending it to all the countries. On Wednesday , the visitors from each country visited their paired classrooms and had time with the children to explain about their school/country and answer any questions.</a:t>
            </a:r>
            <a:r>
              <a:rPr lang="en-US" sz="2000" dirty="0" smtClean="0"/>
              <a:t/>
            </a:r>
            <a:br>
              <a:rPr lang="en-US" sz="2000" dirty="0" smtClean="0"/>
            </a:br>
            <a:endParaRPr lang="it-IT" sz="2000" dirty="0">
              <a:latin typeface="Times New Roman" pitchFamily="18" charset="0"/>
              <a:cs typeface="Times New Roman" pitchFamily="18" charset="0"/>
            </a:endParaRPr>
          </a:p>
        </p:txBody>
      </p:sp>
      <p:pic>
        <p:nvPicPr>
          <p:cNvPr id="2050" name="Picture 2" descr="C:\Users\Iulia\Desktop\ERASMUS+ disem\Foto diseminare\7764ac6f6b944fa9adb914df45415500_1x1.jpeg"/>
          <p:cNvPicPr>
            <a:picLocks noGrp="1" noChangeAspect="1" noChangeArrowheads="1"/>
          </p:cNvPicPr>
          <p:nvPr>
            <p:ph idx="1"/>
          </p:nvPr>
        </p:nvPicPr>
        <p:blipFill>
          <a:blip r:embed="rId4" cstate="print"/>
          <a:srcRect/>
          <a:stretch>
            <a:fillRect/>
          </a:stretch>
        </p:blipFill>
        <p:spPr bwMode="auto">
          <a:xfrm>
            <a:off x="2714612" y="2571744"/>
            <a:ext cx="3870711" cy="2571768"/>
          </a:xfrm>
          <a:prstGeom prst="rect">
            <a:avLst/>
          </a:prstGeom>
          <a:noFill/>
        </p:spPr>
      </p:pic>
      <p:pic>
        <p:nvPicPr>
          <p:cNvPr id="2051" name="Picture 3" descr="C:\Users\Iulia\Desktop\ERASMUS+ disem\Foto diseminare\e7064d12541f42f3af5259d0a9348f10_thumb.png"/>
          <p:cNvPicPr>
            <a:picLocks noChangeAspect="1" noChangeArrowheads="1"/>
          </p:cNvPicPr>
          <p:nvPr/>
        </p:nvPicPr>
        <p:blipFill>
          <a:blip r:embed="rId5" cstate="print"/>
          <a:srcRect/>
          <a:stretch>
            <a:fillRect/>
          </a:stretch>
        </p:blipFill>
        <p:spPr bwMode="auto">
          <a:xfrm>
            <a:off x="0" y="4357726"/>
            <a:ext cx="2857488" cy="2857488"/>
          </a:xfrm>
          <a:prstGeom prst="rect">
            <a:avLst/>
          </a:prstGeom>
          <a:noFill/>
        </p:spPr>
      </p:pic>
      <p:pic>
        <p:nvPicPr>
          <p:cNvPr id="2052" name="Picture 4" descr="C:\Users\Iulia\Desktop\ERASMUS+ disem\Foto diseminare\596868d82781426ea426ebc133e23a9a_thumb.png"/>
          <p:cNvPicPr>
            <a:picLocks noChangeAspect="1" noChangeArrowheads="1"/>
          </p:cNvPicPr>
          <p:nvPr/>
        </p:nvPicPr>
        <p:blipFill>
          <a:blip r:embed="rId6" cstate="print"/>
          <a:srcRect/>
          <a:stretch>
            <a:fillRect/>
          </a:stretch>
        </p:blipFill>
        <p:spPr bwMode="auto">
          <a:xfrm>
            <a:off x="6715140" y="2571744"/>
            <a:ext cx="2071702" cy="2071702"/>
          </a:xfrm>
          <a:prstGeom prst="rect">
            <a:avLst/>
          </a:prstGeom>
          <a:noFill/>
        </p:spPr>
      </p:pic>
      <p:pic>
        <p:nvPicPr>
          <p:cNvPr id="2053" name="Picture 5" descr="C:\Users\Iulia\Desktop\ERASMUS+ disem\Foto diseminare\19de8c5fc5b44b7fbc63a4d10f0cf2d2_thumb.png"/>
          <p:cNvPicPr>
            <a:picLocks noChangeAspect="1" noChangeArrowheads="1"/>
          </p:cNvPicPr>
          <p:nvPr/>
        </p:nvPicPr>
        <p:blipFill>
          <a:blip r:embed="rId7" cstate="print"/>
          <a:srcRect/>
          <a:stretch>
            <a:fillRect/>
          </a:stretch>
        </p:blipFill>
        <p:spPr bwMode="auto">
          <a:xfrm>
            <a:off x="3714744" y="4786306"/>
            <a:ext cx="2071694" cy="2071694"/>
          </a:xfrm>
          <a:prstGeom prst="rect">
            <a:avLst/>
          </a:prstGeom>
          <a:noFill/>
        </p:spPr>
      </p:pic>
      <p:pic>
        <p:nvPicPr>
          <p:cNvPr id="2054" name="Picture 6" descr="C:\Users\Iulia\Desktop\ERASMUS+ disem\Foto diseminare\91dea657305046ed9108fbc51ec1ddd6_thumb.png"/>
          <p:cNvPicPr>
            <a:picLocks noChangeAspect="1" noChangeArrowheads="1"/>
          </p:cNvPicPr>
          <p:nvPr/>
        </p:nvPicPr>
        <p:blipFill>
          <a:blip r:embed="rId8" cstate="print"/>
          <a:srcRect/>
          <a:stretch>
            <a:fillRect/>
          </a:stretch>
        </p:blipFill>
        <p:spPr bwMode="auto">
          <a:xfrm>
            <a:off x="6215098" y="4429132"/>
            <a:ext cx="2714620" cy="2714620"/>
          </a:xfrm>
          <a:prstGeom prst="rect">
            <a:avLst/>
          </a:prstGeom>
          <a:noFill/>
        </p:spPr>
      </p:pic>
      <p:pic>
        <p:nvPicPr>
          <p:cNvPr id="2055" name="Picture 7" descr="C:\Users\Iulia\Pictures\2015-03-09 England\England 142.JPG"/>
          <p:cNvPicPr>
            <a:picLocks noChangeAspect="1" noChangeArrowheads="1"/>
          </p:cNvPicPr>
          <p:nvPr/>
        </p:nvPicPr>
        <p:blipFill>
          <a:blip r:embed="rId9" cstate="print"/>
          <a:srcRect/>
          <a:stretch>
            <a:fillRect/>
          </a:stretch>
        </p:blipFill>
        <p:spPr bwMode="auto">
          <a:xfrm>
            <a:off x="73960" y="2914486"/>
            <a:ext cx="2569214" cy="1443208"/>
          </a:xfrm>
          <a:prstGeom prst="rect">
            <a:avLst/>
          </a:prstGeom>
          <a:noFill/>
        </p:spPr>
      </p:pic>
    </p:spTree>
  </p:cSld>
  <p:clrMapOvr>
    <a:masterClrMapping/>
  </p:clrMapOvr>
  <p:transition spd="slow" advTm="15000">
    <p:dissolve/>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368544"/>
          </a:xfrm>
        </p:spPr>
        <p:txBody>
          <a:bodyPr>
            <a:noAutofit/>
          </a:bodyPr>
          <a:lstStyle/>
          <a:p>
            <a:pPr algn="l"/>
            <a:r>
              <a:rPr lang="en-US" sz="2000" dirty="0" smtClean="0">
                <a:latin typeface="Times New Roman" pitchFamily="18" charset="0"/>
                <a:cs typeface="Times New Roman" pitchFamily="18" charset="0"/>
              </a:rPr>
              <a:t>As part of the visit, there was the chance to visit Franklin 6th Form College.  David </a:t>
            </a:r>
            <a:r>
              <a:rPr lang="en-US" sz="2000" dirty="0" err="1" smtClean="0">
                <a:latin typeface="Times New Roman" pitchFamily="18" charset="0"/>
                <a:cs typeface="Times New Roman" pitchFamily="18" charset="0"/>
              </a:rPr>
              <a:t>Ranson</a:t>
            </a:r>
            <a:r>
              <a:rPr lang="en-US" sz="2000" dirty="0" smtClean="0">
                <a:latin typeface="Times New Roman" pitchFamily="18" charset="0"/>
                <a:cs typeface="Times New Roman" pitchFamily="18" charset="0"/>
              </a:rPr>
              <a:t> has taken us on a tour of the college.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During the visit to </a:t>
            </a:r>
            <a:r>
              <a:rPr lang="en-US" sz="2000" dirty="0" err="1" smtClean="0">
                <a:latin typeface="Times New Roman" pitchFamily="18" charset="0"/>
                <a:cs typeface="Times New Roman" pitchFamily="18" charset="0"/>
              </a:rPr>
              <a:t>Scartho</a:t>
            </a:r>
            <a:r>
              <a:rPr lang="en-US" sz="2000" dirty="0" smtClean="0">
                <a:latin typeface="Times New Roman" pitchFamily="18" charset="0"/>
                <a:cs typeface="Times New Roman" pitchFamily="18" charset="0"/>
              </a:rPr>
              <a:t> Junior Academy, there was the opportunity for all the visitors to have lunch with the children. </a:t>
            </a:r>
            <a:endParaRPr lang="it-IT" sz="2000" dirty="0">
              <a:latin typeface="Times New Roman" pitchFamily="18" charset="0"/>
              <a:cs typeface="Times New Roman" pitchFamily="18" charset="0"/>
            </a:endParaRPr>
          </a:p>
        </p:txBody>
      </p:sp>
      <p:pic>
        <p:nvPicPr>
          <p:cNvPr id="3076" name="Picture 4" descr="C:\Users\Iulia\Desktop\ERASMUS+ disem\Foto diseminare\7e2427f5e9f8433fbaacba44fa53227a_thumb.png"/>
          <p:cNvPicPr>
            <a:picLocks noChangeAspect="1" noChangeArrowheads="1"/>
          </p:cNvPicPr>
          <p:nvPr/>
        </p:nvPicPr>
        <p:blipFill>
          <a:blip r:embed="rId3" cstate="print"/>
          <a:srcRect/>
          <a:stretch>
            <a:fillRect/>
          </a:stretch>
        </p:blipFill>
        <p:spPr bwMode="auto">
          <a:xfrm>
            <a:off x="928662" y="2285992"/>
            <a:ext cx="2428892" cy="2428892"/>
          </a:xfrm>
          <a:prstGeom prst="rect">
            <a:avLst/>
          </a:prstGeom>
          <a:noFill/>
        </p:spPr>
      </p:pic>
      <p:pic>
        <p:nvPicPr>
          <p:cNvPr id="3077" name="Picture 5" descr="C:\Users\Iulia\Desktop\ERASMUS+ disem\Foto diseminare\1818f397d4564992b6043f48bdba790f_thumb.png"/>
          <p:cNvPicPr>
            <a:picLocks noGrp="1" noChangeAspect="1" noChangeArrowheads="1"/>
          </p:cNvPicPr>
          <p:nvPr>
            <p:ph idx="1"/>
          </p:nvPr>
        </p:nvPicPr>
        <p:blipFill>
          <a:blip r:embed="rId4" cstate="print"/>
          <a:srcRect/>
          <a:stretch>
            <a:fillRect/>
          </a:stretch>
        </p:blipFill>
        <p:spPr bwMode="auto">
          <a:xfrm>
            <a:off x="3714744" y="4214818"/>
            <a:ext cx="2357454" cy="2357454"/>
          </a:xfrm>
          <a:prstGeom prst="rect">
            <a:avLst/>
          </a:prstGeom>
          <a:noFill/>
        </p:spPr>
      </p:pic>
      <p:pic>
        <p:nvPicPr>
          <p:cNvPr id="3078" name="Picture 6" descr="C:\Users\Iulia\Desktop\ERASMUS+ disem\Foto diseminare\fe34a2a8942a4b92a7f56a6b36ddf3d7_thumb.png"/>
          <p:cNvPicPr>
            <a:picLocks noChangeAspect="1" noChangeArrowheads="1"/>
          </p:cNvPicPr>
          <p:nvPr/>
        </p:nvPicPr>
        <p:blipFill>
          <a:blip r:embed="rId5" cstate="print"/>
          <a:srcRect/>
          <a:stretch>
            <a:fillRect/>
          </a:stretch>
        </p:blipFill>
        <p:spPr bwMode="auto">
          <a:xfrm>
            <a:off x="6000760" y="2071678"/>
            <a:ext cx="2428892" cy="2428892"/>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7166"/>
            <a:ext cx="8186766" cy="1071570"/>
          </a:xfrm>
        </p:spPr>
        <p:txBody>
          <a:bodyPr>
            <a:normAutofit/>
          </a:bodyPr>
          <a:lstStyle/>
          <a:p>
            <a:r>
              <a:rPr lang="en-US" sz="2000" dirty="0" smtClean="0">
                <a:latin typeface="Times New Roman" pitchFamily="18" charset="0"/>
                <a:cs typeface="Times New Roman" pitchFamily="18" charset="0"/>
              </a:rPr>
              <a:t>On Thursday , there was the opportunity to take part in a visit to the historical city of Lincoln.</a:t>
            </a:r>
            <a:br>
              <a:rPr lang="en-US" sz="2000" dirty="0" smtClean="0">
                <a:latin typeface="Times New Roman" pitchFamily="18" charset="0"/>
                <a:cs typeface="Times New Roman" pitchFamily="18" charset="0"/>
              </a:rPr>
            </a:br>
            <a:endParaRPr lang="it-IT" sz="2000" dirty="0">
              <a:latin typeface="Times New Roman" pitchFamily="18" charset="0"/>
              <a:cs typeface="Times New Roman" pitchFamily="18" charset="0"/>
            </a:endParaRPr>
          </a:p>
        </p:txBody>
      </p:sp>
      <p:pic>
        <p:nvPicPr>
          <p:cNvPr id="4098" name="Picture 2" descr="C:\Users\Iulia\Desktop\ERASMUS+ disem\Foto diseminare\bc16ca6823d34eebaef67a581d22e1b8_1x1.jpeg"/>
          <p:cNvPicPr>
            <a:picLocks noGrp="1" noChangeAspect="1" noChangeArrowheads="1"/>
          </p:cNvPicPr>
          <p:nvPr>
            <p:ph idx="1"/>
          </p:nvPr>
        </p:nvPicPr>
        <p:blipFill>
          <a:blip r:embed="rId3" cstate="print"/>
          <a:srcRect/>
          <a:stretch>
            <a:fillRect/>
          </a:stretch>
        </p:blipFill>
        <p:spPr bwMode="auto">
          <a:xfrm>
            <a:off x="357158" y="1071546"/>
            <a:ext cx="4526766" cy="3007066"/>
          </a:xfrm>
          <a:prstGeom prst="rect">
            <a:avLst/>
          </a:prstGeom>
          <a:noFill/>
        </p:spPr>
      </p:pic>
      <p:pic>
        <p:nvPicPr>
          <p:cNvPr id="7" name="Picture 6" descr="England 189.JPG"/>
          <p:cNvPicPr>
            <a:picLocks noChangeAspect="1"/>
          </p:cNvPicPr>
          <p:nvPr/>
        </p:nvPicPr>
        <p:blipFill>
          <a:blip r:embed="rId4" cstate="print"/>
          <a:stretch>
            <a:fillRect/>
          </a:stretch>
        </p:blipFill>
        <p:spPr>
          <a:xfrm>
            <a:off x="5143504" y="1643050"/>
            <a:ext cx="1711853" cy="3047475"/>
          </a:xfrm>
          <a:prstGeom prst="rect">
            <a:avLst/>
          </a:prstGeom>
        </p:spPr>
      </p:pic>
      <p:pic>
        <p:nvPicPr>
          <p:cNvPr id="4099" name="Picture 3" descr="C:\Users\Iulia\Pictures\2015-03-09 England\England 205.JPG"/>
          <p:cNvPicPr>
            <a:picLocks noChangeAspect="1" noChangeArrowheads="1"/>
          </p:cNvPicPr>
          <p:nvPr/>
        </p:nvPicPr>
        <p:blipFill>
          <a:blip r:embed="rId5" cstate="print"/>
          <a:srcRect/>
          <a:stretch>
            <a:fillRect/>
          </a:stretch>
        </p:blipFill>
        <p:spPr bwMode="auto">
          <a:xfrm>
            <a:off x="7034217" y="3102142"/>
            <a:ext cx="2109783" cy="3755858"/>
          </a:xfrm>
          <a:prstGeom prst="rect">
            <a:avLst/>
          </a:prstGeom>
          <a:noFill/>
        </p:spPr>
      </p:pic>
      <p:pic>
        <p:nvPicPr>
          <p:cNvPr id="4100" name="Picture 4" descr="C:\Users\Iulia\Pictures\2015-03-09 England\England 200.JPG"/>
          <p:cNvPicPr>
            <a:picLocks noChangeAspect="1" noChangeArrowheads="1"/>
          </p:cNvPicPr>
          <p:nvPr/>
        </p:nvPicPr>
        <p:blipFill>
          <a:blip r:embed="rId6" cstate="print"/>
          <a:srcRect/>
          <a:stretch>
            <a:fillRect/>
          </a:stretch>
        </p:blipFill>
        <p:spPr bwMode="auto">
          <a:xfrm>
            <a:off x="1285852" y="4214818"/>
            <a:ext cx="4429156" cy="2487996"/>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second visit was in T</a:t>
            </a:r>
            <a:r>
              <a:rPr lang="hu-HU" dirty="0" smtClean="0">
                <a:latin typeface="Times New Roman"/>
                <a:cs typeface="Times New Roman"/>
              </a:rPr>
              <a:t>ű</a:t>
            </a:r>
            <a:r>
              <a:rPr lang="en-US" dirty="0" err="1" smtClean="0">
                <a:latin typeface="Times New Roman"/>
                <a:cs typeface="Times New Roman"/>
              </a:rPr>
              <a:t>ri</a:t>
            </a:r>
            <a:r>
              <a:rPr lang="en-US" dirty="0" smtClean="0">
                <a:latin typeface="Times New Roman"/>
                <a:cs typeface="Times New Roman"/>
              </a:rPr>
              <a:t>, Estonia, at T</a:t>
            </a:r>
            <a:r>
              <a:rPr lang="hu-HU" dirty="0" smtClean="0">
                <a:latin typeface="Times New Roman"/>
                <a:cs typeface="Times New Roman"/>
              </a:rPr>
              <a:t>ű</a:t>
            </a:r>
            <a:r>
              <a:rPr lang="en-US" dirty="0" err="1" smtClean="0">
                <a:latin typeface="Times New Roman"/>
                <a:cs typeface="Times New Roman"/>
              </a:rPr>
              <a:t>ri</a:t>
            </a:r>
            <a:r>
              <a:rPr lang="en-US" dirty="0" smtClean="0">
                <a:latin typeface="Times New Roman"/>
                <a:cs typeface="Times New Roman"/>
              </a:rPr>
              <a:t> P</a:t>
            </a:r>
            <a:r>
              <a:rPr lang="hu-HU" dirty="0" smtClean="0">
                <a:latin typeface="Times New Roman"/>
                <a:cs typeface="Times New Roman"/>
              </a:rPr>
              <a:t>ő</a:t>
            </a:r>
            <a:r>
              <a:rPr lang="en-US" dirty="0" err="1" smtClean="0">
                <a:latin typeface="Times New Roman"/>
                <a:cs typeface="Times New Roman"/>
              </a:rPr>
              <a:t>hikool</a:t>
            </a:r>
            <a:r>
              <a:rPr lang="it-IT" dirty="0" smtClean="0"/>
              <a:t> </a:t>
            </a:r>
            <a:endParaRPr lang="it-IT" dirty="0"/>
          </a:p>
        </p:txBody>
      </p:sp>
      <p:sp>
        <p:nvSpPr>
          <p:cNvPr id="6" name="Content Placeholder 5"/>
          <p:cNvSpPr>
            <a:spLocks noGrp="1"/>
          </p:cNvSpPr>
          <p:nvPr>
            <p:ph idx="1"/>
          </p:nvPr>
        </p:nvSpPr>
        <p:spPr>
          <a:xfrm>
            <a:off x="2786050" y="1600200"/>
            <a:ext cx="5900750" cy="4525963"/>
          </a:xfrm>
        </p:spPr>
        <p:txBody>
          <a:bodyPr/>
          <a:lstStyle/>
          <a:p>
            <a:pPr algn="ctr">
              <a:buNone/>
            </a:pPr>
            <a:r>
              <a:rPr lang="en-GB"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Importance of Sports and Drama in our Life and Education </a:t>
            </a:r>
          </a:p>
          <a:p>
            <a:pPr algn="ctr">
              <a:buNone/>
            </a:pPr>
            <a:r>
              <a:rPr lang="en-GB"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&amp;</a:t>
            </a:r>
          </a:p>
          <a:p>
            <a:pPr algn="ctr">
              <a:buNone/>
            </a:pP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Revival National Authors</a:t>
            </a:r>
          </a:p>
          <a:p>
            <a:pPr algn="ctr">
              <a:buNone/>
            </a:pP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became the “Sports Tournaments and Drama Activities” meeting in Estonia</a:t>
            </a:r>
            <a:endParaRPr lang="en-US" dirty="0"/>
          </a:p>
        </p:txBody>
      </p:sp>
      <p:pic>
        <p:nvPicPr>
          <p:cNvPr id="1026" name="Picture 2" descr="C:\Users\Iulia\Desktop\ESTONIA '15\Estonia - MAGDA\IMG1029.jpg"/>
          <p:cNvPicPr>
            <a:picLocks noChangeAspect="1" noChangeArrowheads="1"/>
          </p:cNvPicPr>
          <p:nvPr/>
        </p:nvPicPr>
        <p:blipFill>
          <a:blip r:embed="rId3" cstate="print"/>
          <a:srcRect/>
          <a:stretch>
            <a:fillRect/>
          </a:stretch>
        </p:blipFill>
        <p:spPr bwMode="auto">
          <a:xfrm>
            <a:off x="0" y="2071678"/>
            <a:ext cx="3143272" cy="2357454"/>
          </a:xfrm>
          <a:prstGeom prst="rect">
            <a:avLst/>
          </a:prstGeom>
          <a:noFill/>
        </p:spPr>
      </p:pic>
    </p:spTree>
  </p:cSld>
  <p:clrMapOvr>
    <a:masterClrMapping/>
  </p:clrMapOvr>
  <p:transition spd="slow" advTm="15000">
    <p:dissolve/>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708</Words>
  <Application>Microsoft Office PowerPoint</Application>
  <PresentationFormat>Expunere pe ecran (4:3)</PresentationFormat>
  <Paragraphs>52</Paragraphs>
  <Slides>21</Slides>
  <Notes>2</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21</vt:i4>
      </vt:variant>
    </vt:vector>
  </HeadingPairs>
  <TitlesOfParts>
    <vt:vector size="25" baseType="lpstr">
      <vt:lpstr>Arial</vt:lpstr>
      <vt:lpstr>Calibri</vt:lpstr>
      <vt:lpstr>Times New Roman</vt:lpstr>
      <vt:lpstr>Tema di Office</vt:lpstr>
      <vt:lpstr>Şcoala Gimnazială“I.G.DUCA”Petroşani</vt:lpstr>
      <vt:lpstr>Prezentare PowerPoint</vt:lpstr>
      <vt:lpstr>The first visit to Scartho Junior Academy, Grimsby, England</vt:lpstr>
      <vt:lpstr>Drama and life </vt:lpstr>
      <vt:lpstr>On the first day of this visit, after the welcome assembly, everyone went off to experience the local heritage. This consisted of a visit to Grimsby Town Hall and then a walk around the seaside town of Cleethorpes.  </vt:lpstr>
      <vt:lpstr>The second and third days were spent at  school. The programme of visits were planned and there were opportunities for some schools to swap gifts. Each of the six classes in Y3, Y4 and Y5 have been paired with one of the countries in the Erasmus+  project. 3R are with Estonia, 3W with Turkey, 4V with Barcelona, 4M with Romania, 5K with Poland and 5G with Italy. Y6 are in charge of collating information on our area and then sending it to all the countries. On Wednesday , the visitors from each country visited their paired classrooms and had time with the children to explain about their school/country and answer any questions. </vt:lpstr>
      <vt:lpstr>As part of the visit, there was the chance to visit Franklin 6th Form College.  David Ranson has taken us on a tour of the college. During the visit to Scartho Junior Academy, there was the opportunity for all the visitors to have lunch with the children. </vt:lpstr>
      <vt:lpstr>On Thursday , there was the opportunity to take part in a visit to the historical city of Lincoln. </vt:lpstr>
      <vt:lpstr>The second visit was in Tűri, Estonia, at Tűri Pőhikool </vt:lpstr>
      <vt:lpstr>On Monday,  May 18, The pupils attended classes and at 9 o’clock both teachers and pupils attended the welcome assembling. After that the pupils returned to classes and the teachers met the Munucipality Mayor.</vt:lpstr>
      <vt:lpstr>Next, later in the afternoon the pupils visited the Broadcast Museum and they made a news about the project and their visit to Estonia.</vt:lpstr>
      <vt:lpstr>Finally, in the evening, everybody had a nice journey through the time while visiting the historical tower to  Paide Ajakeskus Wittenstein</vt:lpstr>
      <vt:lpstr>On Tuesday, the most important moment was the sport event for both pupils and teachers.</vt:lpstr>
      <vt:lpstr>The bog walking , in Vargamäe, was outstanding. There, we also experienced something new and at the same time we learned a lot of interesting things about the life of Central Estonian peasants in the mid 19 th century.</vt:lpstr>
      <vt:lpstr>The third day in Estonia was a busy day as in the morning the pupils were to classes while the teachers were visiting some schools both in Tűri and Paide   </vt:lpstr>
      <vt:lpstr>In the evening, an International Event took place and it was followed by a School Party at Tűri Youth Centre.</vt:lpstr>
      <vt:lpstr>The visit in Estonia would not have been complete without the great trip in the old town, the capital city, Tallinn.</vt:lpstr>
      <vt:lpstr>The adventure went on with a second visit to Scartho Junior Academy, Grimsby, England</vt:lpstr>
      <vt:lpstr>The greatest theatre plays were put on stage by the pupils from Scartho Junior Academy, Grimsby, England, on Tuesday. The next day, they went climbing.</vt:lpstr>
      <vt:lpstr>Presentation of Shakespeare’s plays and sonnets was made by the pupils.</vt:lpstr>
      <vt:lpstr>THANK YOU FOR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meeting in England :Grismbsy 2-6 march 2015 </dc:title>
  <dc:creator>daniele</dc:creator>
  <cp:lastModifiedBy>ab</cp:lastModifiedBy>
  <cp:revision>236</cp:revision>
  <dcterms:created xsi:type="dcterms:W3CDTF">2015-01-17T22:02:47Z</dcterms:created>
  <dcterms:modified xsi:type="dcterms:W3CDTF">2015-11-05T08:54:56Z</dcterms:modified>
</cp:coreProperties>
</file>