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 the traditional sport`s name come from?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: Daria Elena </a:t>
            </a:r>
            <a:r>
              <a:rPr lang="en-US" dirty="0" err="1" smtClean="0"/>
              <a:t>Negrea</a:t>
            </a:r>
            <a:endParaRPr lang="en-US" dirty="0" smtClean="0"/>
          </a:p>
          <a:p>
            <a:r>
              <a:rPr lang="en-US" dirty="0" smtClean="0"/>
              <a:t>Coordinating Teacher: Ramona Gabriela </a:t>
            </a:r>
            <a:r>
              <a:rPr lang="en-US" dirty="0" err="1" smtClean="0"/>
              <a:t>Asan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464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Romanian Traditional Sport </a:t>
            </a:r>
            <a:r>
              <a:rPr lang="en-US" dirty="0" err="1" smtClean="0"/>
              <a:t>Oina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b="1" dirty="0" err="1" smtClean="0">
                <a:solidFill>
                  <a:srgbClr val="0070C0"/>
                </a:solidFill>
              </a:rPr>
              <a:t>Oina</a:t>
            </a:r>
            <a:r>
              <a:rPr lang="en-US" sz="2400" b="1" dirty="0" smtClean="0">
                <a:solidFill>
                  <a:srgbClr val="0070C0"/>
                </a:solidFill>
              </a:rPr>
              <a:t> (or </a:t>
            </a:r>
            <a:r>
              <a:rPr lang="en-US" sz="2400" b="1" dirty="0" err="1">
                <a:solidFill>
                  <a:srgbClr val="0070C0"/>
                </a:solidFill>
              </a:rPr>
              <a:t>Hoin</a:t>
            </a:r>
            <a:r>
              <a:rPr lang="en-US" sz="2400" b="1" dirty="0">
                <a:solidFill>
                  <a:srgbClr val="0070C0"/>
                </a:solidFill>
              </a:rPr>
              <a:t>) </a:t>
            </a:r>
            <a:r>
              <a:rPr lang="en-US" sz="2400" b="1" dirty="0"/>
              <a:t>is a Romanian traditional sports game. Playing </a:t>
            </a:r>
            <a:r>
              <a:rPr lang="en-US" sz="2400" b="1" dirty="0" err="1">
                <a:solidFill>
                  <a:srgbClr val="0070C0"/>
                </a:solidFill>
              </a:rPr>
              <a:t>Oină</a:t>
            </a:r>
            <a:r>
              <a:rPr lang="en-US" sz="2400" b="1" dirty="0"/>
              <a:t> it was spread throughout the country, with a large number of names and flavors: Banat was called </a:t>
            </a:r>
            <a:r>
              <a:rPr lang="en-US" sz="2400" b="1" dirty="0" smtClean="0"/>
              <a:t>"small </a:t>
            </a:r>
            <a:r>
              <a:rPr lang="en-US" sz="2400" b="1" dirty="0" err="1" smtClean="0"/>
              <a:t>lopta</a:t>
            </a:r>
            <a:r>
              <a:rPr lang="en-US" sz="2400" b="1" dirty="0" smtClean="0"/>
              <a:t>" </a:t>
            </a:r>
            <a:r>
              <a:rPr lang="en-US" sz="2400" b="1" dirty="0"/>
              <a:t>or "</a:t>
            </a:r>
            <a:r>
              <a:rPr lang="en-US" sz="2400" b="1" dirty="0" err="1"/>
              <a:t>pila</a:t>
            </a:r>
            <a:r>
              <a:rPr lang="en-US" sz="2400" b="1" dirty="0"/>
              <a:t>" Transylvania "along" or </a:t>
            </a:r>
            <a:r>
              <a:rPr lang="en-US" sz="2400" b="1" dirty="0" smtClean="0"/>
              <a:t>"long </a:t>
            </a:r>
            <a:r>
              <a:rPr lang="en-US" sz="2400" b="1" dirty="0" err="1" smtClean="0"/>
              <a:t>lopta</a:t>
            </a:r>
            <a:r>
              <a:rPr lang="en-US" sz="2400" b="1" dirty="0" smtClean="0"/>
              <a:t>" </a:t>
            </a:r>
            <a:r>
              <a:rPr lang="en-US" sz="2400" b="1" dirty="0"/>
              <a:t>in Sibiu area "flee" in Wallachia and Moldova "</a:t>
            </a:r>
            <a:r>
              <a:rPr lang="en-US" sz="2400" b="1" dirty="0" err="1" smtClean="0"/>
              <a:t>Hoin</a:t>
            </a:r>
            <a:r>
              <a:rPr lang="en-US" sz="2400" b="1" dirty="0" smtClean="0"/>
              <a:t>“(maybe from the Turkish word </a:t>
            </a:r>
            <a:r>
              <a:rPr lang="en-US" sz="2400" b="1" smtClean="0"/>
              <a:t>oiun </a:t>
            </a:r>
            <a:r>
              <a:rPr lang="en-US" sz="2400" b="1" dirty="0" smtClean="0"/>
              <a:t>) </a:t>
            </a:r>
            <a:r>
              <a:rPr lang="en-US" sz="2400" b="1" dirty="0"/>
              <a:t>and then </a:t>
            </a:r>
            <a:r>
              <a:rPr lang="en-US" sz="2400" b="1" dirty="0" err="1"/>
              <a:t>rounders</a:t>
            </a:r>
            <a:r>
              <a:rPr lang="en-US" sz="2400" b="1" dirty="0"/>
              <a:t> in </a:t>
            </a:r>
            <a:r>
              <a:rPr lang="en-US" sz="2400" b="1" dirty="0" err="1"/>
              <a:t>Maramures</a:t>
            </a:r>
            <a:r>
              <a:rPr lang="en-US" sz="2400" b="1" dirty="0"/>
              <a:t> "</a:t>
            </a:r>
            <a:r>
              <a:rPr lang="en-US" sz="2400" b="1" dirty="0" err="1"/>
              <a:t>ojerul</a:t>
            </a:r>
            <a:r>
              <a:rPr lang="en-US" sz="2400" b="1" dirty="0"/>
              <a:t>" or "</a:t>
            </a:r>
            <a:r>
              <a:rPr lang="en-US" sz="2400" b="1" dirty="0" err="1"/>
              <a:t>oirul</a:t>
            </a:r>
            <a:r>
              <a:rPr lang="en-US" sz="2400" b="1" dirty="0"/>
              <a:t>" in </a:t>
            </a:r>
            <a:r>
              <a:rPr lang="en-US" sz="2400" b="1" dirty="0" err="1"/>
              <a:t>Dobrogea</a:t>
            </a:r>
            <a:r>
              <a:rPr lang="en-US" sz="2400" b="1" dirty="0"/>
              <a:t> "over" etc. In some parts </a:t>
            </a:r>
            <a:r>
              <a:rPr lang="en-US" sz="2400" b="1" dirty="0" err="1"/>
              <a:t>rounders</a:t>
            </a:r>
            <a:r>
              <a:rPr lang="en-US" sz="2400" b="1" dirty="0"/>
              <a:t> play and the girls as "</a:t>
            </a:r>
            <a:r>
              <a:rPr lang="en-US" sz="2400" b="1" dirty="0" err="1"/>
              <a:t>oiniţă</a:t>
            </a:r>
            <a:r>
              <a:rPr lang="en-US" sz="2400" b="1" dirty="0"/>
              <a:t>" .is like sports games common to other countries, such as </a:t>
            </a:r>
            <a:r>
              <a:rPr lang="en-US" sz="2400" b="1" dirty="0" err="1"/>
              <a:t>Schlagball</a:t>
            </a:r>
            <a:r>
              <a:rPr lang="en-US" sz="2400" b="1" dirty="0"/>
              <a:t> the German, Finnish </a:t>
            </a:r>
            <a:r>
              <a:rPr lang="en-US" sz="2400" b="1" dirty="0" err="1"/>
              <a:t>pesäpallo</a:t>
            </a:r>
            <a:r>
              <a:rPr lang="en-US" sz="2400" b="1" dirty="0"/>
              <a:t> the game </a:t>
            </a:r>
            <a:r>
              <a:rPr lang="en-US" sz="2400" b="1" dirty="0" err="1"/>
              <a:t>Paume</a:t>
            </a:r>
            <a:r>
              <a:rPr lang="en-US" sz="2400" b="1" dirty="0"/>
              <a:t> in France, that </a:t>
            </a:r>
            <a:r>
              <a:rPr lang="en-US" sz="2400" b="1" dirty="0" err="1"/>
              <a:t>Corr's</a:t>
            </a:r>
            <a:r>
              <a:rPr lang="en-US" sz="2400" b="1" dirty="0"/>
              <a:t> </a:t>
            </a:r>
            <a:r>
              <a:rPr lang="en-US" sz="2400" b="1" dirty="0" err="1"/>
              <a:t>Cluiche</a:t>
            </a:r>
            <a:r>
              <a:rPr lang="en-US" sz="2400" b="1" dirty="0"/>
              <a:t> Irish.</a:t>
            </a:r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76459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28616" cy="132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	The </a:t>
            </a:r>
            <a:r>
              <a:rPr lang="en-US" sz="2800" dirty="0">
                <a:solidFill>
                  <a:srgbClr val="0070C0"/>
                </a:solidFill>
              </a:rPr>
              <a:t>game asks qualities sports complex (good running speed, quick reflexes movements of self-defense against kicks the ball, throwing and accuracy in hitting the ball with a stick or bat).</a:t>
            </a:r>
            <a:endParaRPr lang="ro-RO" sz="2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ziarmm.ro/wp-content/uploads/2015/05/oina-romania-dinamic-coruia-lovitura-bast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09" y="2771775"/>
            <a:ext cx="5252219" cy="327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99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game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Oină</a:t>
            </a:r>
            <a:r>
              <a:rPr lang="en-US" b="1" dirty="0" smtClean="0"/>
              <a:t>  </a:t>
            </a:r>
            <a:r>
              <a:rPr lang="en-US" b="1" dirty="0"/>
              <a:t>is practiced continuously at least from the XIV century according to the chronicles and time charters, it was first mentioned in documents in 1364 during the reign of </a:t>
            </a:r>
            <a:r>
              <a:rPr lang="en-US" b="1" dirty="0" err="1"/>
              <a:t>Vlaicu</a:t>
            </a:r>
            <a:r>
              <a:rPr lang="en-US" b="1" dirty="0"/>
              <a:t> </a:t>
            </a:r>
            <a:r>
              <a:rPr lang="en-US" b="1" dirty="0" err="1" smtClean="0"/>
              <a:t>Vod</a:t>
            </a:r>
            <a:r>
              <a:rPr lang="ro-RO" b="1" dirty="0" smtClean="0"/>
              <a:t>ă</a:t>
            </a:r>
            <a:r>
              <a:rPr lang="en-US" b="1" dirty="0" smtClean="0"/>
              <a:t>. </a:t>
            </a:r>
            <a:r>
              <a:rPr lang="en-US" b="1" dirty="0"/>
              <a:t>Another documentary appears in 1596, when </a:t>
            </a:r>
            <a:r>
              <a:rPr lang="en-US" b="1" dirty="0" smtClean="0"/>
              <a:t>Italian</a:t>
            </a:r>
            <a:r>
              <a:rPr lang="ro-RO" b="1" dirty="0" smtClean="0"/>
              <a:t> cosmograf</a:t>
            </a:r>
            <a:r>
              <a:rPr lang="en-US" b="1" dirty="0" smtClean="0"/>
              <a:t> </a:t>
            </a:r>
            <a:r>
              <a:rPr lang="en-US" b="1" dirty="0" err="1"/>
              <a:t>Gian</a:t>
            </a:r>
            <a:r>
              <a:rPr lang="en-US" b="1" dirty="0"/>
              <a:t> </a:t>
            </a:r>
            <a:r>
              <a:rPr lang="en-US" b="1" dirty="0" smtClean="0"/>
              <a:t>Lorenzo </a:t>
            </a:r>
            <a:r>
              <a:rPr lang="en-US" b="1" dirty="0" err="1"/>
              <a:t>d'Anania</a:t>
            </a:r>
            <a:r>
              <a:rPr lang="en-US" b="1" dirty="0"/>
              <a:t> game </a:t>
            </a:r>
            <a:r>
              <a:rPr lang="en-US" b="1" dirty="0" err="1"/>
              <a:t>Oină</a:t>
            </a:r>
            <a:r>
              <a:rPr lang="en-US" b="1" dirty="0"/>
              <a:t> mentions in his Universal System of the World Chapter description Upper Wallachia.</a:t>
            </a:r>
          </a:p>
          <a:p>
            <a:pPr marL="0" indent="0">
              <a:buNone/>
            </a:pPr>
            <a:r>
              <a:rPr lang="ro-RO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Oină</a:t>
            </a:r>
            <a:r>
              <a:rPr lang="en-US" b="1" dirty="0" smtClean="0"/>
              <a:t> </a:t>
            </a:r>
            <a:r>
              <a:rPr lang="en-US" b="1" dirty="0"/>
              <a:t>references to be found in the work of Stephen </a:t>
            </a:r>
            <a:r>
              <a:rPr lang="en-US" b="1" dirty="0" err="1"/>
              <a:t>Diaetetica</a:t>
            </a:r>
            <a:r>
              <a:rPr lang="en-US" b="1" dirty="0"/>
              <a:t> 1762 </a:t>
            </a:r>
            <a:r>
              <a:rPr lang="en-US" b="1" dirty="0" err="1"/>
              <a:t>Matyus</a:t>
            </a:r>
            <a:r>
              <a:rPr lang="en-US" b="1" dirty="0"/>
              <a:t> printed in </a:t>
            </a:r>
            <a:r>
              <a:rPr lang="en-US" b="1" dirty="0" err="1"/>
              <a:t>Cluj</a:t>
            </a:r>
            <a:r>
              <a:rPr lang="en-US" b="1" dirty="0"/>
              <a:t>, then the priest </a:t>
            </a:r>
            <a:r>
              <a:rPr lang="en-US" b="1" dirty="0" err="1"/>
              <a:t>Nicolae</a:t>
            </a:r>
            <a:r>
              <a:rPr lang="en-US" b="1" dirty="0"/>
              <a:t> </a:t>
            </a:r>
            <a:r>
              <a:rPr lang="en-US" b="1" dirty="0" err="1"/>
              <a:t>Stoica</a:t>
            </a:r>
            <a:r>
              <a:rPr lang="en-US" b="1" dirty="0"/>
              <a:t> of </a:t>
            </a:r>
            <a:r>
              <a:rPr lang="en-US" b="1" dirty="0" err="1"/>
              <a:t>Haţeg</a:t>
            </a:r>
            <a:r>
              <a:rPr lang="en-US" b="1" dirty="0"/>
              <a:t> in 1763 which recounts his years in Timisoara where children play in the churchyard </a:t>
            </a:r>
            <a:r>
              <a:rPr lang="en-US" b="1" dirty="0" smtClean="0"/>
              <a:t>"small</a:t>
            </a:r>
            <a:r>
              <a:rPr lang="ro-RO" b="1" dirty="0" smtClean="0"/>
              <a:t> </a:t>
            </a:r>
            <a:r>
              <a:rPr lang="ro-RO" b="1" dirty="0" err="1" smtClean="0"/>
              <a:t>lopta</a:t>
            </a:r>
            <a:r>
              <a:rPr lang="en-US" b="1" dirty="0" smtClean="0"/>
              <a:t>."</a:t>
            </a:r>
            <a:endParaRPr lang="ro-RO" b="1" dirty="0"/>
          </a:p>
        </p:txBody>
      </p:sp>
      <p:pic>
        <p:nvPicPr>
          <p:cNvPr id="2050" name="Picture 2" descr="http://adevarul.ro/assets/adevarul.ro/MRImage/2015/04/13/552b7c07448e03c0fd8d27c1/646x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4" y="149243"/>
            <a:ext cx="3032125" cy="18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1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677334" y="2914650"/>
            <a:ext cx="8596668" cy="312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dirty="0" smtClean="0"/>
              <a:t>	</a:t>
            </a:r>
            <a:r>
              <a:rPr lang="en-US" sz="2400" b="1" dirty="0" smtClean="0"/>
              <a:t>One </a:t>
            </a:r>
            <a:r>
              <a:rPr lang="en-US" sz="2400" b="1" dirty="0"/>
              <a:t>who brings radical changes in </a:t>
            </a:r>
            <a:r>
              <a:rPr lang="en-US" sz="2400" b="1" dirty="0" err="1">
                <a:solidFill>
                  <a:srgbClr val="0070C0"/>
                </a:solidFill>
              </a:rPr>
              <a:t>Oină</a:t>
            </a:r>
            <a:r>
              <a:rPr lang="en-US" sz="2400" b="1" dirty="0"/>
              <a:t> game, giving sports game character is </a:t>
            </a:r>
            <a:r>
              <a:rPr lang="en-US" sz="2400" b="1" dirty="0" err="1"/>
              <a:t>Spiru</a:t>
            </a:r>
            <a:r>
              <a:rPr lang="en-US" sz="2400" b="1" dirty="0"/>
              <a:t> </a:t>
            </a:r>
            <a:r>
              <a:rPr lang="en-US" sz="2400" b="1" dirty="0" err="1"/>
              <a:t>Haret</a:t>
            </a:r>
            <a:r>
              <a:rPr lang="en-US" sz="2400" b="1" dirty="0"/>
              <a:t>, considered the father </a:t>
            </a:r>
            <a:r>
              <a:rPr lang="en-US" sz="2400" b="1" dirty="0" err="1"/>
              <a:t>oinei</a:t>
            </a:r>
            <a:r>
              <a:rPr lang="en-US" sz="2400" b="1" dirty="0"/>
              <a:t>. By "education reform" from 1898 and other ministerial decisions, he introduced compulsory </a:t>
            </a:r>
            <a:r>
              <a:rPr lang="en-US" sz="2400" b="1" dirty="0" err="1"/>
              <a:t>oinei</a:t>
            </a:r>
            <a:r>
              <a:rPr lang="en-US" sz="2400" b="1" dirty="0"/>
              <a:t> practice in schools of all levels. "</a:t>
            </a:r>
            <a:r>
              <a:rPr lang="en-US" sz="2400" b="1" dirty="0" err="1">
                <a:solidFill>
                  <a:srgbClr val="0070C0"/>
                </a:solidFill>
              </a:rPr>
              <a:t>Oina</a:t>
            </a:r>
            <a:r>
              <a:rPr lang="en-US" sz="2400" b="1" dirty="0"/>
              <a:t> can bring new life into Romanian school, being an admirable means of physical education, sport Romanian real kind of game," said </a:t>
            </a:r>
            <a:r>
              <a:rPr lang="en-US" sz="2400" b="1" dirty="0" err="1">
                <a:solidFill>
                  <a:srgbClr val="00B0F0"/>
                </a:solidFill>
              </a:rPr>
              <a:t>Spiru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Haret</a:t>
            </a:r>
            <a:r>
              <a:rPr lang="en-US" sz="2400" b="1" dirty="0"/>
              <a:t>.</a:t>
            </a:r>
            <a:endParaRPr lang="ro-RO" sz="2400" b="1" dirty="0"/>
          </a:p>
        </p:txBody>
      </p:sp>
      <p:pic>
        <p:nvPicPr>
          <p:cNvPr id="3074" name="Picture 2" descr="http://adevarul.ro/assets/adevarul.ro/MRImage/2013/12/06/52a1a6ebc7b855ff567e9171/646x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652895"/>
            <a:ext cx="2984500" cy="1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10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dirty="0" smtClean="0"/>
              <a:t>	</a:t>
            </a:r>
            <a:r>
              <a:rPr lang="en-US" sz="2400" b="1" dirty="0" smtClean="0"/>
              <a:t>On </a:t>
            </a:r>
            <a:r>
              <a:rPr lang="en-US" sz="2400" b="1" dirty="0"/>
              <a:t>9 May 1899 in Bucharest was held </a:t>
            </a:r>
            <a:r>
              <a:rPr lang="en-US" sz="2400" b="1" dirty="0" smtClean="0"/>
              <a:t>first </a:t>
            </a:r>
            <a:r>
              <a:rPr lang="ro-RO" sz="2400" b="1" dirty="0" smtClean="0"/>
              <a:t>N</a:t>
            </a:r>
            <a:r>
              <a:rPr lang="en-US" sz="2400" b="1" dirty="0" err="1" smtClean="0"/>
              <a:t>ational</a:t>
            </a:r>
            <a:r>
              <a:rPr lang="en-US" sz="2400" b="1" dirty="0" smtClean="0"/>
              <a:t> </a:t>
            </a:r>
            <a:r>
              <a:rPr lang="ro-RO" sz="2400" b="1" dirty="0" smtClean="0"/>
              <a:t>C</a:t>
            </a:r>
            <a:r>
              <a:rPr lang="en-US" sz="2400" b="1" dirty="0" err="1" smtClean="0"/>
              <a:t>hampionship</a:t>
            </a:r>
            <a:r>
              <a:rPr lang="ro-RO" sz="2400" b="1" dirty="0" smtClean="0"/>
              <a:t> of Oină</a:t>
            </a:r>
            <a:r>
              <a:rPr lang="en-US" sz="2400" b="1" dirty="0" smtClean="0"/>
              <a:t>, </a:t>
            </a:r>
            <a:r>
              <a:rPr lang="en-US" sz="2400" b="1" dirty="0"/>
              <a:t>winning the high school team </a:t>
            </a:r>
            <a:r>
              <a:rPr lang="en-US" sz="2400" b="1" dirty="0" smtClean="0"/>
              <a:t>B</a:t>
            </a:r>
            <a:r>
              <a:rPr lang="ro-RO" sz="2400" b="1" dirty="0" smtClean="0"/>
              <a:t>ă</a:t>
            </a:r>
            <a:r>
              <a:rPr lang="en-US" sz="2400" b="1" dirty="0" err="1" smtClean="0"/>
              <a:t>lcescu</a:t>
            </a:r>
            <a:r>
              <a:rPr lang="en-US" sz="2400" b="1" dirty="0" smtClean="0"/>
              <a:t> </a:t>
            </a:r>
            <a:r>
              <a:rPr lang="en-US" sz="2400" b="1" dirty="0"/>
              <a:t>in </a:t>
            </a:r>
            <a:r>
              <a:rPr lang="en-US" sz="2400" b="1" dirty="0" smtClean="0"/>
              <a:t>Br</a:t>
            </a:r>
            <a:r>
              <a:rPr lang="ro-RO" sz="2400" b="1" dirty="0" smtClean="0"/>
              <a:t>ă</a:t>
            </a:r>
            <a:r>
              <a:rPr lang="en-US" sz="2400" b="1" dirty="0" err="1" smtClean="0"/>
              <a:t>ila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0" indent="0">
              <a:buNone/>
            </a:pPr>
            <a:r>
              <a:rPr lang="ro-RO" sz="2400" b="1" dirty="0" smtClean="0"/>
              <a:t>	</a:t>
            </a:r>
            <a:r>
              <a:rPr lang="en-US" sz="2400" b="1" dirty="0" smtClean="0"/>
              <a:t>In </a:t>
            </a:r>
            <a:r>
              <a:rPr lang="en-US" sz="2400" b="1" dirty="0"/>
              <a:t>the Official Gazette no. 49 of June 3, 1912 game rules are published in full, thus officially recognized </a:t>
            </a:r>
            <a:r>
              <a:rPr lang="en-US" sz="2400" b="1" dirty="0" err="1"/>
              <a:t>Oină</a:t>
            </a:r>
            <a:r>
              <a:rPr lang="en-US" sz="2400" b="1" dirty="0"/>
              <a:t> game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0" indent="0">
              <a:buNone/>
            </a:pPr>
            <a:r>
              <a:rPr lang="ro-RO" sz="2400" b="1" dirty="0" smtClean="0"/>
              <a:t>	</a:t>
            </a:r>
            <a:r>
              <a:rPr lang="en-US" sz="2400" b="1" dirty="0" smtClean="0"/>
              <a:t>In </a:t>
            </a:r>
            <a:r>
              <a:rPr lang="en-US" sz="2400" b="1" dirty="0"/>
              <a:t>early December 1912 in Bucharest, it is founded "Sports Societies Federation of Romania" (FSSR) which included the "Commission </a:t>
            </a:r>
            <a:r>
              <a:rPr lang="en-US" sz="2400" b="1" dirty="0" err="1"/>
              <a:t>Oină</a:t>
            </a:r>
            <a:r>
              <a:rPr lang="en-US" sz="2400" b="1" dirty="0"/>
              <a:t>".</a:t>
            </a:r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84140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	 </a:t>
            </a:r>
            <a:r>
              <a:rPr lang="ro-RO" sz="2400" dirty="0" smtClean="0"/>
              <a:t> </a:t>
            </a:r>
            <a:r>
              <a:rPr lang="ro-RO" sz="2400" b="1" dirty="0" smtClean="0"/>
              <a:t>Romanian </a:t>
            </a:r>
            <a:r>
              <a:rPr lang="ro-RO" sz="2400" b="1" dirty="0" err="1" smtClean="0"/>
              <a:t>Federation</a:t>
            </a:r>
            <a:r>
              <a:rPr lang="ro-RO" sz="2400" b="1" dirty="0" smtClean="0"/>
              <a:t> of Oină </a:t>
            </a:r>
            <a:r>
              <a:rPr lang="ro-RO" sz="2400" b="1" dirty="0" err="1" smtClean="0"/>
              <a:t>is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founded</a:t>
            </a:r>
            <a:r>
              <a:rPr lang="ro-RO" sz="2400" b="1" dirty="0" smtClean="0"/>
              <a:t> in June 1932. </a:t>
            </a:r>
            <a:r>
              <a:rPr lang="ro-RO" sz="2400" b="1" dirty="0" err="1" smtClean="0"/>
              <a:t>After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the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Second</a:t>
            </a:r>
            <a:r>
              <a:rPr lang="ro-RO" sz="2400" b="1" dirty="0" smtClean="0"/>
              <a:t> World War, Oină </a:t>
            </a:r>
            <a:r>
              <a:rPr lang="ro-RO" sz="2400" b="1" dirty="0" err="1" smtClean="0"/>
              <a:t>was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regained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the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popularity</a:t>
            </a:r>
            <a:r>
              <a:rPr lang="ro-RO" sz="2400" b="1" dirty="0" smtClean="0"/>
              <a:t>, </a:t>
            </a:r>
            <a:r>
              <a:rPr lang="ro-RO" sz="2400" b="1" dirty="0" err="1" smtClean="0"/>
              <a:t>and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started</a:t>
            </a:r>
            <a:r>
              <a:rPr lang="ro-RO" sz="2400" b="1" dirty="0" smtClean="0"/>
              <a:t> a lot of local </a:t>
            </a:r>
            <a:r>
              <a:rPr lang="ro-RO" sz="2400" b="1" dirty="0" err="1" smtClean="0"/>
              <a:t>and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national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competitions</a:t>
            </a:r>
            <a:r>
              <a:rPr lang="ro-RO" sz="2400" b="1" dirty="0" smtClean="0"/>
              <a:t> as: </a:t>
            </a:r>
            <a:r>
              <a:rPr lang="ro-RO" sz="2400" b="1" dirty="0" err="1" smtClean="0"/>
              <a:t>Hopes</a:t>
            </a:r>
            <a:r>
              <a:rPr lang="ro-RO" sz="2400" b="1" dirty="0" smtClean="0"/>
              <a:t> Cup, </a:t>
            </a:r>
            <a:r>
              <a:rPr lang="ro-RO" sz="2400" b="1" dirty="0" err="1" smtClean="0"/>
              <a:t>Regions</a:t>
            </a:r>
            <a:r>
              <a:rPr lang="ro-RO" sz="2400" b="1" dirty="0" smtClean="0"/>
              <a:t> Cup, Romania Cup, </a:t>
            </a:r>
            <a:r>
              <a:rPr lang="ro-RO" sz="2400" b="1" dirty="0" err="1" smtClean="0"/>
              <a:t>Schools</a:t>
            </a:r>
            <a:r>
              <a:rPr lang="ro-RO" sz="2400" b="1" dirty="0" smtClean="0"/>
              <a:t> Cup National </a:t>
            </a:r>
            <a:r>
              <a:rPr lang="ro-RO" sz="2400" b="1" dirty="0" err="1" smtClean="0"/>
              <a:t>Competition</a:t>
            </a:r>
            <a:r>
              <a:rPr lang="ro-RO" sz="2400" b="1" dirty="0" smtClean="0"/>
              <a:t> for </a:t>
            </a:r>
            <a:r>
              <a:rPr lang="ro-RO" sz="2400" b="1" dirty="0" err="1" smtClean="0"/>
              <a:t>Seniors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and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Juniors</a:t>
            </a:r>
            <a:r>
              <a:rPr lang="ro-RO" sz="2400" b="1" dirty="0" smtClean="0"/>
              <a:t>, etc.</a:t>
            </a:r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3233146126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28</Words>
  <Application>Microsoft Office PowerPoint</Application>
  <PresentationFormat>Ecran lat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Fațetă</vt:lpstr>
      <vt:lpstr>Where do the traditional sport`s name come from?</vt:lpstr>
      <vt:lpstr>Romanian Traditional Sport Oina</vt:lpstr>
      <vt:lpstr> The game asks qualities sports complex (good running speed, quick reflexes movements of self-defense against kicks the ball, throwing and accuracy in hitting the ball with a stick or bat).</vt:lpstr>
      <vt:lpstr>History of the game</vt:lpstr>
      <vt:lpstr>Prezentare PowerPoint</vt:lpstr>
      <vt:lpstr>Prezentare PowerPoint</vt:lpstr>
      <vt:lpstr>Prezentare PowerPoint</vt:lpstr>
    </vt:vector>
  </TitlesOfParts>
  <Company>Unitate Scolara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the traditional sport`s name come from?</dc:title>
  <dc:creator>ab</dc:creator>
  <cp:lastModifiedBy>ab</cp:lastModifiedBy>
  <cp:revision>8</cp:revision>
  <dcterms:created xsi:type="dcterms:W3CDTF">2016-10-17T04:33:14Z</dcterms:created>
  <dcterms:modified xsi:type="dcterms:W3CDTF">2016-10-25T16:02:01Z</dcterms:modified>
</cp:coreProperties>
</file>