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49E3F6D-8986-4C23-B6B0-46E049174728}" type="datetimeFigureOut">
              <a:rPr lang="tr-TR" smtClean="0"/>
              <a:t>22.12.2014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314266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9E3F6D-8986-4C23-B6B0-46E049174728}" type="datetimeFigureOut">
              <a:rPr lang="tr-TR" smtClean="0"/>
              <a:t>22.12.2014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2580647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9E3F6D-8986-4C23-B6B0-46E049174728}" type="datetimeFigureOut">
              <a:rPr lang="tr-TR" smtClean="0"/>
              <a:t>22.12.2014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348932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9E3F6D-8986-4C23-B6B0-46E049174728}" type="datetimeFigureOut">
              <a:rPr lang="tr-TR" smtClean="0"/>
              <a:t>22.12.2014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4253616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49E3F6D-8986-4C23-B6B0-46E049174728}" type="datetimeFigureOut">
              <a:rPr lang="tr-TR" smtClean="0"/>
              <a:t>22.12.2014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420307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9E3F6D-8986-4C23-B6B0-46E049174728}" type="datetimeFigureOut">
              <a:rPr lang="tr-TR" smtClean="0"/>
              <a:t>22.12.2014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98276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9E3F6D-8986-4C23-B6B0-46E049174728}" type="datetimeFigureOut">
              <a:rPr lang="tr-TR" smtClean="0"/>
              <a:t>22.12.2014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127765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9E3F6D-8986-4C23-B6B0-46E049174728}" type="datetimeFigureOut">
              <a:rPr lang="tr-TR" smtClean="0"/>
              <a:t>22.12.2014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3281536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9E3F6D-8986-4C23-B6B0-46E049174728}" type="datetimeFigureOut">
              <a:rPr lang="tr-TR" smtClean="0"/>
              <a:t>22.12.2014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213742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9E3F6D-8986-4C23-B6B0-46E049174728}" type="datetimeFigureOut">
              <a:rPr lang="tr-TR" smtClean="0"/>
              <a:t>22.12.2014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352809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9E3F6D-8986-4C23-B6B0-46E049174728}" type="datetimeFigureOut">
              <a:rPr lang="tr-TR" smtClean="0"/>
              <a:t>22.12.2014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468127-2A1C-489D-AA83-2431DF3759CC}" type="slidenum">
              <a:rPr lang="tr-TR" smtClean="0"/>
              <a:t>‹#›</a:t>
            </a:fld>
            <a:endParaRPr lang="tr-TR"/>
          </a:p>
        </p:txBody>
      </p:sp>
    </p:spTree>
    <p:extLst>
      <p:ext uri="{BB962C8B-B14F-4D97-AF65-F5344CB8AC3E}">
        <p14:creationId xmlns:p14="http://schemas.microsoft.com/office/powerpoint/2010/main" val="189066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3F6D-8986-4C23-B6B0-46E049174728}" type="datetimeFigureOut">
              <a:rPr lang="tr-TR" smtClean="0"/>
              <a:t>22.12.2014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68127-2A1C-489D-AA83-2431DF3759CC}" type="slidenum">
              <a:rPr lang="tr-TR" smtClean="0"/>
              <a:t>‹#›</a:t>
            </a:fld>
            <a:endParaRPr lang="tr-TR"/>
          </a:p>
        </p:txBody>
      </p:sp>
    </p:spTree>
    <p:extLst>
      <p:ext uri="{BB962C8B-B14F-4D97-AF65-F5344CB8AC3E}">
        <p14:creationId xmlns:p14="http://schemas.microsoft.com/office/powerpoint/2010/main" val="1827955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tr/url?url=http://www.eokul-meb.com/karagoz-ile-hacivat-oyunu-nasil-ortaya-cikmistir-62378/&amp;rct=j&amp;frm=1&amp;q=&amp;esrc=s&amp;sa=U&amp;ei=rHuYVImeI4nuUtqEhLAL&amp;ved=0CBwQ9QEwBA&amp;usg=AFQjCNElQsY0HE3ubcekyTUu6q0u3urnBw"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tr/url?url=http://www.kucukkuyu.bel.tr/karagoz-ile-hacivat-sahnede/&amp;rct=j&amp;frm=1&amp;q=&amp;esrc=s&amp;sa=U&amp;ei=rHuYVImeI4nuUtqEhLAL&amp;ved=0CCAQ9QEwBg&amp;usg=AFQjCNHGXYl_2zBU_wsPVMpyaDVktC_dig" TargetMode="External"/><Relationship Id="rId1" Type="http://schemas.openxmlformats.org/officeDocument/2006/relationships/slideLayout" Target="../slideLayouts/slideLayout7.xml"/><Relationship Id="rId5" Type="http://schemas.openxmlformats.org/officeDocument/2006/relationships/hyperlink" Target="http://tr.wikipedia.org/wiki/G%C3%B6lge_oyunu" TargetMode="External"/><Relationship Id="rId4" Type="http://schemas.openxmlformats.org/officeDocument/2006/relationships/hyperlink" Target="http://tr.wikipedia.org/wiki/Tasvi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karagoz.net/bursa.htm" TargetMode="External"/><Relationship Id="rId2" Type="http://schemas.openxmlformats.org/officeDocument/2006/relationships/hyperlink" Target="http://www.google.com.tr/url?url=http://bubenimkoyum.org/gedelek-koyunde-cadas-bir-hacivat-karagoz/&amp;rct=j&amp;frm=1&amp;q=&amp;esrc=s&amp;sa=U&amp;ei=rHuYVImeI4nuUtqEhLAL&amp;ved=0CDQQ9QEwEA&amp;usg=AFQjCNFpWVUOFs9UpKXulqdRSvuGMegveg" TargetMode="External"/><Relationship Id="rId1" Type="http://schemas.openxmlformats.org/officeDocument/2006/relationships/slideLayout" Target="../slideLayouts/slideLayout7.xml"/><Relationship Id="rId6" Type="http://schemas.openxmlformats.org/officeDocument/2006/relationships/hyperlink" Target="http://www.karagoz.net/hacivat.htm" TargetMode="External"/><Relationship Id="rId5" Type="http://schemas.openxmlformats.org/officeDocument/2006/relationships/hyperlink" Target="http://www.karagoz.net/karagoz.htm" TargetMode="External"/><Relationship Id="rId4" Type="http://schemas.openxmlformats.org/officeDocument/2006/relationships/hyperlink" Target="http://www.karagoz.net/golgeoyunu.ht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karagoz.net/tuzsuzdelibekir.htm" TargetMode="External"/><Relationship Id="rId13" Type="http://schemas.openxmlformats.org/officeDocument/2006/relationships/hyperlink" Target="http://www.karagoz.net/matiz.htm" TargetMode="External"/><Relationship Id="rId3" Type="http://schemas.openxmlformats.org/officeDocument/2006/relationships/image" Target="../media/image4.jpeg"/><Relationship Id="rId7" Type="http://schemas.openxmlformats.org/officeDocument/2006/relationships/hyperlink" Target="http://www.karagoz.net/celebi.htm" TargetMode="External"/><Relationship Id="rId12" Type="http://schemas.openxmlformats.org/officeDocument/2006/relationships/hyperlink" Target="http://www.karagoz.net/laz.htm" TargetMode="External"/><Relationship Id="rId2" Type="http://schemas.openxmlformats.org/officeDocument/2006/relationships/hyperlink" Target="http://www.google.com.tr/url?url=http://www.karagoz.net/anaokulu_ogretmenleri.htm&amp;rct=j&amp;frm=1&amp;q=&amp;esrc=s&amp;sa=U&amp;ei=3nyYVKnFGMirU4fPgpgL&amp;ved=0CCwQ9QEwDDgU&amp;usg=AFQjCNHmXHh4zkDdbRU9pgMK9MoB0vmWAw" TargetMode="External"/><Relationship Id="rId1" Type="http://schemas.openxmlformats.org/officeDocument/2006/relationships/slideLayout" Target="../slideLayouts/slideLayout7.xml"/><Relationship Id="rId6" Type="http://schemas.openxmlformats.org/officeDocument/2006/relationships/hyperlink" Target="http://www.karagoz.net/zenne.htm" TargetMode="External"/><Relationship Id="rId11" Type="http://schemas.openxmlformats.org/officeDocument/2006/relationships/hyperlink" Target="http://www.karagoz.net/acem.htm" TargetMode="External"/><Relationship Id="rId5" Type="http://schemas.openxmlformats.org/officeDocument/2006/relationships/image" Target="../media/image5.jpeg"/><Relationship Id="rId10" Type="http://schemas.openxmlformats.org/officeDocument/2006/relationships/hyperlink" Target="http://www.karagoz.net/tiryaki.htm" TargetMode="External"/><Relationship Id="rId4" Type="http://schemas.openxmlformats.org/officeDocument/2006/relationships/hyperlink" Target="http://www.google.com.tr/url?url=http://www.cafrande.org/%3Ftag%3Dhacivat-ve-karagoz-diyaloglari&amp;rct=j&amp;frm=1&amp;q=&amp;esrc=s&amp;sa=U&amp;ei=3nyYVKnFGMirU4fPgpgL&amp;ved=0CCoQ9QEwCzgU&amp;usg=AFQjCNEhvRCVZZHTBxhQ_J8o3omDWRW1HA" TargetMode="External"/><Relationship Id="rId9" Type="http://schemas.openxmlformats.org/officeDocument/2006/relationships/hyperlink" Target="http://www.karagoz.net/beberuhi.htm" TargetMode="External"/><Relationship Id="rId14" Type="http://schemas.openxmlformats.org/officeDocument/2006/relationships/hyperlink" Target="http://www.karagoz.net/zeybek.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KARAGÖZ İLE HACİVAT</a:t>
            </a:r>
            <a:endParaRPr lang="tr-TR" dirty="0"/>
          </a:p>
        </p:txBody>
      </p:sp>
      <p:sp>
        <p:nvSpPr>
          <p:cNvPr id="3" name="Alt Başlık 2"/>
          <p:cNvSpPr>
            <a:spLocks noGrp="1"/>
          </p:cNvSpPr>
          <p:nvPr>
            <p:ph type="subTitle" idx="1"/>
          </p:nvPr>
        </p:nvSpPr>
        <p:spPr/>
        <p:txBody>
          <a:bodyPr/>
          <a:lstStyle/>
          <a:p>
            <a:r>
              <a:rPr lang="tr-TR" dirty="0" smtClean="0"/>
              <a:t>AZRA LİVA AKTAŞ-5*F</a:t>
            </a:r>
          </a:p>
          <a:p>
            <a:r>
              <a:rPr lang="tr-TR" dirty="0" smtClean="0"/>
              <a:t>19 MAYIS ORTAOKULU</a:t>
            </a:r>
          </a:p>
          <a:p>
            <a:endParaRPr lang="tr-TR" dirty="0"/>
          </a:p>
        </p:txBody>
      </p:sp>
      <p:pic>
        <p:nvPicPr>
          <p:cNvPr id="1026" name="Picture 2" descr="https://encrypted-tbn2.gstatic.com/images?q=tbn:ANd9GcQ8MGF9ttgelRDi4nqMQ3rBLCKbNfJ5QczmCEaE0aKjxS4vaBulaJ6o7Ik">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692696"/>
            <a:ext cx="3888432" cy="1688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484240"/>
      </p:ext>
    </p:extLst>
  </p:cSld>
  <p:clrMapOvr>
    <a:masterClrMapping/>
  </p:clrMapOvr>
  <mc:AlternateContent xmlns:mc="http://schemas.openxmlformats.org/markup-compatibility/2006">
    <mc:Choice xmlns:p14="http://schemas.microsoft.com/office/powerpoint/2010/main" Requires="p14">
      <p:transition spd="slow" p14:dur="2000" advTm="4830"/>
    </mc:Choice>
    <mc:Fallback>
      <p:transition spd="slow" advTm="483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0.gstatic.com/images?q=tbn:ANd9GcSqtLY-mFYUbyGF7bqWR_6n5U7sKNwKIUDq3pVkB8zW7KgHdKlb2k9_yfK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48681"/>
            <a:ext cx="7704856" cy="3744416"/>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755576" y="4293096"/>
            <a:ext cx="7416824" cy="1200329"/>
          </a:xfrm>
          <a:prstGeom prst="rect">
            <a:avLst/>
          </a:prstGeom>
        </p:spPr>
        <p:txBody>
          <a:bodyPr wrap="square">
            <a:spAutoFit/>
          </a:bodyPr>
          <a:lstStyle/>
          <a:p>
            <a:r>
              <a:rPr lang="tr-TR" b="1" dirty="0" smtClean="0">
                <a:effectLst/>
              </a:rPr>
              <a:t>Karagöz ve Hacivat</a:t>
            </a:r>
            <a:r>
              <a:rPr lang="tr-TR" dirty="0" smtClean="0">
                <a:effectLst/>
              </a:rPr>
              <a:t> taklide ve karşılıklı konuşmaya dayanan, iki boyutlu </a:t>
            </a:r>
            <a:r>
              <a:rPr lang="tr-TR" dirty="0" smtClean="0">
                <a:effectLst/>
                <a:hlinkClick r:id="rId4" tooltip="Tasvir"/>
              </a:rPr>
              <a:t>tasvirlerle</a:t>
            </a:r>
            <a:r>
              <a:rPr lang="tr-TR" dirty="0" smtClean="0">
                <a:effectLst/>
              </a:rPr>
              <a:t> bir perdede oynatılan </a:t>
            </a:r>
            <a:r>
              <a:rPr lang="tr-TR" dirty="0" smtClean="0">
                <a:effectLst/>
                <a:hlinkClick r:id="rId5" tooltip="Gölge oyunu"/>
              </a:rPr>
              <a:t>gölge oyunudur</a:t>
            </a:r>
            <a:r>
              <a:rPr lang="tr-TR" dirty="0" smtClean="0">
                <a:effectLst/>
              </a:rPr>
              <a:t>. Karagöz oynatıcısına kurgusal, hayalbaz denir. Yardımcıları çırak, yardak, </a:t>
            </a:r>
            <a:r>
              <a:rPr lang="tr-TR" dirty="0" err="1" smtClean="0">
                <a:effectLst/>
              </a:rPr>
              <a:t>dayrezen</a:t>
            </a:r>
            <a:r>
              <a:rPr lang="tr-TR" dirty="0" smtClean="0">
                <a:effectLst/>
              </a:rPr>
              <a:t>, </a:t>
            </a:r>
            <a:r>
              <a:rPr lang="tr-TR" dirty="0" err="1" smtClean="0">
                <a:effectLst/>
              </a:rPr>
              <a:t>sandıkkar'dır</a:t>
            </a:r>
            <a:r>
              <a:rPr lang="tr-TR" dirty="0" smtClean="0">
                <a:effectLst/>
              </a:rPr>
              <a:t>. Oyunda konuşmaların değişmesi baş hareketleriyle yapılır.</a:t>
            </a:r>
            <a:endParaRPr lang="tr-TR" dirty="0"/>
          </a:p>
        </p:txBody>
      </p:sp>
    </p:spTree>
    <p:extLst>
      <p:ext uri="{BB962C8B-B14F-4D97-AF65-F5344CB8AC3E}">
        <p14:creationId xmlns:p14="http://schemas.microsoft.com/office/powerpoint/2010/main" val="1147954621"/>
      </p:ext>
    </p:extLst>
  </p:cSld>
  <p:clrMapOvr>
    <a:masterClrMapping/>
  </p:clrMapOvr>
  <mc:AlternateContent xmlns:mc="http://schemas.openxmlformats.org/markup-compatibility/2006">
    <mc:Choice xmlns:p14="http://schemas.microsoft.com/office/powerpoint/2010/main" Requires="p14">
      <p:transition spd="slow" p14:dur="2000" advTm="13208"/>
    </mc:Choice>
    <mc:Fallback>
      <p:transition spd="slow" advTm="1320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0.gstatic.com/images?q=tbn:ANd9GcQ3gjRq8AuoxTfZFCW0ZBe5ElmvegwuU8YNsGo-rtM6HCh4UVkkPMN5js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543256"/>
            <a:ext cx="7848872" cy="3893856"/>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611560" y="4005064"/>
            <a:ext cx="7992888" cy="2585323"/>
          </a:xfrm>
          <a:prstGeom prst="rect">
            <a:avLst/>
          </a:prstGeom>
        </p:spPr>
        <p:txBody>
          <a:bodyPr wrap="square">
            <a:spAutoFit/>
          </a:bodyPr>
          <a:lstStyle/>
          <a:p>
            <a:r>
              <a:rPr lang="tr-TR" b="1" dirty="0" smtClean="0">
                <a:effectLst/>
                <a:hlinkClick r:id="rId4" tooltip="Gölge Oyunu"/>
              </a:rPr>
              <a:t>Gölge oyunu</a:t>
            </a:r>
            <a:r>
              <a:rPr lang="tr-TR" b="1" dirty="0" smtClean="0">
                <a:effectLst/>
              </a:rPr>
              <a:t>nun Türk kültüründe ne zaman ortaya çıktığı, </a:t>
            </a:r>
            <a:r>
              <a:rPr lang="tr-TR" b="1" dirty="0" smtClean="0">
                <a:effectLst/>
                <a:hlinkClick r:id="rId5" tooltip="Karagöz"/>
              </a:rPr>
              <a:t>Karagöz</a:t>
            </a:r>
            <a:r>
              <a:rPr lang="tr-TR" b="1" dirty="0" smtClean="0">
                <a:effectLst/>
              </a:rPr>
              <a:t> ve </a:t>
            </a:r>
            <a:r>
              <a:rPr lang="tr-TR" b="1" dirty="0" smtClean="0">
                <a:effectLst/>
                <a:hlinkClick r:id="rId6" tooltip="Hacivat"/>
              </a:rPr>
              <a:t>Hacivat</a:t>
            </a:r>
            <a:r>
              <a:rPr lang="tr-TR" b="1" dirty="0" smtClean="0">
                <a:effectLst/>
              </a:rPr>
              <a:t> olarak ne zaman biçimlendiği ise bir muamma olma özelliğini korumaktadır. Her ne kadar bu konuyla ilgili bir takım tezler ortaya atılmış ise de bunların hiç biri kesin değildir. Zaten bu tezlerin bir bölümü söylenti olmaktan öteye gidememiştir. En çok bilineni ise Karagöz ile Hacivat’ın </a:t>
            </a:r>
            <a:r>
              <a:rPr lang="tr-TR" b="1" dirty="0" smtClean="0">
                <a:effectLst/>
                <a:hlinkClick r:id="rId7" tooltip="Karagöz Bursa"/>
              </a:rPr>
              <a:t>Bursa</a:t>
            </a:r>
            <a:r>
              <a:rPr lang="tr-TR" b="1" dirty="0" smtClean="0">
                <a:effectLst/>
              </a:rPr>
              <a:t> Ulucami’de inşaat işçisi olarak çalıştıkları ve şakalaşmaları yüzünden inşaatın yavaş ilerlemesinden dolayı Padişah Sultan Orhan’ın ikisini idam ettirmeleri üzerine olan söylentidir.. Ancak bilinmesi gerekir ki Ulu Cami Sultan Orhan döneminde değil Yıldırım Bayezid zamanında yapılmıştır</a:t>
            </a:r>
            <a:endParaRPr lang="tr-TR" b="1" dirty="0"/>
          </a:p>
        </p:txBody>
      </p:sp>
    </p:spTree>
    <p:extLst>
      <p:ext uri="{BB962C8B-B14F-4D97-AF65-F5344CB8AC3E}">
        <p14:creationId xmlns:p14="http://schemas.microsoft.com/office/powerpoint/2010/main" val="2085900846"/>
      </p:ext>
    </p:extLst>
  </p:cSld>
  <p:clrMapOvr>
    <a:masterClrMapping/>
  </p:clrMapOvr>
  <mc:AlternateContent xmlns:mc="http://schemas.openxmlformats.org/markup-compatibility/2006">
    <mc:Choice xmlns:p14="http://schemas.microsoft.com/office/powerpoint/2010/main" Requires="p14">
      <p:transition spd="slow" p14:dur="2000" advTm="28791"/>
    </mc:Choice>
    <mc:Fallback>
      <p:transition spd="slow" advTm="2879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encrypted-tbn2.gstatic.com/images?q=tbn:ANd9GcRZGHHdc8-0RFpyhlH9y-_xlTSuUEpkJyvelwEkk__nGerCkeY23SEbbL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764706"/>
            <a:ext cx="3722810" cy="118184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encrypted-tbn3.gstatic.com/images?q=tbn:ANd9GcTaj45nqnFpXIGDeghgDmAZhmElFFlt_TM6ICu6qsTKJhBD3KgXQFO-jA">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9" y="4470092"/>
            <a:ext cx="3722810" cy="1231166"/>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86000" y="2132856"/>
            <a:ext cx="4302224" cy="2311807"/>
          </a:xfrm>
          <a:prstGeom prst="rect">
            <a:avLst/>
          </a:prstGeom>
        </p:spPr>
        <p:txBody>
          <a:bodyPr wrap="square">
            <a:spAutoFit/>
          </a:bodyPr>
          <a:lstStyle/>
          <a:p>
            <a:r>
              <a:rPr lang="tr-TR" dirty="0" smtClean="0">
                <a:effectLst/>
              </a:rPr>
              <a:t>Muhavere denilen Karagöz ve </a:t>
            </a:r>
            <a:r>
              <a:rPr lang="tr-TR" dirty="0" err="1" smtClean="0">
                <a:effectLst/>
              </a:rPr>
              <a:t>Hacıvat’ın</a:t>
            </a:r>
            <a:r>
              <a:rPr lang="tr-TR" dirty="0" smtClean="0">
                <a:effectLst/>
              </a:rPr>
              <a:t> atışması bittikten sonra fasıl bölümü başlar, bu bölümde oyunun akışına göre </a:t>
            </a:r>
            <a:r>
              <a:rPr lang="tr-TR" dirty="0" smtClean="0">
                <a:effectLst/>
                <a:hlinkClick r:id="rId6" tooltip="Zenne"/>
              </a:rPr>
              <a:t>Zenne</a:t>
            </a:r>
            <a:r>
              <a:rPr lang="tr-TR" dirty="0" smtClean="0">
                <a:effectLst/>
              </a:rPr>
              <a:t> , </a:t>
            </a:r>
            <a:r>
              <a:rPr lang="tr-TR" dirty="0" smtClean="0">
                <a:effectLst/>
                <a:hlinkClick r:id="rId7" tooltip="Çelebi"/>
              </a:rPr>
              <a:t>Çelebi</a:t>
            </a:r>
            <a:r>
              <a:rPr lang="tr-TR" dirty="0" smtClean="0">
                <a:effectLst/>
              </a:rPr>
              <a:t> ,</a:t>
            </a:r>
            <a:r>
              <a:rPr lang="tr-TR" dirty="0" smtClean="0">
                <a:effectLst/>
                <a:hlinkClick r:id="rId8" tooltip="Tuzsuz Deli Bekir"/>
              </a:rPr>
              <a:t> Tuzsuz Deli Bekir</a:t>
            </a:r>
            <a:r>
              <a:rPr lang="tr-TR" dirty="0" smtClean="0">
                <a:effectLst/>
              </a:rPr>
              <a:t> , </a:t>
            </a:r>
            <a:r>
              <a:rPr lang="tr-TR" dirty="0" smtClean="0">
                <a:effectLst/>
                <a:hlinkClick r:id="rId9" tooltip="Beberuhi"/>
              </a:rPr>
              <a:t>Beberuhi</a:t>
            </a:r>
            <a:r>
              <a:rPr lang="tr-TR" dirty="0" smtClean="0">
                <a:effectLst/>
              </a:rPr>
              <a:t> , </a:t>
            </a:r>
            <a:r>
              <a:rPr lang="tr-TR" dirty="0" smtClean="0">
                <a:effectLst/>
                <a:hlinkClick r:id="rId10" tooltip="Tiryaki"/>
              </a:rPr>
              <a:t>Tiryaki</a:t>
            </a:r>
            <a:r>
              <a:rPr lang="tr-TR" dirty="0" smtClean="0">
                <a:effectLst/>
              </a:rPr>
              <a:t> , </a:t>
            </a:r>
            <a:r>
              <a:rPr lang="tr-TR" dirty="0" smtClean="0">
                <a:effectLst/>
                <a:hlinkClick r:id="rId11" tooltip="Acem"/>
              </a:rPr>
              <a:t>Acem</a:t>
            </a:r>
            <a:r>
              <a:rPr lang="tr-TR" dirty="0" smtClean="0">
                <a:effectLst/>
              </a:rPr>
              <a:t> , </a:t>
            </a:r>
            <a:r>
              <a:rPr lang="tr-TR" dirty="0" smtClean="0">
                <a:effectLst/>
                <a:hlinkClick r:id="rId12" tooltip="Laz"/>
              </a:rPr>
              <a:t>Laz</a:t>
            </a:r>
            <a:r>
              <a:rPr lang="tr-TR" dirty="0" smtClean="0">
                <a:effectLst/>
              </a:rPr>
              <a:t> , </a:t>
            </a:r>
            <a:r>
              <a:rPr lang="tr-TR" dirty="0" smtClean="0">
                <a:effectLst/>
                <a:hlinkClick r:id="rId13" tooltip="Matiz"/>
              </a:rPr>
              <a:t>Matiz</a:t>
            </a:r>
            <a:r>
              <a:rPr lang="tr-TR" dirty="0" smtClean="0">
                <a:effectLst/>
              </a:rPr>
              <a:t> , </a:t>
            </a:r>
            <a:r>
              <a:rPr lang="tr-TR" dirty="0" smtClean="0">
                <a:effectLst/>
                <a:hlinkClick r:id="rId14" tooltip="Zeybek"/>
              </a:rPr>
              <a:t>Zeybek</a:t>
            </a:r>
            <a:r>
              <a:rPr lang="tr-TR" dirty="0" smtClean="0">
                <a:effectLst/>
              </a:rPr>
              <a:t> gibi tipler perdeye gelirler, oyunlarını oynarlar ve sonunda bir çengi ya da köçek çıkarak seyircileri eğlendirirlerdi.</a:t>
            </a:r>
            <a:endParaRPr lang="tr-TR" dirty="0"/>
          </a:p>
        </p:txBody>
      </p:sp>
    </p:spTree>
    <p:extLst>
      <p:ext uri="{BB962C8B-B14F-4D97-AF65-F5344CB8AC3E}">
        <p14:creationId xmlns:p14="http://schemas.microsoft.com/office/powerpoint/2010/main" val="4250051162"/>
      </p:ext>
    </p:extLst>
  </p:cSld>
  <p:clrMapOvr>
    <a:masterClrMapping/>
  </p:clrMapOvr>
  <mc:AlternateContent xmlns:mc="http://schemas.openxmlformats.org/markup-compatibility/2006">
    <mc:Choice xmlns:p14="http://schemas.microsoft.com/office/powerpoint/2010/main" Requires="p14">
      <p:transition spd="slow" p14:dur="2000" advTm="19287"/>
    </mc:Choice>
    <mc:Fallback>
      <p:transition spd="slow" advTm="19287"/>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200</Words>
  <Application>Microsoft Office PowerPoint</Application>
  <PresentationFormat>Ekran Gösterisi (4:3)</PresentationFormat>
  <Paragraphs>6</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KARAGÖZ İLE HACİVAT</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KARAGÖZ İLE HACİVAT</dc:title>
  <dc:creator>win7</dc:creator>
  <cp:lastModifiedBy>win7</cp:lastModifiedBy>
  <cp:revision>2</cp:revision>
  <dcterms:created xsi:type="dcterms:W3CDTF">2014-12-22T20:14:46Z</dcterms:created>
  <dcterms:modified xsi:type="dcterms:W3CDTF">2014-12-22T20:30:54Z</dcterms:modified>
</cp:coreProperties>
</file>