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61" r:id="rId4"/>
    <p:sldId id="259" r:id="rId5"/>
    <p:sldId id="262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683876-6A5D-4CEE-89B6-C07CB97F58A2}" type="datetimeFigureOut">
              <a:rPr lang="hr-HR" smtClean="0"/>
              <a:t>6.2.2018.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E1A32-59D9-4ABF-82D6-3F9CFE53EAB7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Dijalektologija" TargetMode="External"/><Relationship Id="rId2" Type="http://schemas.openxmlformats.org/officeDocument/2006/relationships/hyperlink" Target="http://hrvatski-croatian.blogspot.com/2012/09/narjecja-i-dijalekti-hrvatskoga-jezik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r.wikipedia.org/wiki/Narje%C4%8Dj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3.bp.blogspot.com/-KmCsoWsbfCo/T9NLWyLcJNI/AAAAAAAAC2U/IJIdL_DxKOk/s1600/Narje%C4%8Dja+hrvatskoga+jezika+(2)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Kopija C diska 25032014\Pictures\POKUPSKO2014\P10604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33321">
            <a:off x="1747896" y="1418292"/>
            <a:ext cx="5740518" cy="432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2018.EUROPSKA GODINA KULTURNE BAŠTINE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sz="2800" dirty="0" smtClean="0">
                <a:latin typeface="Calibri" pitchFamily="34" charset="0"/>
                <a:cs typeface="Calibri" pitchFamily="34" charset="0"/>
              </a:rPr>
              <a:t>Europska godina kulturne baštine uključuje aktivnosti između 7. 12. 2017. i 31. 12. 2018. 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hr-HR" sz="2800" dirty="0" smtClean="0">
                <a:latin typeface="Calibri" pitchFamily="34" charset="0"/>
                <a:cs typeface="Calibri" pitchFamily="34" charset="0"/>
              </a:rPr>
              <a:t>Cilj je Europske godine kulturne baštine potaknuti više ljudi na otkrivanje i istraživanje europske kulturne baštine te ojačati osjećaj pripadnosti zajedničkoj europskoj obitelji</a:t>
            </a:r>
          </a:p>
          <a:p>
            <a:r>
              <a:rPr lang="hr-HR" sz="2800" dirty="0" smtClean="0">
                <a:latin typeface="Calibri" pitchFamily="34" charset="0"/>
                <a:cs typeface="Calibri" pitchFamily="34" charset="0"/>
              </a:rPr>
              <a:t>U 2018. naglasak će biti na:  </a:t>
            </a:r>
          </a:p>
          <a:p>
            <a:pPr>
              <a:buNone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    - vrijednosti kulturne baštine za društvo; </a:t>
            </a:r>
          </a:p>
          <a:p>
            <a:pPr>
              <a:buNone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    - njezinu doprinosu gospodarstvu; </a:t>
            </a:r>
          </a:p>
          <a:p>
            <a:pPr>
              <a:buNone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    - njezinoj ulozi u europskoj kulturnoj diplomaciji;     </a:t>
            </a:r>
          </a:p>
          <a:p>
            <a:pPr>
              <a:buNone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    - važnosti njezine zaštite kako bi u njoj mogle uživati buduće  generacije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hlinkClick r:id="rId2"/>
              </a:rPr>
              <a:t>NARJEČJA I DIJALEKTI HRVATSKOGA JEZIKA</a:t>
            </a:r>
            <a:r>
              <a:rPr lang="hr-HR" b="1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+mj-lt"/>
              </a:rPr>
              <a:t>U hrvatskoj </a:t>
            </a:r>
            <a:r>
              <a:rPr lang="hr-HR" sz="2400" dirty="0">
                <a:latin typeface="+mj-lt"/>
                <a:hlinkClick r:id="rId3" tooltip="Dijalektologija"/>
              </a:rPr>
              <a:t>dijalektologiji</a:t>
            </a:r>
            <a:r>
              <a:rPr lang="hr-HR" sz="2400" dirty="0">
                <a:latin typeface="+mj-lt"/>
              </a:rPr>
              <a:t> za srodnu skupinu dijalekata u uporabi je naziv </a:t>
            </a:r>
            <a:r>
              <a:rPr lang="hr-HR" sz="2400" dirty="0">
                <a:latin typeface="+mj-lt"/>
                <a:hlinkClick r:id="rId4" tooltip="Narječje"/>
              </a:rPr>
              <a:t>narječje</a:t>
            </a:r>
            <a:r>
              <a:rPr lang="hr-HR" sz="2400" dirty="0">
                <a:latin typeface="+mj-lt"/>
              </a:rPr>
              <a:t>, narječja se granaju na dijalekte a dijalekti na mjesne govore.</a:t>
            </a:r>
          </a:p>
          <a:p>
            <a:pPr>
              <a:buNone/>
            </a:pPr>
            <a:r>
              <a:rPr lang="hr-HR" sz="2400" dirty="0">
                <a:latin typeface="+mj-lt"/>
              </a:rPr>
              <a:t/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  Hrvatski jezik obuhvaća tri narječja:</a:t>
            </a:r>
          </a:p>
          <a:p>
            <a:pPr>
              <a:buNone/>
            </a:pPr>
            <a:r>
              <a:rPr lang="hr-HR" sz="2400" dirty="0">
                <a:latin typeface="+mj-lt"/>
              </a:rPr>
              <a:t>1.      čakavsko narječje</a:t>
            </a:r>
          </a:p>
          <a:p>
            <a:pPr>
              <a:buNone/>
            </a:pPr>
            <a:r>
              <a:rPr lang="hr-HR" sz="2400" dirty="0">
                <a:latin typeface="+mj-lt"/>
              </a:rPr>
              <a:t>2.      kajkavsko narječje</a:t>
            </a:r>
          </a:p>
          <a:p>
            <a:pPr>
              <a:buNone/>
            </a:pPr>
            <a:r>
              <a:rPr lang="hr-HR" sz="2400" dirty="0">
                <a:latin typeface="+mj-lt"/>
              </a:rPr>
              <a:t>3.      štokavsko narječje</a:t>
            </a:r>
          </a:p>
          <a:p>
            <a:endParaRPr lang="hr-H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3.bp.blogspot.com/-KmCsoWsbfCo/T9NLWyLcJNI/AAAAAAAAC2U/IJIdL_DxKOk/s640/Narje%25C4%258Dja+hrvatskoga+jezika+%25282%2529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1196753"/>
            <a:ext cx="6768752" cy="512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>
                <a:latin typeface="+mj-lt"/>
              </a:rPr>
              <a:t>Standardni  jezik treba  učiti,a zavičajni njegovati!</a:t>
            </a:r>
            <a:endParaRPr lang="hr-HR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Kopija C diska 25032014\Pictures\POKUPSKO2014\P10604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33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Kopija C diska 25032014\Pictures\POKUPSKO2014\P10604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40" y="1412776"/>
            <a:ext cx="5760720" cy="487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SE NE ZABORAVI</a:t>
            </a:r>
            <a:endParaRPr lang="hr-HR" dirty="0"/>
          </a:p>
        </p:txBody>
      </p:sp>
      <p:pic>
        <p:nvPicPr>
          <p:cNvPr id="4" name="Content Placeholder 3" descr="D:\Kopija C diska 25032014\Pictures\POKUPSKO2014\P10604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4087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None/>
            </a:pPr>
            <a:endParaRPr lang="hr-HR" sz="4400" dirty="0">
              <a:latin typeface="+mj-lt"/>
            </a:endParaRPr>
          </a:p>
          <a:p>
            <a:pPr>
              <a:buNone/>
            </a:pPr>
            <a:r>
              <a:rPr lang="hr-HR" sz="4400" dirty="0" smtClean="0">
                <a:latin typeface="+mj-lt"/>
              </a:rPr>
              <a:t>        HVALA  NA PAŽNJI</a:t>
            </a:r>
          </a:p>
          <a:p>
            <a:pPr>
              <a:buNone/>
            </a:pPr>
            <a:r>
              <a:rPr lang="hr-HR" sz="4400" dirty="0">
                <a:latin typeface="+mj-lt"/>
              </a:rPr>
              <a:t> </a:t>
            </a:r>
            <a:r>
              <a:rPr lang="hr-HR" sz="4400" dirty="0" smtClean="0">
                <a:latin typeface="+mj-lt"/>
              </a:rPr>
              <a:t>                   JASMINKA  PODLEJAN</a:t>
            </a:r>
            <a:endParaRPr lang="hr-HR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116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2018.EUROPSKA GODINA KULTURNE BAŠTINE</vt:lpstr>
      <vt:lpstr>NARJEČJA I DIJALEKTI HRVATSKOGA JEZIKA </vt:lpstr>
      <vt:lpstr>Slide 4</vt:lpstr>
      <vt:lpstr>Slide 5</vt:lpstr>
      <vt:lpstr>Slide 6</vt:lpstr>
      <vt:lpstr>Slide 7</vt:lpstr>
      <vt:lpstr>DA SE NE ZABORAVI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Jasminka</dc:creator>
  <cp:lastModifiedBy>Jasminka</cp:lastModifiedBy>
  <cp:revision>4</cp:revision>
  <dcterms:created xsi:type="dcterms:W3CDTF">2018-02-06T21:28:34Z</dcterms:created>
  <dcterms:modified xsi:type="dcterms:W3CDTF">2018-02-06T22:03:19Z</dcterms:modified>
</cp:coreProperties>
</file>