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1" r:id="rId4"/>
    <p:sldId id="260" r:id="rId5"/>
    <p:sldId id="259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66EE-C904-48B4-A4E8-E1C3A004308C}" type="datetimeFigureOut">
              <a:rPr lang="de-DE" smtClean="0"/>
              <a:t>21.02.2017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B1C4-2E33-4EC8-B8B1-F95EEDCD218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66EE-C904-48B4-A4E8-E1C3A004308C}" type="datetimeFigureOut">
              <a:rPr lang="de-DE" smtClean="0"/>
              <a:t>21.02.2017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B1C4-2E33-4EC8-B8B1-F95EEDCD218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66EE-C904-48B4-A4E8-E1C3A004308C}" type="datetimeFigureOut">
              <a:rPr lang="de-DE" smtClean="0"/>
              <a:t>21.02.2017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B1C4-2E33-4EC8-B8B1-F95EEDCD218D}" type="slidenum">
              <a:rPr lang="de-DE" smtClean="0"/>
              <a:t>‹Nr.›</a:t>
            </a:fld>
            <a:endParaRPr lang="de-D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66EE-C904-48B4-A4E8-E1C3A004308C}" type="datetimeFigureOut">
              <a:rPr lang="de-DE" smtClean="0"/>
              <a:t>21.02.2017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B1C4-2E33-4EC8-B8B1-F95EEDCD218D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66EE-C904-48B4-A4E8-E1C3A004308C}" type="datetimeFigureOut">
              <a:rPr lang="de-DE" smtClean="0"/>
              <a:t>21.02.2017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B1C4-2E33-4EC8-B8B1-F95EEDCD218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66EE-C904-48B4-A4E8-E1C3A004308C}" type="datetimeFigureOut">
              <a:rPr lang="de-DE" smtClean="0"/>
              <a:t>21.02.2017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B1C4-2E33-4EC8-B8B1-F95EEDCD218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66EE-C904-48B4-A4E8-E1C3A004308C}" type="datetimeFigureOut">
              <a:rPr lang="de-DE" smtClean="0"/>
              <a:t>21.02.2017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B1C4-2E33-4EC8-B8B1-F95EEDCD218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66EE-C904-48B4-A4E8-E1C3A004308C}" type="datetimeFigureOut">
              <a:rPr lang="de-DE" smtClean="0"/>
              <a:t>21.02.2017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B1C4-2E33-4EC8-B8B1-F95EEDCD218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66EE-C904-48B4-A4E8-E1C3A004308C}" type="datetimeFigureOut">
              <a:rPr lang="de-DE" smtClean="0"/>
              <a:t>21.02.2017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B1C4-2E33-4EC8-B8B1-F95EEDCD218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66EE-C904-48B4-A4E8-E1C3A004308C}" type="datetimeFigureOut">
              <a:rPr lang="de-DE" smtClean="0"/>
              <a:t>21.02.2017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B1C4-2E33-4EC8-B8B1-F95EEDCD218D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66EE-C904-48B4-A4E8-E1C3A004308C}" type="datetimeFigureOut">
              <a:rPr lang="de-DE" smtClean="0"/>
              <a:t>21.02.2017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B1C4-2E33-4EC8-B8B1-F95EEDCD218D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F9B66EE-C904-48B4-A4E8-E1C3A004308C}" type="datetimeFigureOut">
              <a:rPr lang="de-DE" smtClean="0"/>
              <a:t>21.02.2017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71BB1C4-2E33-4EC8-B8B1-F95EEDCD218D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Hydropower in Germany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295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Since </a:t>
            </a:r>
            <a:r>
              <a:rPr lang="en-US" dirty="0"/>
              <a:t>the 19th century </a:t>
            </a:r>
            <a:r>
              <a:rPr lang="en-US" dirty="0" smtClean="0"/>
              <a:t>water </a:t>
            </a:r>
            <a:r>
              <a:rPr lang="en-US" dirty="0" smtClean="0"/>
              <a:t>force has been used </a:t>
            </a:r>
            <a:r>
              <a:rPr lang="en-US" dirty="0"/>
              <a:t>to generate electricity. In Germany, hydropower </a:t>
            </a:r>
            <a:r>
              <a:rPr lang="en-US" dirty="0" smtClean="0"/>
              <a:t>has been </a:t>
            </a:r>
            <a:r>
              <a:rPr lang="en-US" dirty="0" smtClean="0"/>
              <a:t>the </a:t>
            </a:r>
            <a:r>
              <a:rPr lang="en-US" dirty="0"/>
              <a:t>most important regenerative </a:t>
            </a:r>
            <a:r>
              <a:rPr lang="en-US" dirty="0" smtClean="0"/>
              <a:t>energy source. It </a:t>
            </a:r>
            <a:r>
              <a:rPr lang="en-US" dirty="0"/>
              <a:t>was replaced </a:t>
            </a:r>
            <a:r>
              <a:rPr lang="en-US" dirty="0" smtClean="0"/>
              <a:t>by  </a:t>
            </a:r>
            <a:r>
              <a:rPr lang="en-US" dirty="0"/>
              <a:t>wind </a:t>
            </a:r>
            <a:r>
              <a:rPr lang="en-US" dirty="0" smtClean="0"/>
              <a:t>force in 2004.</a:t>
            </a:r>
            <a:endParaRPr lang="en-US" dirty="0"/>
          </a:p>
          <a:p>
            <a:r>
              <a:rPr lang="en-US" dirty="0" smtClean="0"/>
              <a:t> In 2013 </a:t>
            </a:r>
            <a:r>
              <a:rPr lang="en-US" dirty="0" smtClean="0"/>
              <a:t>4.4% </a:t>
            </a:r>
            <a:r>
              <a:rPr lang="en-US" dirty="0" smtClean="0"/>
              <a:t>of the electricity produced in Germany was generated </a:t>
            </a:r>
            <a:r>
              <a:rPr lang="en-US" dirty="0" smtClean="0"/>
              <a:t>by hydroelectric </a:t>
            </a:r>
            <a:r>
              <a:rPr lang="en-US" dirty="0"/>
              <a:t>power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/>
              <a:t>At present there are ca.</a:t>
            </a:r>
            <a:r>
              <a:rPr lang="en-US" dirty="0" smtClean="0"/>
              <a:t> 7300 </a:t>
            </a:r>
            <a:r>
              <a:rPr lang="en-US" dirty="0"/>
              <a:t>hydroelectric power </a:t>
            </a:r>
            <a:r>
              <a:rPr lang="en-US" dirty="0" smtClean="0"/>
              <a:t>plants in Germany. </a:t>
            </a:r>
            <a:r>
              <a:rPr lang="en-US" dirty="0"/>
              <a:t>In </a:t>
            </a:r>
            <a:r>
              <a:rPr lang="en-US" dirty="0" smtClean="0"/>
              <a:t>Bavaria, </a:t>
            </a:r>
            <a:r>
              <a:rPr lang="en-US" dirty="0"/>
              <a:t>there are over 3600 hydroelectric power </a:t>
            </a:r>
            <a:r>
              <a:rPr lang="en-US" dirty="0" smtClean="0"/>
              <a:t>plants.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27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</a:t>
            </a:r>
            <a:r>
              <a:rPr lang="en-US" dirty="0" smtClean="0"/>
              <a:t>ncient </a:t>
            </a:r>
            <a:r>
              <a:rPr lang="en-US" dirty="0"/>
              <a:t>times, the Romans developed the idea of the </a:t>
            </a:r>
            <a:r>
              <a:rPr lang="en-US" dirty="0" smtClean="0"/>
              <a:t>hydroelectric </a:t>
            </a:r>
            <a:r>
              <a:rPr lang="en-US" dirty="0"/>
              <a:t>power station. These power </a:t>
            </a:r>
            <a:r>
              <a:rPr lang="en-US" dirty="0" smtClean="0"/>
              <a:t>plants were used </a:t>
            </a:r>
            <a:r>
              <a:rPr lang="en-US" dirty="0"/>
              <a:t>exclusively for the operation of mill-stones</a:t>
            </a:r>
            <a:r>
              <a:rPr lang="en-US" dirty="0" smtClean="0"/>
              <a:t>. So</a:t>
            </a:r>
            <a:r>
              <a:rPr lang="en-US" dirty="0"/>
              <a:t>, the first </a:t>
            </a:r>
            <a:r>
              <a:rPr lang="en-US" dirty="0" smtClean="0"/>
              <a:t>hydroelectric </a:t>
            </a:r>
            <a:r>
              <a:rPr lang="en-US" dirty="0"/>
              <a:t>power station in Germany was built in the </a:t>
            </a:r>
            <a:r>
              <a:rPr lang="en-US" dirty="0" smtClean="0"/>
              <a:t>6th century</a:t>
            </a:r>
            <a:r>
              <a:rPr lang="en-US" dirty="0"/>
              <a:t>. In the </a:t>
            </a:r>
            <a:r>
              <a:rPr lang="en-US" dirty="0" smtClean="0"/>
              <a:t>8th </a:t>
            </a:r>
            <a:r>
              <a:rPr lang="en-US" dirty="0"/>
              <a:t>c</a:t>
            </a:r>
            <a:r>
              <a:rPr lang="en-US" dirty="0" smtClean="0"/>
              <a:t>entury a </a:t>
            </a:r>
            <a:r>
              <a:rPr lang="en-US" dirty="0"/>
              <a:t>revolutionary </a:t>
            </a:r>
            <a:r>
              <a:rPr lang="en-US" dirty="0" smtClean="0"/>
              <a:t>invention was </a:t>
            </a:r>
            <a:r>
              <a:rPr lang="en-US" dirty="0" smtClean="0"/>
              <a:t>made, the </a:t>
            </a:r>
            <a:r>
              <a:rPr lang="en-US" dirty="0"/>
              <a:t>back - and-forth </a:t>
            </a:r>
            <a:r>
              <a:rPr lang="en-US" dirty="0" smtClean="0"/>
              <a:t>movement. The </a:t>
            </a:r>
            <a:r>
              <a:rPr lang="en-US" dirty="0"/>
              <a:t>possibilities of the </a:t>
            </a:r>
            <a:r>
              <a:rPr lang="en-US" dirty="0" smtClean="0"/>
              <a:t>hydroelectric </a:t>
            </a:r>
            <a:r>
              <a:rPr lang="en-US" dirty="0"/>
              <a:t>power </a:t>
            </a:r>
            <a:r>
              <a:rPr lang="en-US" dirty="0" smtClean="0"/>
              <a:t>plant multiplied </a:t>
            </a:r>
            <a:r>
              <a:rPr lang="en-US" dirty="0"/>
              <a:t>and machines like looms operated.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History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7890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99809"/>
              </p:ext>
            </p:extLst>
          </p:nvPr>
        </p:nvGraphicFramePr>
        <p:xfrm>
          <a:off x="395536" y="620688"/>
          <a:ext cx="8003906" cy="5790642"/>
        </p:xfrm>
        <a:graphic>
          <a:graphicData uri="http://schemas.openxmlformats.org/drawingml/2006/table">
            <a:tbl>
              <a:tblPr/>
              <a:tblGrid>
                <a:gridCol w="4187482"/>
                <a:gridCol w="3816424"/>
              </a:tblGrid>
              <a:tr h="365202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bg1"/>
                          </a:solidFill>
                        </a:rPr>
                        <a:t>Pro</a:t>
                      </a:r>
                      <a:endParaRPr lang="de-DE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bg1"/>
                          </a:solidFill>
                        </a:rPr>
                        <a:t>Con</a:t>
                      </a:r>
                      <a:endParaRPr lang="de-DE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 is part of renewable raw materials</a:t>
                      </a:r>
                    </a:p>
                    <a:p>
                      <a:endParaRPr lang="en-US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 is lost when energy is produced</a:t>
                      </a:r>
                    </a:p>
                    <a:p>
                      <a:endParaRPr lang="en-US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Fossil energy </a:t>
                      </a:r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resources </a:t>
                      </a:r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such as coal, petroleum and gas are spared</a:t>
                      </a:r>
                    </a:p>
                    <a:p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Intervention in the water balance -&gt; Ecological balance </a:t>
                      </a:r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changed</a:t>
                      </a:r>
                      <a:endParaRPr lang="en-US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Independence from conventional energy sources</a:t>
                      </a:r>
                    </a:p>
                    <a:p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Endangered fish and micro-organisms, migration of fish is not possible</a:t>
                      </a:r>
                    </a:p>
                    <a:p>
                      <a:endParaRPr lang="en-US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2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Climate protection, because it is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neutral</a:t>
                      </a:r>
                      <a:endParaRPr lang="en-US" sz="1400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Lower flow rate-&gt; Lower oxygen content, increased water temperature</a:t>
                      </a:r>
                    </a:p>
                    <a:p>
                      <a:endParaRPr lang="en-US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2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 parts are recyclable after the end of the operating period</a:t>
                      </a:r>
                    </a:p>
                    <a:p>
                      <a:endParaRPr lang="en-US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Imbalance in groundwater levels</a:t>
                      </a:r>
                    </a:p>
                    <a:p>
                      <a:endParaRPr lang="en-US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210">
                <a:tc>
                  <a:txBody>
                    <a:bodyPr/>
                    <a:lstStyle/>
                    <a:p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Flood protection for sub-trailers</a:t>
                      </a:r>
                      <a:endParaRPr lang="en-US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 burst can be dangerous</a:t>
                      </a:r>
                    </a:p>
                    <a:p>
                      <a:endParaRPr lang="en-US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Storage lakes are also storage for drinking water</a:t>
                      </a:r>
                    </a:p>
                    <a:p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areas are flooded when the lake is built</a:t>
                      </a:r>
                    </a:p>
                    <a:p>
                      <a:endParaRPr lang="en-US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210">
                <a:tc>
                  <a:txBody>
                    <a:bodyPr/>
                    <a:lstStyle/>
                    <a:p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Hydropower and variable renewable energies complement each other, thus reducing the need for storage  </a:t>
                      </a:r>
                    </a:p>
                    <a:p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843808" y="17704"/>
            <a:ext cx="4811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chemeClr val="bg1"/>
                </a:solidFill>
              </a:rPr>
              <a:t>Pro </a:t>
            </a:r>
            <a:r>
              <a:rPr lang="de-DE" sz="4400" dirty="0" err="1" smtClean="0">
                <a:solidFill>
                  <a:schemeClr val="bg1"/>
                </a:solidFill>
              </a:rPr>
              <a:t>and</a:t>
            </a:r>
            <a:r>
              <a:rPr lang="de-DE" sz="4400" dirty="0" smtClean="0">
                <a:solidFill>
                  <a:schemeClr val="bg1"/>
                </a:solidFill>
              </a:rPr>
              <a:t> Cons</a:t>
            </a:r>
            <a:endParaRPr lang="de-DE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7144">
            <a:off x="5102154" y="363208"/>
            <a:ext cx="3388782" cy="1906190"/>
          </a:xfr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0660">
            <a:off x="4932039" y="2525002"/>
            <a:ext cx="2160240" cy="384042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7667">
            <a:off x="280522" y="1106323"/>
            <a:ext cx="4588622" cy="25811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467544" y="436510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Visit</a:t>
            </a:r>
            <a:endParaRPr lang="de-DE" dirty="0"/>
          </a:p>
          <a:p>
            <a:r>
              <a:rPr lang="de-DE" dirty="0" err="1"/>
              <a:t>h</a:t>
            </a:r>
            <a:r>
              <a:rPr lang="de-DE" dirty="0" err="1" smtClean="0"/>
              <a:t>ydroelectric</a:t>
            </a:r>
            <a:r>
              <a:rPr lang="de-DE" dirty="0" smtClean="0"/>
              <a:t> power </a:t>
            </a:r>
            <a:r>
              <a:rPr lang="de-DE" dirty="0" err="1" smtClean="0"/>
              <a:t>station</a:t>
            </a:r>
            <a:r>
              <a:rPr lang="de-DE" dirty="0" smtClean="0"/>
              <a:t> </a:t>
            </a:r>
            <a:r>
              <a:rPr lang="de-DE" dirty="0" err="1" smtClean="0"/>
              <a:t>Luhdorf</a:t>
            </a:r>
            <a:r>
              <a:rPr lang="de-DE" dirty="0" smtClean="0"/>
              <a:t>, </a:t>
            </a:r>
            <a:r>
              <a:rPr lang="de-DE" dirty="0" err="1" smtClean="0"/>
              <a:t>near</a:t>
            </a:r>
            <a:r>
              <a:rPr lang="de-DE" dirty="0" smtClean="0"/>
              <a:t> Winsen </a:t>
            </a:r>
            <a:r>
              <a:rPr lang="de-DE" dirty="0"/>
              <a:t>(27.09.2016)</a:t>
            </a:r>
          </a:p>
        </p:txBody>
      </p:sp>
    </p:spTree>
    <p:extLst>
      <p:ext uri="{BB962C8B-B14F-4D97-AF65-F5344CB8AC3E}">
        <p14:creationId xmlns:p14="http://schemas.microsoft.com/office/powerpoint/2010/main" val="3392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ellenform">
  <a:themeElements>
    <a:clrScheme name="Wellen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ellen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ellen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297</Words>
  <Application>Microsoft Office PowerPoint</Application>
  <PresentationFormat>Bildschirmpräsentation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Wellenform</vt:lpstr>
      <vt:lpstr>Hydropower in Germany</vt:lpstr>
      <vt:lpstr>General</vt:lpstr>
      <vt:lpstr>History </vt:lpstr>
      <vt:lpstr>PowerPoint-Präsentation</vt:lpstr>
      <vt:lpstr>PowerPoint-Präsentation</vt:lpstr>
    </vt:vector>
  </TitlesOfParts>
  <Company>Gymnasium Winsen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Hydropower in Germany</dc:title>
  <dc:creator>latein</dc:creator>
  <cp:lastModifiedBy>latein</cp:lastModifiedBy>
  <cp:revision>9</cp:revision>
  <dcterms:created xsi:type="dcterms:W3CDTF">2017-02-21T12:56:09Z</dcterms:created>
  <dcterms:modified xsi:type="dcterms:W3CDTF">2017-02-21T14:25:53Z</dcterms:modified>
</cp:coreProperties>
</file>