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9" r:id="rId4"/>
    <p:sldId id="285" r:id="rId5"/>
    <p:sldId id="270" r:id="rId6"/>
    <p:sldId id="259" r:id="rId7"/>
    <p:sldId id="260" r:id="rId8"/>
    <p:sldId id="282" r:id="rId9"/>
    <p:sldId id="266" r:id="rId10"/>
    <p:sldId id="267" r:id="rId11"/>
    <p:sldId id="268" r:id="rId12"/>
    <p:sldId id="261" r:id="rId13"/>
    <p:sldId id="262" r:id="rId14"/>
    <p:sldId id="264" r:id="rId15"/>
    <p:sldId id="265" r:id="rId16"/>
    <p:sldId id="263" r:id="rId17"/>
    <p:sldId id="271" r:id="rId18"/>
    <p:sldId id="274" r:id="rId19"/>
    <p:sldId id="275" r:id="rId20"/>
    <p:sldId id="276" r:id="rId21"/>
    <p:sldId id="277" r:id="rId22"/>
    <p:sldId id="278" r:id="rId23"/>
    <p:sldId id="279" r:id="rId24"/>
    <p:sldId id="280" r:id="rId25"/>
    <p:sldId id="281" r:id="rId26"/>
    <p:sldId id="283" r:id="rId27"/>
    <p:sldId id="28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99128-1BCC-4491-A42C-FE8B80E26BC7}" type="datetimeFigureOut">
              <a:rPr lang="tr-TR" smtClean="0"/>
              <a:t>9.12.2016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0BD3E-01D0-4102-8CF0-E8D010B26015}" type="slidenum">
              <a:rPr lang="tr-TR" smtClean="0"/>
              <a:t>‹#›</a:t>
            </a:fld>
            <a:endParaRPr lang="tr-TR"/>
          </a:p>
        </p:txBody>
      </p:sp>
    </p:spTree>
    <p:extLst>
      <p:ext uri="{BB962C8B-B14F-4D97-AF65-F5344CB8AC3E}">
        <p14:creationId xmlns:p14="http://schemas.microsoft.com/office/powerpoint/2010/main" val="35762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76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D2063C-F344-4EE0-8B00-83B59D3E595B}" type="slidenum">
              <a:rPr lang="tr-TR" altLang="tr-TR">
                <a:latin typeface="Arial" panose="020B0604020202020204" pitchFamily="34" charset="0"/>
              </a:rPr>
              <a:pPr>
                <a:spcBef>
                  <a:spcPct val="0"/>
                </a:spcBef>
              </a:pPr>
              <a:t>3</a:t>
            </a:fld>
            <a:endParaRPr lang="tr-TR" altLang="tr-TR">
              <a:latin typeface="Arial" panose="020B0604020202020204" pitchFamily="34" charset="0"/>
            </a:endParaRPr>
          </a:p>
        </p:txBody>
      </p:sp>
    </p:spTree>
    <p:extLst>
      <p:ext uri="{BB962C8B-B14F-4D97-AF65-F5344CB8AC3E}">
        <p14:creationId xmlns:p14="http://schemas.microsoft.com/office/powerpoint/2010/main" val="168366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97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488BCA-17FC-4032-9AE7-06A5B66C847D}" type="slidenum">
              <a:rPr lang="tr-TR" altLang="tr-TR">
                <a:latin typeface="Arial" panose="020B0604020202020204" pitchFamily="34" charset="0"/>
              </a:rPr>
              <a:pPr>
                <a:spcBef>
                  <a:spcPct val="0"/>
                </a:spcBef>
              </a:pPr>
              <a:t>5</a:t>
            </a:fld>
            <a:endParaRPr lang="tr-TR" altLang="tr-TR">
              <a:latin typeface="Arial" panose="020B0604020202020204" pitchFamily="34" charset="0"/>
            </a:endParaRPr>
          </a:p>
        </p:txBody>
      </p:sp>
    </p:spTree>
    <p:extLst>
      <p:ext uri="{BB962C8B-B14F-4D97-AF65-F5344CB8AC3E}">
        <p14:creationId xmlns:p14="http://schemas.microsoft.com/office/powerpoint/2010/main" val="148541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ea typeface="ＭＳ Ｐゴシック"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charset="-128"/>
              </a:defRPr>
            </a:lvl1pPr>
            <a:lvl2pPr marL="742950" indent="-285750">
              <a:spcBef>
                <a:spcPct val="30000"/>
              </a:spcBef>
              <a:defRPr sz="1200">
                <a:solidFill>
                  <a:schemeClr val="tx1"/>
                </a:solidFill>
                <a:latin typeface="Calibri" panose="020F0502020204030204" pitchFamily="34" charset="0"/>
                <a:ea typeface="ＭＳ Ｐゴシック" charset="-128"/>
              </a:defRPr>
            </a:lvl2pPr>
            <a:lvl3pPr marL="1143000" indent="-228600">
              <a:spcBef>
                <a:spcPct val="30000"/>
              </a:spcBef>
              <a:defRPr sz="1200">
                <a:solidFill>
                  <a:schemeClr val="tx1"/>
                </a:solidFill>
                <a:latin typeface="Calibri" panose="020F0502020204030204" pitchFamily="34" charset="0"/>
                <a:ea typeface="ＭＳ Ｐゴシック" charset="-128"/>
              </a:defRPr>
            </a:lvl3pPr>
            <a:lvl4pPr marL="1600200" indent="-228600">
              <a:spcBef>
                <a:spcPct val="30000"/>
              </a:spcBef>
              <a:defRPr sz="1200">
                <a:solidFill>
                  <a:schemeClr val="tx1"/>
                </a:solidFill>
                <a:latin typeface="Calibri" panose="020F0502020204030204" pitchFamily="34" charset="0"/>
                <a:ea typeface="ＭＳ Ｐゴシック" charset="-128"/>
              </a:defRPr>
            </a:lvl4pPr>
            <a:lvl5pPr marL="2057400" indent="-228600">
              <a:spcBef>
                <a:spcPct val="30000"/>
              </a:spcBef>
              <a:defRPr sz="1200">
                <a:solidFill>
                  <a:schemeClr val="tx1"/>
                </a:solidFill>
                <a:latin typeface="Calibri" panose="020F0502020204030204"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charset="-128"/>
              </a:defRPr>
            </a:lvl9pPr>
          </a:lstStyle>
          <a:p>
            <a:pPr>
              <a:spcBef>
                <a:spcPct val="0"/>
              </a:spcBef>
            </a:pPr>
            <a:fld id="{9CEFFFDB-F0EC-4CE1-9096-9F5B51A6E6A9}" type="slidenum">
              <a:rPr lang="en-US" altLang="tr-TR"/>
              <a:pPr>
                <a:spcBef>
                  <a:spcPct val="0"/>
                </a:spcBef>
              </a:pPr>
              <a:t>8</a:t>
            </a:fld>
            <a:endParaRPr lang="en-US" altLang="tr-TR"/>
          </a:p>
        </p:txBody>
      </p:sp>
    </p:spTree>
    <p:extLst>
      <p:ext uri="{BB962C8B-B14F-4D97-AF65-F5344CB8AC3E}">
        <p14:creationId xmlns:p14="http://schemas.microsoft.com/office/powerpoint/2010/main" val="171570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5E83BD4-2459-4472-9E6A-206B9BD8126F}" type="datetimeFigureOut">
              <a:rPr lang="tr-TR" smtClean="0"/>
              <a:t>9.12.2016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112389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E83BD4-2459-4472-9E6A-206B9BD8126F}" type="datetimeFigureOut">
              <a:rPr lang="tr-TR" smtClean="0"/>
              <a:t>9.12.2016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17100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E83BD4-2459-4472-9E6A-206B9BD8126F}" type="datetimeFigureOut">
              <a:rPr lang="tr-TR" smtClean="0"/>
              <a:t>9.12.2016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308129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365125"/>
            <a:ext cx="10972800" cy="57610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5" name="Rectangle 6"/>
          <p:cNvSpPr>
            <a:spLocks noGrp="1" noChangeArrowheads="1"/>
          </p:cNvSpPr>
          <p:nvPr>
            <p:ph type="sldNum" sz="quarter" idx="12"/>
          </p:nvPr>
        </p:nvSpPr>
        <p:spPr>
          <a:ln/>
        </p:spPr>
        <p:txBody>
          <a:bodyPr/>
          <a:lstStyle>
            <a:lvl1pPr>
              <a:defRPr/>
            </a:lvl1pPr>
          </a:lstStyle>
          <a:p>
            <a:pPr>
              <a:defRPr/>
            </a:pPr>
            <a:fld id="{30DA5BD6-16E5-4096-A645-20789DE0E00E}" type="slidenum">
              <a:rPr lang="en-US" altLang="tr-TR"/>
              <a:pPr>
                <a:defRPr/>
              </a:pPr>
              <a:t>‹#›</a:t>
            </a:fld>
            <a:endParaRPr lang="en-US" altLang="tr-TR"/>
          </a:p>
        </p:txBody>
      </p:sp>
    </p:spTree>
    <p:extLst>
      <p:ext uri="{BB962C8B-B14F-4D97-AF65-F5344CB8AC3E}">
        <p14:creationId xmlns:p14="http://schemas.microsoft.com/office/powerpoint/2010/main" val="304825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E83BD4-2459-4472-9E6A-206B9BD8126F}" type="datetimeFigureOut">
              <a:rPr lang="tr-TR" smtClean="0"/>
              <a:t>9.12.2016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338026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5E83BD4-2459-4472-9E6A-206B9BD8126F}" type="datetimeFigureOut">
              <a:rPr lang="tr-TR" smtClean="0"/>
              <a:t>9.12.2016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295713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5E83BD4-2459-4472-9E6A-206B9BD8126F}" type="datetimeFigureOut">
              <a:rPr lang="tr-TR" smtClean="0"/>
              <a:t>9.12.2016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30144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5E83BD4-2459-4472-9E6A-206B9BD8126F}" type="datetimeFigureOut">
              <a:rPr lang="tr-TR" smtClean="0"/>
              <a:t>9.12.2016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405709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E83BD4-2459-4472-9E6A-206B9BD8126F}" type="datetimeFigureOut">
              <a:rPr lang="tr-TR" smtClean="0"/>
              <a:t>9.12.2016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172903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E83BD4-2459-4472-9E6A-206B9BD8126F}" type="datetimeFigureOut">
              <a:rPr lang="tr-TR" smtClean="0"/>
              <a:t>9.12.2016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17303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5E83BD4-2459-4472-9E6A-206B9BD8126F}" type="datetimeFigureOut">
              <a:rPr lang="tr-TR" smtClean="0"/>
              <a:t>9.12.2016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175199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5E83BD4-2459-4472-9E6A-206B9BD8126F}" type="datetimeFigureOut">
              <a:rPr lang="tr-TR" smtClean="0"/>
              <a:t>9.12.2016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5D0FE8-C168-410E-B4EC-0727F9A61049}" type="slidenum">
              <a:rPr lang="tr-TR" smtClean="0"/>
              <a:t>‹#›</a:t>
            </a:fld>
            <a:endParaRPr lang="tr-TR"/>
          </a:p>
        </p:txBody>
      </p:sp>
    </p:spTree>
    <p:extLst>
      <p:ext uri="{BB962C8B-B14F-4D97-AF65-F5344CB8AC3E}">
        <p14:creationId xmlns:p14="http://schemas.microsoft.com/office/powerpoint/2010/main" val="416630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83BD4-2459-4472-9E6A-206B9BD8126F}" type="datetimeFigureOut">
              <a:rPr lang="tr-TR" smtClean="0"/>
              <a:t>9.12.2016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D0FE8-C168-410E-B4EC-0727F9A61049}" type="slidenum">
              <a:rPr lang="tr-TR" smtClean="0"/>
              <a:t>‹#›</a:t>
            </a:fld>
            <a:endParaRPr lang="tr-TR"/>
          </a:p>
        </p:txBody>
      </p:sp>
    </p:spTree>
    <p:extLst>
      <p:ext uri="{BB962C8B-B14F-4D97-AF65-F5344CB8AC3E}">
        <p14:creationId xmlns:p14="http://schemas.microsoft.com/office/powerpoint/2010/main" val="2878826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 y="0"/>
            <a:ext cx="12192000" cy="685800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315" y="272380"/>
            <a:ext cx="1509712" cy="1509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Unvan 1"/>
          <p:cNvSpPr>
            <a:spLocks noGrp="1"/>
          </p:cNvSpPr>
          <p:nvPr>
            <p:ph type="ctrTitle"/>
          </p:nvPr>
        </p:nvSpPr>
        <p:spPr>
          <a:xfrm>
            <a:off x="1462454" y="1597148"/>
            <a:ext cx="9144000" cy="2387600"/>
          </a:xfrm>
        </p:spPr>
        <p:txBody>
          <a:bodyPr/>
          <a:lstStyle/>
          <a:p>
            <a:r>
              <a:rPr lang="tr-TR" dirty="0" smtClean="0"/>
              <a:t>YAŞAMIN TEMEL KAYNAĞI «SU» VE ÖNEMİ</a:t>
            </a:r>
            <a:endParaRPr lang="tr-TR" dirty="0"/>
          </a:p>
        </p:txBody>
      </p:sp>
      <p:sp>
        <p:nvSpPr>
          <p:cNvPr id="3" name="Alt Başlık 2"/>
          <p:cNvSpPr>
            <a:spLocks noGrp="1"/>
          </p:cNvSpPr>
          <p:nvPr>
            <p:ph type="subTitle" idx="1"/>
          </p:nvPr>
        </p:nvSpPr>
        <p:spPr>
          <a:xfrm>
            <a:off x="1462454" y="4632326"/>
            <a:ext cx="9144000" cy="1655762"/>
          </a:xfrm>
        </p:spPr>
        <p:txBody>
          <a:bodyPr/>
          <a:lstStyle/>
          <a:p>
            <a:r>
              <a:rPr lang="tr-TR" dirty="0"/>
              <a:t>Uzman Dr. Burcu ERTİT </a:t>
            </a:r>
            <a:r>
              <a:rPr lang="tr-TR" dirty="0" smtClean="0"/>
              <a:t>TAŞTAN</a:t>
            </a:r>
          </a:p>
          <a:p>
            <a:r>
              <a:rPr lang="tr-TR" dirty="0" smtClean="0"/>
              <a:t>Gazi Üniversitesi Polatlı Fen Edebiyat Fakültesi Biyoloji Bölümü</a:t>
            </a:r>
            <a:endParaRPr lang="tr-TR" dirty="0"/>
          </a:p>
        </p:txBody>
      </p:sp>
    </p:spTree>
    <p:extLst>
      <p:ext uri="{BB962C8B-B14F-4D97-AF65-F5344CB8AC3E}">
        <p14:creationId xmlns:p14="http://schemas.microsoft.com/office/powerpoint/2010/main" val="397798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ürkiye, Geçen Yıl ile Karşılaştı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1" y="0"/>
            <a:ext cx="6901257" cy="388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arm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743" y="2970000"/>
            <a:ext cx="6901257" cy="388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23512" y="5953593"/>
            <a:ext cx="2810577" cy="769441"/>
          </a:xfrm>
          <a:prstGeom prst="rect">
            <a:avLst/>
          </a:prstGeom>
          <a:noFill/>
        </p:spPr>
        <p:txBody>
          <a:bodyPr wrap="square" rtlCol="0">
            <a:spAutoFit/>
          </a:bodyPr>
          <a:lstStyle/>
          <a:p>
            <a:pPr algn="ctr">
              <a:defRPr/>
            </a:pPr>
            <a:r>
              <a:rPr lang="tr-TR" sz="1100" dirty="0">
                <a:latin typeface="Arial" panose="020B0604020202020204" pitchFamily="34" charset="0"/>
                <a:cs typeface="Arial" panose="020B0604020202020204" pitchFamily="34" charset="0"/>
              </a:rPr>
              <a:t>Kaynak</a:t>
            </a:r>
            <a:r>
              <a:rPr lang="tr-TR" sz="1100" dirty="0" smtClean="0">
                <a:latin typeface="Arial" panose="020B0604020202020204" pitchFamily="34" charset="0"/>
                <a:cs typeface="Arial" panose="020B0604020202020204" pitchFamily="34" charset="0"/>
              </a:rPr>
              <a:t>: Meteoroloji Genel Müdürlüğü</a:t>
            </a:r>
          </a:p>
          <a:p>
            <a:pPr algn="ctr">
              <a:defRPr/>
            </a:pPr>
            <a:r>
              <a:rPr lang="tr-TR" altLang="tr-TR" sz="1100" dirty="0" err="1" smtClean="0">
                <a:latin typeface="Arial" panose="020B0604020202020204" pitchFamily="34" charset="0"/>
                <a:cs typeface="Arial" panose="020B0604020202020204" pitchFamily="34" charset="0"/>
              </a:rPr>
              <a:t>Hidrometeoroloji</a:t>
            </a:r>
            <a:r>
              <a:rPr lang="tr-TR" altLang="tr-TR" sz="1100" dirty="0" smtClean="0">
                <a:latin typeface="Arial" panose="020B0604020202020204" pitchFamily="34" charset="0"/>
                <a:cs typeface="Arial" panose="020B0604020202020204" pitchFamily="34" charset="0"/>
              </a:rPr>
              <a:t> Şube Müdürlüğü</a:t>
            </a:r>
            <a:endParaRPr lang="tr-TR" altLang="tr-TR" sz="1100" dirty="0">
              <a:latin typeface="Arial" panose="020B0604020202020204" pitchFamily="34" charset="0"/>
              <a:cs typeface="Arial" panose="020B0604020202020204" pitchFamily="34" charset="0"/>
            </a:endParaRPr>
          </a:p>
          <a:p>
            <a:pPr algn="ctr">
              <a:defRPr/>
            </a:pPr>
            <a:endParaRPr lang="tr-TR" sz="1100" dirty="0">
              <a:latin typeface="Arial" panose="020B0604020202020204" pitchFamily="34" charset="0"/>
              <a:cs typeface="Arial" panose="020B0604020202020204" pitchFamily="34" charset="0"/>
            </a:endParaRPr>
          </a:p>
          <a:p>
            <a:endParaRPr lang="tr-T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80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2 Aylık Kuraklık Harit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99" y="176824"/>
            <a:ext cx="10245725" cy="5965867"/>
          </a:xfrm>
          <a:prstGeom prst="rect">
            <a:avLst/>
          </a:prstGeom>
          <a:noFill/>
          <a:extLst>
            <a:ext uri="{909E8E84-426E-40DD-AFC4-6F175D3DCCD1}">
              <a14:hiddenFill xmlns:a14="http://schemas.microsoft.com/office/drawing/2010/main">
                <a:solidFill>
                  <a:srgbClr val="FFFFFF"/>
                </a:solidFill>
              </a14:hiddenFill>
            </a:ext>
          </a:extLst>
        </p:spPr>
      </p:pic>
      <p:sp>
        <p:nvSpPr>
          <p:cNvPr id="2" name="Akış Çizelgesi: Bağlayıcı 1"/>
          <p:cNvSpPr/>
          <p:nvPr/>
        </p:nvSpPr>
        <p:spPr>
          <a:xfrm>
            <a:off x="3921369" y="2092569"/>
            <a:ext cx="668216" cy="659423"/>
          </a:xfrm>
          <a:prstGeom prst="flowChartConnector">
            <a:avLst/>
          </a:prstGeom>
          <a:noFill/>
          <a:ln w="63500">
            <a:solidFill>
              <a:srgbClr val="FF00FF"/>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dirty="0" smtClean="0">
                <a:solidFill>
                  <a:schemeClr val="tx1"/>
                </a:solidFill>
                <a:latin typeface="Arial" panose="020B0604020202020204" pitchFamily="34" charset="0"/>
                <a:cs typeface="Arial" panose="020B0604020202020204" pitchFamily="34" charset="0"/>
              </a:rPr>
              <a:t>Polatlı</a:t>
            </a:r>
            <a:endParaRPr lang="tr-TR" sz="800" dirty="0">
              <a:solidFill>
                <a:schemeClr val="tx1"/>
              </a:solidFill>
              <a:latin typeface="Arial" panose="020B0604020202020204" pitchFamily="34" charset="0"/>
              <a:cs typeface="Arial" panose="020B0604020202020204" pitchFamily="34" charset="0"/>
            </a:endParaRPr>
          </a:p>
        </p:txBody>
      </p:sp>
      <p:sp>
        <p:nvSpPr>
          <p:cNvPr id="4" name="Metin kutusu 3"/>
          <p:cNvSpPr txBox="1"/>
          <p:nvPr/>
        </p:nvSpPr>
        <p:spPr>
          <a:xfrm>
            <a:off x="-86627" y="6412198"/>
            <a:ext cx="2810577" cy="769441"/>
          </a:xfrm>
          <a:prstGeom prst="rect">
            <a:avLst/>
          </a:prstGeom>
          <a:noFill/>
        </p:spPr>
        <p:txBody>
          <a:bodyPr wrap="square" rtlCol="0">
            <a:spAutoFit/>
          </a:bodyPr>
          <a:lstStyle/>
          <a:p>
            <a:pPr algn="ctr">
              <a:defRPr/>
            </a:pPr>
            <a:r>
              <a:rPr lang="tr-TR" sz="1100" dirty="0">
                <a:latin typeface="Arial" panose="020B0604020202020204" pitchFamily="34" charset="0"/>
                <a:cs typeface="Arial" panose="020B0604020202020204" pitchFamily="34" charset="0"/>
              </a:rPr>
              <a:t>Kaynak</a:t>
            </a:r>
            <a:r>
              <a:rPr lang="tr-TR" sz="1100" dirty="0" smtClean="0">
                <a:latin typeface="Arial" panose="020B0604020202020204" pitchFamily="34" charset="0"/>
                <a:cs typeface="Arial" panose="020B0604020202020204" pitchFamily="34" charset="0"/>
              </a:rPr>
              <a:t>: Meteoroloji Genel Müdürlüğü</a:t>
            </a:r>
          </a:p>
          <a:p>
            <a:pPr algn="ctr">
              <a:defRPr/>
            </a:pPr>
            <a:r>
              <a:rPr lang="tr-TR" altLang="tr-TR" sz="1100" dirty="0" err="1" smtClean="0">
                <a:latin typeface="Arial" panose="020B0604020202020204" pitchFamily="34" charset="0"/>
                <a:cs typeface="Arial" panose="020B0604020202020204" pitchFamily="34" charset="0"/>
              </a:rPr>
              <a:t>Hidrometeoroloji</a:t>
            </a:r>
            <a:r>
              <a:rPr lang="tr-TR" altLang="tr-TR" sz="1100" dirty="0" smtClean="0">
                <a:latin typeface="Arial" panose="020B0604020202020204" pitchFamily="34" charset="0"/>
                <a:cs typeface="Arial" panose="020B0604020202020204" pitchFamily="34" charset="0"/>
              </a:rPr>
              <a:t> Şube Müdürlüğü</a:t>
            </a:r>
            <a:endParaRPr lang="tr-TR" altLang="tr-TR" sz="1100" dirty="0">
              <a:latin typeface="Arial" panose="020B0604020202020204" pitchFamily="34" charset="0"/>
              <a:cs typeface="Arial" panose="020B0604020202020204" pitchFamily="34" charset="0"/>
            </a:endParaRPr>
          </a:p>
          <a:p>
            <a:pPr algn="ctr">
              <a:defRPr/>
            </a:pPr>
            <a:endParaRPr lang="tr-TR" sz="1100" dirty="0">
              <a:latin typeface="Arial" panose="020B0604020202020204" pitchFamily="34" charset="0"/>
              <a:cs typeface="Arial" panose="020B0604020202020204" pitchFamily="34" charset="0"/>
            </a:endParaRPr>
          </a:p>
          <a:p>
            <a:endParaRPr lang="tr-T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39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WATER 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İçerik Yer Tutucusu 5"/>
          <p:cNvSpPr txBox="1">
            <a:spLocks/>
          </p:cNvSpPr>
          <p:nvPr/>
        </p:nvSpPr>
        <p:spPr>
          <a:xfrm>
            <a:off x="6836343" y="127635"/>
            <a:ext cx="5183188" cy="1624163"/>
          </a:xfrm>
          <a:prstGeom prst="rect">
            <a:avLst/>
          </a:prstGeom>
          <a:solidFill>
            <a:schemeClr val="bg1">
              <a:alpha val="57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smtClean="0">
                <a:latin typeface="Arial" panose="020B0604020202020204" pitchFamily="34" charset="0"/>
                <a:cs typeface="Arial" panose="020B0604020202020204" pitchFamily="34" charset="0"/>
              </a:rPr>
              <a:t>Yerleşim yerlerinin ve fabrikaların atık suları derelere ve göllere bağlanmaktadır. </a:t>
            </a:r>
          </a:p>
          <a:p>
            <a:r>
              <a:rPr lang="tr-TR" sz="1800" dirty="0" smtClean="0">
                <a:latin typeface="Arial" panose="020B0604020202020204" pitchFamily="34" charset="0"/>
                <a:cs typeface="Arial" panose="020B0604020202020204" pitchFamily="34" charset="0"/>
              </a:rPr>
              <a:t>Atık sulardaki kimyasal maddeler ve organik bileşikler suda çözünen oksijen miktarının azalmasına neden olmaktadır. </a:t>
            </a:r>
          </a:p>
        </p:txBody>
      </p:sp>
      <p:sp>
        <p:nvSpPr>
          <p:cNvPr id="3" name="Dikdörtgen 2"/>
          <p:cNvSpPr/>
          <p:nvPr/>
        </p:nvSpPr>
        <p:spPr>
          <a:xfrm>
            <a:off x="165975" y="4082672"/>
            <a:ext cx="3366497" cy="2585323"/>
          </a:xfrm>
          <a:prstGeom prst="rect">
            <a:avLst/>
          </a:prstGeom>
          <a:solidFill>
            <a:schemeClr val="bg1">
              <a:alpha val="65000"/>
            </a:schemeClr>
          </a:solidFill>
        </p:spPr>
        <p:txBody>
          <a:bodyPr wrap="square">
            <a:spAutoFit/>
          </a:bodyPr>
          <a:lstStyle/>
          <a:p>
            <a:r>
              <a:rPr lang="tr-TR" dirty="0">
                <a:solidFill>
                  <a:srgbClr val="444444"/>
                </a:solidFill>
                <a:latin typeface="Open Sans"/>
              </a:rPr>
              <a:t>SU KİRLİLİĞİNİN </a:t>
            </a:r>
            <a:r>
              <a:rPr lang="tr-TR" dirty="0" smtClean="0">
                <a:solidFill>
                  <a:srgbClr val="444444"/>
                </a:solidFill>
                <a:latin typeface="Open Sans"/>
              </a:rPr>
              <a:t>NEDENLERİ</a:t>
            </a:r>
          </a:p>
          <a:p>
            <a:endParaRPr lang="tr-TR" dirty="0" smtClean="0">
              <a:solidFill>
                <a:srgbClr val="444444"/>
              </a:solidFill>
              <a:latin typeface="Open Sans"/>
            </a:endParaRPr>
          </a:p>
          <a:p>
            <a:r>
              <a:rPr lang="tr-TR" dirty="0" smtClean="0">
                <a:solidFill>
                  <a:srgbClr val="444444"/>
                </a:solidFill>
                <a:latin typeface="Open Sans"/>
              </a:rPr>
              <a:t>TARIMSAL </a:t>
            </a:r>
            <a:r>
              <a:rPr lang="tr-TR" dirty="0">
                <a:solidFill>
                  <a:srgbClr val="444444"/>
                </a:solidFill>
                <a:latin typeface="Open Sans"/>
              </a:rPr>
              <a:t>FAALİYETLER </a:t>
            </a:r>
            <a:endParaRPr lang="tr-TR" dirty="0" smtClean="0">
              <a:solidFill>
                <a:srgbClr val="444444"/>
              </a:solidFill>
              <a:latin typeface="Open Sans"/>
            </a:endParaRPr>
          </a:p>
          <a:p>
            <a:r>
              <a:rPr lang="tr-TR" dirty="0" smtClean="0">
                <a:solidFill>
                  <a:srgbClr val="444444"/>
                </a:solidFill>
                <a:latin typeface="Open Sans"/>
              </a:rPr>
              <a:t>HAYVANSAL </a:t>
            </a:r>
            <a:r>
              <a:rPr lang="tr-TR" dirty="0">
                <a:solidFill>
                  <a:srgbClr val="444444"/>
                </a:solidFill>
                <a:latin typeface="Open Sans"/>
              </a:rPr>
              <a:t>ATIKLAR </a:t>
            </a:r>
            <a:endParaRPr lang="tr-TR" dirty="0" smtClean="0">
              <a:solidFill>
                <a:srgbClr val="444444"/>
              </a:solidFill>
              <a:latin typeface="Open Sans"/>
            </a:endParaRPr>
          </a:p>
          <a:p>
            <a:r>
              <a:rPr lang="tr-TR" dirty="0" smtClean="0">
                <a:solidFill>
                  <a:srgbClr val="444444"/>
                </a:solidFill>
                <a:latin typeface="Open Sans"/>
              </a:rPr>
              <a:t>SANAYİ ATIKLARI</a:t>
            </a:r>
          </a:p>
          <a:p>
            <a:r>
              <a:rPr lang="tr-TR" dirty="0" smtClean="0">
                <a:solidFill>
                  <a:srgbClr val="444444"/>
                </a:solidFill>
                <a:latin typeface="Open Sans"/>
              </a:rPr>
              <a:t>KİMYASAL </a:t>
            </a:r>
          </a:p>
          <a:p>
            <a:r>
              <a:rPr lang="tr-TR" dirty="0" smtClean="0">
                <a:solidFill>
                  <a:srgbClr val="444444"/>
                </a:solidFill>
                <a:latin typeface="Open Sans"/>
              </a:rPr>
              <a:t>FİZYOLOJİK </a:t>
            </a:r>
          </a:p>
          <a:p>
            <a:r>
              <a:rPr lang="tr-TR" dirty="0" smtClean="0">
                <a:solidFill>
                  <a:srgbClr val="444444"/>
                </a:solidFill>
                <a:latin typeface="Open Sans"/>
              </a:rPr>
              <a:t>ATMOSFERİK </a:t>
            </a:r>
          </a:p>
          <a:p>
            <a:r>
              <a:rPr lang="tr-TR" dirty="0" smtClean="0">
                <a:solidFill>
                  <a:srgbClr val="444444"/>
                </a:solidFill>
                <a:latin typeface="Open Sans"/>
              </a:rPr>
              <a:t>BİYOLOJİK </a:t>
            </a:r>
            <a:endParaRPr lang="tr-TR" dirty="0"/>
          </a:p>
        </p:txBody>
      </p:sp>
      <p:sp>
        <p:nvSpPr>
          <p:cNvPr id="4" name="Dikdörtgen 3"/>
          <p:cNvSpPr/>
          <p:nvPr/>
        </p:nvSpPr>
        <p:spPr>
          <a:xfrm>
            <a:off x="357451" y="314731"/>
            <a:ext cx="4270721" cy="523220"/>
          </a:xfrm>
          <a:prstGeom prst="rect">
            <a:avLst/>
          </a:prstGeom>
        </p:spPr>
        <p:txBody>
          <a:bodyPr wrap="none">
            <a:spAutoFit/>
          </a:bodyPr>
          <a:lstStyle/>
          <a:p>
            <a:r>
              <a:rPr lang="tr-TR" altLang="tr-TR" sz="2800" b="1" u="sng" dirty="0" smtClean="0">
                <a:solidFill>
                  <a:schemeClr val="bg1"/>
                </a:solidFill>
                <a:latin typeface="Arial" panose="020B0604020202020204" pitchFamily="34" charset="0"/>
                <a:cs typeface="Arial" panose="020B0604020202020204" pitchFamily="34" charset="0"/>
              </a:rPr>
              <a:t>SU KİRLİLİĞİ VE </a:t>
            </a:r>
            <a:r>
              <a:rPr lang="tr-TR" altLang="tr-TR" sz="2800" b="1" u="sng" dirty="0">
                <a:solidFill>
                  <a:schemeClr val="bg1"/>
                </a:solidFill>
                <a:latin typeface="Arial" panose="020B0604020202020204" pitchFamily="34" charset="0"/>
                <a:cs typeface="Arial" panose="020B0604020202020204" pitchFamily="34" charset="0"/>
              </a:rPr>
              <a:t>ÖNEMİ</a:t>
            </a:r>
          </a:p>
        </p:txBody>
      </p:sp>
    </p:spTree>
    <p:extLst>
      <p:ext uri="{BB962C8B-B14F-4D97-AF65-F5344CB8AC3E}">
        <p14:creationId xmlns:p14="http://schemas.microsoft.com/office/powerpoint/2010/main" val="247984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WATER POLLUTİON bi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4652" y="3784013"/>
            <a:ext cx="2409578" cy="1393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357451" y="1119560"/>
            <a:ext cx="6096000" cy="923330"/>
          </a:xfrm>
          <a:prstGeom prst="rect">
            <a:avLst/>
          </a:prstGeom>
        </p:spPr>
        <p:txBody>
          <a:bodyPr>
            <a:spAutoFit/>
          </a:bodyPr>
          <a:lstStyle/>
          <a:p>
            <a:r>
              <a:rPr lang="tr-TR" dirty="0" smtClean="0">
                <a:solidFill>
                  <a:srgbClr val="444444"/>
                </a:solidFill>
                <a:latin typeface="Open Sans"/>
              </a:rPr>
              <a:t>İNSAN SAĞLIĞINA ETKİSİ </a:t>
            </a:r>
          </a:p>
          <a:p>
            <a:pPr algn="just"/>
            <a:r>
              <a:rPr lang="tr-TR" dirty="0" smtClean="0">
                <a:solidFill>
                  <a:srgbClr val="444444"/>
                </a:solidFill>
                <a:latin typeface="Open Sans"/>
              </a:rPr>
              <a:t>Kolera</a:t>
            </a:r>
            <a:r>
              <a:rPr lang="tr-TR" dirty="0">
                <a:solidFill>
                  <a:srgbClr val="444444"/>
                </a:solidFill>
                <a:latin typeface="Open Sans"/>
              </a:rPr>
              <a:t>, tifo</a:t>
            </a:r>
            <a:r>
              <a:rPr lang="tr-TR" dirty="0" smtClean="0">
                <a:solidFill>
                  <a:srgbClr val="444444"/>
                </a:solidFill>
                <a:latin typeface="Open Sans"/>
              </a:rPr>
              <a:t>, </a:t>
            </a:r>
            <a:r>
              <a:rPr lang="tr-TR" dirty="0">
                <a:solidFill>
                  <a:srgbClr val="444444"/>
                </a:solidFill>
                <a:latin typeface="Open Sans"/>
              </a:rPr>
              <a:t>dizanteri, hepatit, ishal, </a:t>
            </a:r>
            <a:r>
              <a:rPr lang="tr-TR" dirty="0" smtClean="0">
                <a:solidFill>
                  <a:srgbClr val="444444"/>
                </a:solidFill>
                <a:latin typeface="Open Sans"/>
              </a:rPr>
              <a:t>sıtma </a:t>
            </a:r>
            <a:r>
              <a:rPr lang="tr-TR" dirty="0">
                <a:solidFill>
                  <a:srgbClr val="444444"/>
                </a:solidFill>
                <a:latin typeface="Open Sans"/>
              </a:rPr>
              <a:t>gibi hastalıklar ne yazık ki sağlıksız sulardan kaynaklanmaktadır. </a:t>
            </a:r>
            <a:endParaRPr lang="tr-TR" dirty="0"/>
          </a:p>
        </p:txBody>
      </p:sp>
      <p:sp>
        <p:nvSpPr>
          <p:cNvPr id="3" name="Dikdörtgen 2"/>
          <p:cNvSpPr/>
          <p:nvPr/>
        </p:nvSpPr>
        <p:spPr>
          <a:xfrm>
            <a:off x="4884852" y="2042890"/>
            <a:ext cx="7078518" cy="2031325"/>
          </a:xfrm>
          <a:prstGeom prst="rect">
            <a:avLst/>
          </a:prstGeom>
        </p:spPr>
        <p:txBody>
          <a:bodyPr wrap="square">
            <a:spAutoFit/>
          </a:bodyPr>
          <a:lstStyle/>
          <a:p>
            <a:pPr algn="just"/>
            <a:r>
              <a:rPr lang="tr-TR" dirty="0">
                <a:solidFill>
                  <a:srgbClr val="444444"/>
                </a:solidFill>
                <a:latin typeface="Open Sans"/>
              </a:rPr>
              <a:t>DOĞAYA ETKİSİ Atık sulardaki kimyasal maddeler ve organik bileşikler suda çözünmüş olan oksijenin miktarının azalmasına sebep olur. Bu da suda yaşayan bitki ve hayvanların ölüm oranlarını artırmaktadır. Bu tür sular daha koyu renge ve pis kokuya sahiptirler. Hatta bazı göller veya derelerde aşırı kirlenme sonucu canlı yaşamı sona ermiş ve içerisinde atıklardan meydana gelen adacıklar oluşmuştur. </a:t>
            </a:r>
            <a:endParaRPr lang="tr-TR" dirty="0"/>
          </a:p>
        </p:txBody>
      </p:sp>
      <p:sp>
        <p:nvSpPr>
          <p:cNvPr id="4" name="Dikdörtgen 3"/>
          <p:cNvSpPr/>
          <p:nvPr/>
        </p:nvSpPr>
        <p:spPr>
          <a:xfrm>
            <a:off x="4884852" y="5177269"/>
            <a:ext cx="7078518" cy="1200329"/>
          </a:xfrm>
          <a:prstGeom prst="rect">
            <a:avLst/>
          </a:prstGeom>
        </p:spPr>
        <p:txBody>
          <a:bodyPr wrap="square">
            <a:spAutoFit/>
          </a:bodyPr>
          <a:lstStyle/>
          <a:p>
            <a:pPr algn="just"/>
            <a:r>
              <a:rPr lang="tr-TR" dirty="0">
                <a:solidFill>
                  <a:srgbClr val="444444"/>
                </a:solidFill>
                <a:latin typeface="Open Sans"/>
              </a:rPr>
              <a:t>Deterjanlar ve tarım ilaçları da su kaynaklarını önemli ölçüde kirletmekte olup canlı hayatını tehdit etmektedir. Ancak, bu kullanılan maddeler </a:t>
            </a:r>
            <a:r>
              <a:rPr lang="tr-TR" dirty="0" smtClean="0">
                <a:solidFill>
                  <a:srgbClr val="444444"/>
                </a:solidFill>
                <a:latin typeface="Open Sans"/>
              </a:rPr>
              <a:t>mikroorganizmalar </a:t>
            </a:r>
            <a:r>
              <a:rPr lang="tr-TR" dirty="0">
                <a:solidFill>
                  <a:srgbClr val="444444"/>
                </a:solidFill>
                <a:latin typeface="Open Sans"/>
              </a:rPr>
              <a:t>tarafından parçalanabilir hale getirilebilirse, kirlenme oranı </a:t>
            </a:r>
            <a:r>
              <a:rPr lang="tr-TR" dirty="0" smtClean="0">
                <a:solidFill>
                  <a:srgbClr val="444444"/>
                </a:solidFill>
                <a:latin typeface="Open Sans"/>
              </a:rPr>
              <a:t>azaltılabilir</a:t>
            </a:r>
            <a:endParaRPr lang="tr-TR" dirty="0"/>
          </a:p>
        </p:txBody>
      </p:sp>
      <p:pic>
        <p:nvPicPr>
          <p:cNvPr id="5" name="4 İçerik Yer Tutucusu" descr="images.jpg"/>
          <p:cNvPicPr>
            <a:picLocks noChangeAspect="1"/>
          </p:cNvPicPr>
          <p:nvPr/>
        </p:nvPicPr>
        <p:blipFill>
          <a:blip r:embed="rId3" cstate="print"/>
          <a:stretch>
            <a:fillRect/>
          </a:stretch>
        </p:blipFill>
        <p:spPr>
          <a:xfrm>
            <a:off x="357452" y="2356381"/>
            <a:ext cx="4368552" cy="3928916"/>
          </a:xfrm>
          <a:prstGeom prst="rect">
            <a:avLst/>
          </a:prstGeom>
          <a:ln>
            <a:noFill/>
          </a:ln>
          <a:effectLst>
            <a:outerShdw blurRad="190500" algn="tl" rotWithShape="0">
              <a:srgbClr val="000000">
                <a:alpha val="70000"/>
              </a:srgbClr>
            </a:outerShdw>
          </a:effectLst>
        </p:spPr>
      </p:pic>
      <p:sp>
        <p:nvSpPr>
          <p:cNvPr id="6" name="Dikdörtgen 5"/>
          <p:cNvSpPr/>
          <p:nvPr/>
        </p:nvSpPr>
        <p:spPr>
          <a:xfrm>
            <a:off x="357451" y="314731"/>
            <a:ext cx="4270721"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SU KİRLİLİĞİ VE </a:t>
            </a:r>
            <a:r>
              <a:rPr lang="tr-TR" altLang="tr-TR" sz="2800" b="1" u="sng" dirty="0">
                <a:latin typeface="Arial" panose="020B0604020202020204" pitchFamily="34" charset="0"/>
                <a:cs typeface="Arial" panose="020B0604020202020204" pitchFamily="34" charset="0"/>
              </a:rPr>
              <a:t>ÖNEMİ</a:t>
            </a:r>
          </a:p>
        </p:txBody>
      </p:sp>
      <p:pic>
        <p:nvPicPr>
          <p:cNvPr id="8194" name="Picture 2" descr="Image result for WATER 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580" y="405185"/>
            <a:ext cx="3190875" cy="1428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107449" y="87429"/>
            <a:ext cx="10515600" cy="1325563"/>
          </a:xfrm>
        </p:spPr>
        <p:txBody>
          <a:bodyPr>
            <a:normAutofit/>
          </a:bodyPr>
          <a:lstStyle/>
          <a:p>
            <a:pPr eaLnBrk="1" hangingPunct="1">
              <a:defRPr/>
            </a:pPr>
            <a:r>
              <a:rPr lang="tr-TR" sz="2800" u="sng" dirty="0">
                <a:latin typeface="Arial" panose="020B0604020202020204" pitchFamily="34" charset="0"/>
                <a:cs typeface="Arial" panose="020B0604020202020204" pitchFamily="34" charset="0"/>
              </a:rPr>
              <a:t>SUYUN BİYOLOJİK KİRLETİCİLERİ</a:t>
            </a:r>
          </a:p>
        </p:txBody>
      </p:sp>
      <p:sp>
        <p:nvSpPr>
          <p:cNvPr id="11267" name="2 İçerik Yer Tutucusu"/>
          <p:cNvSpPr>
            <a:spLocks noGrp="1"/>
          </p:cNvSpPr>
          <p:nvPr>
            <p:ph idx="1"/>
          </p:nvPr>
        </p:nvSpPr>
        <p:spPr>
          <a:xfrm>
            <a:off x="809909" y="1290554"/>
            <a:ext cx="3726581" cy="1616276"/>
          </a:xfrm>
        </p:spPr>
        <p:txBody>
          <a:bodyPr/>
          <a:lstStyle/>
          <a:p>
            <a:pPr eaLnBrk="1" hangingPunct="1"/>
            <a:r>
              <a:rPr lang="tr-TR" altLang="tr-TR" u="sng" dirty="0" smtClean="0">
                <a:latin typeface="Times New Roman" panose="02020603050405020304" pitchFamily="18" charset="0"/>
                <a:cs typeface="Times New Roman" panose="02020603050405020304" pitchFamily="18" charset="0"/>
              </a:rPr>
              <a:t>BAKTERİLER</a:t>
            </a:r>
          </a:p>
          <a:p>
            <a:pPr eaLnBrk="1" hangingPunct="1"/>
            <a:r>
              <a:rPr lang="tr-TR" altLang="tr-TR" u="sng" dirty="0" smtClean="0">
                <a:latin typeface="Times New Roman" panose="02020603050405020304" pitchFamily="18" charset="0"/>
                <a:cs typeface="Times New Roman" panose="02020603050405020304" pitchFamily="18" charset="0"/>
              </a:rPr>
              <a:t>VİRÜSLER</a:t>
            </a:r>
          </a:p>
          <a:p>
            <a:pPr eaLnBrk="1" hangingPunct="1"/>
            <a:r>
              <a:rPr lang="tr-TR" altLang="tr-TR" u="sng" dirty="0" smtClean="0">
                <a:latin typeface="Times New Roman" panose="02020603050405020304" pitchFamily="18" charset="0"/>
                <a:cs typeface="Times New Roman" panose="02020603050405020304" pitchFamily="18" charset="0"/>
              </a:rPr>
              <a:t>PROTOZOALAR</a:t>
            </a:r>
          </a:p>
          <a:p>
            <a:pPr eaLnBrk="1" hangingPunct="1">
              <a:buFontTx/>
              <a:buNone/>
            </a:pPr>
            <a:endParaRPr lang="tr-TR" altLang="tr-TR" u="sng" dirty="0" smtClean="0">
              <a:latin typeface="Times New Roman" panose="02020603050405020304" pitchFamily="18" charset="0"/>
              <a:cs typeface="Times New Roman" panose="02020603050405020304" pitchFamily="18" charset="0"/>
            </a:endParaRPr>
          </a:p>
        </p:txBody>
      </p:sp>
      <p:pic>
        <p:nvPicPr>
          <p:cNvPr id="11268" name="Picture 4" descr="C:\Users\hp\Desktop\M.D\ÇEVRE SAĞLIĞI\su kirliliği\imges.jpg"/>
          <p:cNvPicPr>
            <a:picLocks noChangeAspect="1" noChangeArrowheads="1"/>
          </p:cNvPicPr>
          <p:nvPr/>
        </p:nvPicPr>
        <p:blipFill>
          <a:blip r:embed="rId2"/>
          <a:srcRect/>
          <a:stretch>
            <a:fillRect/>
          </a:stretch>
        </p:blipFill>
        <p:spPr bwMode="auto">
          <a:xfrm>
            <a:off x="8142973" y="377558"/>
            <a:ext cx="3791023" cy="283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0" name="Picture 2" descr="Image result for protoz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9" y="3581060"/>
            <a:ext cx="3704397" cy="280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2" name="Picture 4" descr="Image result for bacteria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18" y="3569659"/>
            <a:ext cx="3559776" cy="28194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4" name="Picture 6" descr="Image result for viruses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488" y="3581060"/>
            <a:ext cx="3656905" cy="2844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31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İçerik Yer Tutucusu"/>
          <p:cNvSpPr>
            <a:spLocks noGrp="1"/>
          </p:cNvSpPr>
          <p:nvPr>
            <p:ph idx="1"/>
          </p:nvPr>
        </p:nvSpPr>
        <p:spPr>
          <a:xfrm>
            <a:off x="445971" y="1412993"/>
            <a:ext cx="3132138" cy="4939682"/>
          </a:xfrm>
          <a:solidFill>
            <a:schemeClr val="bg1"/>
          </a:solidFill>
        </p:spPr>
        <p:txBody>
          <a:bodyPr>
            <a:normAutofit/>
          </a:bodyPr>
          <a:lstStyle/>
          <a:p>
            <a:pPr>
              <a:defRPr/>
            </a:pPr>
            <a:r>
              <a:rPr lang="tr-TR" sz="2000" b="1" dirty="0">
                <a:latin typeface="Arial" panose="020B0604020202020204" pitchFamily="34" charset="0"/>
                <a:cs typeface="Arial" panose="020B0604020202020204" pitchFamily="34" charset="0"/>
              </a:rPr>
              <a:t>ARSENİK (As)</a:t>
            </a:r>
          </a:p>
          <a:p>
            <a:pPr>
              <a:defRPr/>
            </a:pPr>
            <a:r>
              <a:rPr lang="tr-TR" sz="2000" b="1" dirty="0">
                <a:latin typeface="Arial" panose="020B0604020202020204" pitchFamily="34" charset="0"/>
                <a:cs typeface="Arial" panose="020B0604020202020204" pitchFamily="34" charset="0"/>
              </a:rPr>
              <a:t>ALÜMİNYUM (Al)</a:t>
            </a:r>
          </a:p>
          <a:p>
            <a:pPr>
              <a:defRPr/>
            </a:pPr>
            <a:r>
              <a:rPr lang="tr-TR" sz="2000" b="1" dirty="0">
                <a:latin typeface="Arial" panose="020B0604020202020204" pitchFamily="34" charset="0"/>
                <a:cs typeface="Arial" panose="020B0604020202020204" pitchFamily="34" charset="0"/>
              </a:rPr>
              <a:t>AMONYAK (NH₄)</a:t>
            </a:r>
          </a:p>
          <a:p>
            <a:pPr>
              <a:defRPr/>
            </a:pPr>
            <a:r>
              <a:rPr lang="tr-TR" sz="2000" b="1" dirty="0">
                <a:latin typeface="Arial" panose="020B0604020202020204" pitchFamily="34" charset="0"/>
                <a:cs typeface="Arial" panose="020B0604020202020204" pitchFamily="34" charset="0"/>
              </a:rPr>
              <a:t>BAKIR (</a:t>
            </a:r>
            <a:r>
              <a:rPr lang="tr-TR" sz="2000" b="1" dirty="0" err="1">
                <a:latin typeface="Arial" panose="020B0604020202020204" pitchFamily="34" charset="0"/>
                <a:cs typeface="Arial" panose="020B0604020202020204" pitchFamily="34" charset="0"/>
              </a:rPr>
              <a:t>Cu</a:t>
            </a:r>
            <a:r>
              <a:rPr lang="tr-TR" sz="2000" b="1" dirty="0">
                <a:latin typeface="Arial" panose="020B0604020202020204" pitchFamily="34" charset="0"/>
                <a:cs typeface="Arial" panose="020B0604020202020204" pitchFamily="34" charset="0"/>
              </a:rPr>
              <a:t>)</a:t>
            </a:r>
          </a:p>
          <a:p>
            <a:pPr>
              <a:defRPr/>
            </a:pPr>
            <a:r>
              <a:rPr lang="tr-TR" sz="2000" b="1" dirty="0">
                <a:latin typeface="Arial" panose="020B0604020202020204" pitchFamily="34" charset="0"/>
                <a:cs typeface="Arial" panose="020B0604020202020204" pitchFamily="34" charset="0"/>
              </a:rPr>
              <a:t>BARYUM (</a:t>
            </a:r>
            <a:r>
              <a:rPr lang="tr-TR" sz="2000" b="1" dirty="0" err="1">
                <a:latin typeface="Arial" panose="020B0604020202020204" pitchFamily="34" charset="0"/>
                <a:cs typeface="Arial" panose="020B0604020202020204" pitchFamily="34" charset="0"/>
              </a:rPr>
              <a:t>Ba</a:t>
            </a:r>
            <a:r>
              <a:rPr lang="tr-TR" sz="2000" b="1" dirty="0">
                <a:latin typeface="Arial" panose="020B0604020202020204" pitchFamily="34" charset="0"/>
                <a:cs typeface="Arial" panose="020B0604020202020204" pitchFamily="34" charset="0"/>
              </a:rPr>
              <a:t>)</a:t>
            </a:r>
          </a:p>
          <a:p>
            <a:pPr>
              <a:defRPr/>
            </a:pPr>
            <a:r>
              <a:rPr lang="tr-TR" sz="2000" b="1" dirty="0">
                <a:latin typeface="Arial" panose="020B0604020202020204" pitchFamily="34" charset="0"/>
                <a:cs typeface="Arial" panose="020B0604020202020204" pitchFamily="34" charset="0"/>
              </a:rPr>
              <a:t>BOR (B)</a:t>
            </a:r>
          </a:p>
          <a:p>
            <a:pPr>
              <a:defRPr/>
            </a:pPr>
            <a:r>
              <a:rPr lang="tr-TR" sz="2000" b="1" dirty="0">
                <a:latin typeface="Arial" panose="020B0604020202020204" pitchFamily="34" charset="0"/>
                <a:cs typeface="Arial" panose="020B0604020202020204" pitchFamily="34" charset="0"/>
              </a:rPr>
              <a:t>CİVA (</a:t>
            </a:r>
            <a:r>
              <a:rPr lang="tr-TR" sz="2000" b="1" dirty="0" err="1">
                <a:latin typeface="Arial" panose="020B0604020202020204" pitchFamily="34" charset="0"/>
                <a:cs typeface="Arial" panose="020B0604020202020204" pitchFamily="34" charset="0"/>
              </a:rPr>
              <a:t>Hg</a:t>
            </a:r>
            <a:r>
              <a:rPr lang="tr-TR" sz="2000" b="1" dirty="0">
                <a:latin typeface="Arial" panose="020B0604020202020204" pitchFamily="34" charset="0"/>
                <a:cs typeface="Arial" panose="020B0604020202020204" pitchFamily="34" charset="0"/>
              </a:rPr>
              <a:t>)</a:t>
            </a:r>
          </a:p>
          <a:p>
            <a:pPr>
              <a:defRPr/>
            </a:pPr>
            <a:r>
              <a:rPr lang="tr-TR" sz="2000" b="1" dirty="0">
                <a:latin typeface="Arial" panose="020B0604020202020204" pitchFamily="34" charset="0"/>
                <a:cs typeface="Arial" panose="020B0604020202020204" pitchFamily="34" charset="0"/>
              </a:rPr>
              <a:t>ÇİNKO (</a:t>
            </a:r>
            <a:r>
              <a:rPr lang="tr-TR" sz="2000" b="1" dirty="0" err="1">
                <a:latin typeface="Arial" panose="020B0604020202020204" pitchFamily="34" charset="0"/>
                <a:cs typeface="Arial" panose="020B0604020202020204" pitchFamily="34" charset="0"/>
              </a:rPr>
              <a:t>Zn</a:t>
            </a:r>
            <a:r>
              <a:rPr lang="tr-TR" sz="2000" b="1" dirty="0">
                <a:latin typeface="Arial" panose="020B0604020202020204" pitchFamily="34" charset="0"/>
                <a:cs typeface="Arial" panose="020B0604020202020204" pitchFamily="34" charset="0"/>
              </a:rPr>
              <a:t>)</a:t>
            </a:r>
          </a:p>
          <a:p>
            <a:pPr>
              <a:defRPr/>
            </a:pPr>
            <a:r>
              <a:rPr lang="tr-TR" sz="2000" b="1" dirty="0">
                <a:latin typeface="Arial" panose="020B0604020202020204" pitchFamily="34" charset="0"/>
                <a:cs typeface="Arial" panose="020B0604020202020204" pitchFamily="34" charset="0"/>
              </a:rPr>
              <a:t>DEMİR (</a:t>
            </a:r>
            <a:r>
              <a:rPr lang="tr-TR" sz="2000" b="1" dirty="0" err="1">
                <a:latin typeface="Arial" panose="020B0604020202020204" pitchFamily="34" charset="0"/>
                <a:cs typeface="Arial" panose="020B0604020202020204" pitchFamily="34" charset="0"/>
              </a:rPr>
              <a:t>Fe</a:t>
            </a:r>
            <a:r>
              <a:rPr lang="tr-TR" sz="2000" b="1" dirty="0">
                <a:latin typeface="Arial" panose="020B0604020202020204" pitchFamily="34" charset="0"/>
                <a:cs typeface="Arial" panose="020B0604020202020204" pitchFamily="34" charset="0"/>
              </a:rPr>
              <a:t>)</a:t>
            </a:r>
          </a:p>
          <a:p>
            <a:pPr>
              <a:defRPr/>
            </a:pPr>
            <a:r>
              <a:rPr lang="tr-TR" sz="2000" b="1" dirty="0">
                <a:latin typeface="Arial" panose="020B0604020202020204" pitchFamily="34" charset="0"/>
                <a:cs typeface="Arial" panose="020B0604020202020204" pitchFamily="34" charset="0"/>
              </a:rPr>
              <a:t>GÜMÜŞ (</a:t>
            </a:r>
            <a:r>
              <a:rPr lang="tr-TR" sz="2000" b="1" dirty="0" err="1">
                <a:latin typeface="Arial" panose="020B0604020202020204" pitchFamily="34" charset="0"/>
                <a:cs typeface="Arial" panose="020B0604020202020204" pitchFamily="34" charset="0"/>
              </a:rPr>
              <a:t>Hg</a:t>
            </a:r>
            <a:r>
              <a:rPr lang="tr-TR" sz="2000" b="1" dirty="0">
                <a:latin typeface="Arial" panose="020B0604020202020204" pitchFamily="34" charset="0"/>
                <a:cs typeface="Arial" panose="020B0604020202020204" pitchFamily="34" charset="0"/>
              </a:rPr>
              <a:t>)</a:t>
            </a:r>
          </a:p>
          <a:p>
            <a:pPr>
              <a:defRPr/>
            </a:pPr>
            <a:r>
              <a:rPr lang="tr-TR" sz="2000" b="1" dirty="0">
                <a:latin typeface="Arial" panose="020B0604020202020204" pitchFamily="34" charset="0"/>
                <a:cs typeface="Arial" panose="020B0604020202020204" pitchFamily="34" charset="0"/>
              </a:rPr>
              <a:t>KADMİYUM (</a:t>
            </a:r>
            <a:r>
              <a:rPr lang="tr-TR" sz="2000" b="1" dirty="0" err="1">
                <a:latin typeface="Arial" panose="020B0604020202020204" pitchFamily="34" charset="0"/>
                <a:cs typeface="Arial" panose="020B0604020202020204" pitchFamily="34" charset="0"/>
              </a:rPr>
              <a:t>Cd</a:t>
            </a:r>
            <a:r>
              <a:rPr lang="tr-TR" sz="2000" b="1" dirty="0">
                <a:latin typeface="Arial" panose="020B0604020202020204" pitchFamily="34" charset="0"/>
                <a:cs typeface="Arial" panose="020B0604020202020204" pitchFamily="34" charset="0"/>
              </a:rPr>
              <a:t>)</a:t>
            </a:r>
          </a:p>
          <a:p>
            <a:pPr>
              <a:defRPr/>
            </a:pPr>
            <a:r>
              <a:rPr lang="tr-TR" sz="2000" b="1" dirty="0">
                <a:latin typeface="Arial" panose="020B0604020202020204" pitchFamily="34" charset="0"/>
                <a:cs typeface="Arial" panose="020B0604020202020204" pitchFamily="34" charset="0"/>
              </a:rPr>
              <a:t>KROM (</a:t>
            </a:r>
            <a:r>
              <a:rPr lang="tr-TR" sz="2000" b="1" dirty="0" err="1">
                <a:latin typeface="Arial" panose="020B0604020202020204" pitchFamily="34" charset="0"/>
                <a:cs typeface="Arial" panose="020B0604020202020204" pitchFamily="34" charset="0"/>
              </a:rPr>
              <a:t>Cr</a:t>
            </a:r>
            <a:r>
              <a:rPr lang="tr-TR" sz="2000" b="1" dirty="0">
                <a:latin typeface="Arial" panose="020B0604020202020204" pitchFamily="34" charset="0"/>
                <a:cs typeface="Arial" panose="020B0604020202020204" pitchFamily="34" charset="0"/>
              </a:rPr>
              <a:t>)</a:t>
            </a:r>
          </a:p>
          <a:p>
            <a:pPr>
              <a:defRPr/>
            </a:pPr>
            <a:endParaRPr lang="tr-TR" sz="2000" dirty="0">
              <a:latin typeface="Arial" panose="020B0604020202020204" pitchFamily="34" charset="0"/>
              <a:cs typeface="Arial" panose="020B0604020202020204" pitchFamily="34" charset="0"/>
            </a:endParaRPr>
          </a:p>
          <a:p>
            <a:pPr>
              <a:defRPr/>
            </a:pPr>
            <a:endParaRPr lang="tr-TR" sz="2000" dirty="0" smtClean="0">
              <a:latin typeface="Arial" panose="020B0604020202020204" pitchFamily="34" charset="0"/>
              <a:cs typeface="Arial" panose="020B0604020202020204" pitchFamily="34" charset="0"/>
            </a:endParaRPr>
          </a:p>
        </p:txBody>
      </p:sp>
      <p:sp>
        <p:nvSpPr>
          <p:cNvPr id="6" name="1 Başlık"/>
          <p:cNvSpPr>
            <a:spLocks noGrp="1"/>
          </p:cNvSpPr>
          <p:nvPr>
            <p:ph type="title"/>
          </p:nvPr>
        </p:nvSpPr>
        <p:spPr>
          <a:xfrm>
            <a:off x="107449" y="87429"/>
            <a:ext cx="10515600" cy="1325563"/>
          </a:xfrm>
        </p:spPr>
        <p:txBody>
          <a:bodyPr>
            <a:normAutofit/>
          </a:bodyPr>
          <a:lstStyle/>
          <a:p>
            <a:pPr eaLnBrk="1" hangingPunct="1">
              <a:defRPr/>
            </a:pPr>
            <a:r>
              <a:rPr lang="tr-TR" sz="2800" u="sng" dirty="0">
                <a:latin typeface="Arial" panose="020B0604020202020204" pitchFamily="34" charset="0"/>
                <a:cs typeface="Arial" panose="020B0604020202020204" pitchFamily="34" charset="0"/>
              </a:rPr>
              <a:t>SUYUN </a:t>
            </a:r>
            <a:r>
              <a:rPr lang="tr-TR" sz="2800" u="sng" dirty="0" smtClean="0">
                <a:latin typeface="Arial" panose="020B0604020202020204" pitchFamily="34" charset="0"/>
                <a:cs typeface="Arial" panose="020B0604020202020204" pitchFamily="34" charset="0"/>
              </a:rPr>
              <a:t>KİMYASAL </a:t>
            </a:r>
            <a:r>
              <a:rPr lang="tr-TR" sz="2800" u="sng" dirty="0">
                <a:latin typeface="Arial" panose="020B0604020202020204" pitchFamily="34" charset="0"/>
                <a:cs typeface="Arial" panose="020B0604020202020204" pitchFamily="34" charset="0"/>
              </a:rPr>
              <a:t>KİRLETİCİLERİ</a:t>
            </a:r>
          </a:p>
        </p:txBody>
      </p:sp>
      <p:pic>
        <p:nvPicPr>
          <p:cNvPr id="6146" name="Picture 2" descr="Image result for chem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619" y="1864130"/>
            <a:ext cx="8737947" cy="4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12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ogan gölü  kirli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314" y="716075"/>
            <a:ext cx="4335998"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ogan gölü  kirlil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713" y="5086089"/>
            <a:ext cx="4301599" cy="167084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mogan göl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45" y="1028897"/>
            <a:ext cx="6689300" cy="547778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ogan-ve-eymir-golu-kanalinda-balik-olumleri-2983882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713" y="2996735"/>
            <a:ext cx="4267200" cy="1999444"/>
          </a:xfrm>
          <a:prstGeom prst="rect">
            <a:avLst/>
          </a:prstGeom>
          <a:noFill/>
          <a:extLst>
            <a:ext uri="{909E8E84-426E-40DD-AFC4-6F175D3DCCD1}">
              <a14:hiddenFill xmlns:a14="http://schemas.microsoft.com/office/drawing/2010/main">
                <a:solidFill>
                  <a:srgbClr val="FFFFFF"/>
                </a:solidFill>
              </a14:hiddenFill>
            </a:ext>
          </a:extLst>
        </p:spPr>
      </p:pic>
      <p:sp>
        <p:nvSpPr>
          <p:cNvPr id="7" name="1 Başlık"/>
          <p:cNvSpPr txBox="1">
            <a:spLocks/>
          </p:cNvSpPr>
          <p:nvPr/>
        </p:nvSpPr>
        <p:spPr>
          <a:xfrm>
            <a:off x="117075" y="28846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800" u="sng" dirty="0" smtClean="0">
                <a:latin typeface="Arial" panose="020B0604020202020204" pitchFamily="34" charset="0"/>
                <a:cs typeface="Arial" panose="020B0604020202020204" pitchFamily="34" charset="0"/>
              </a:rPr>
              <a:t>ANKARA MOGAN GÖLÜ (GÖLBAŞI) ÖRNEĞİ</a:t>
            </a:r>
            <a:endParaRPr lang="tr-TR" sz="2800" u="sng" dirty="0">
              <a:latin typeface="Arial" panose="020B0604020202020204" pitchFamily="34" charset="0"/>
              <a:cs typeface="Arial" panose="020B0604020202020204" pitchFamily="34" charset="0"/>
            </a:endParaRPr>
          </a:p>
        </p:txBody>
      </p:sp>
      <p:cxnSp>
        <p:nvCxnSpPr>
          <p:cNvPr id="3" name="Düz Ok Bağlayıcısı 2"/>
          <p:cNvCxnSpPr/>
          <p:nvPr/>
        </p:nvCxnSpPr>
        <p:spPr>
          <a:xfrm flipV="1">
            <a:off x="4447766" y="2024938"/>
            <a:ext cx="2646947" cy="1241658"/>
          </a:xfrm>
          <a:prstGeom prst="straightConnector1">
            <a:avLst/>
          </a:prstGeom>
          <a:ln w="79375">
            <a:prstDash val="sysDash"/>
            <a:tailEnd type="triangle"/>
          </a:ln>
        </p:spPr>
        <p:style>
          <a:lnRef idx="3">
            <a:schemeClr val="accent4"/>
          </a:lnRef>
          <a:fillRef idx="0">
            <a:schemeClr val="accent4"/>
          </a:fillRef>
          <a:effectRef idx="2">
            <a:schemeClr val="accent4"/>
          </a:effectRef>
          <a:fontRef idx="minor">
            <a:schemeClr val="tx1"/>
          </a:fontRef>
        </p:style>
      </p:cxnSp>
      <p:cxnSp>
        <p:nvCxnSpPr>
          <p:cNvPr id="10" name="Düz Ok Bağlayıcısı 9"/>
          <p:cNvCxnSpPr/>
          <p:nvPr/>
        </p:nvCxnSpPr>
        <p:spPr>
          <a:xfrm flipV="1">
            <a:off x="4658719" y="4163588"/>
            <a:ext cx="2723148" cy="25508"/>
          </a:xfrm>
          <a:prstGeom prst="straightConnector1">
            <a:avLst/>
          </a:prstGeom>
          <a:ln w="79375">
            <a:prstDash val="sysDash"/>
            <a:tailEnd type="triangle"/>
          </a:ln>
        </p:spPr>
        <p:style>
          <a:lnRef idx="3">
            <a:schemeClr val="accent4"/>
          </a:lnRef>
          <a:fillRef idx="0">
            <a:schemeClr val="accent4"/>
          </a:fillRef>
          <a:effectRef idx="2">
            <a:schemeClr val="accent4"/>
          </a:effectRef>
          <a:fontRef idx="minor">
            <a:schemeClr val="tx1"/>
          </a:fontRef>
        </p:style>
      </p:cxnSp>
      <p:cxnSp>
        <p:nvCxnSpPr>
          <p:cNvPr id="11" name="Düz Ok Bağlayıcısı 10"/>
          <p:cNvCxnSpPr/>
          <p:nvPr/>
        </p:nvCxnSpPr>
        <p:spPr>
          <a:xfrm>
            <a:off x="4447766" y="5274644"/>
            <a:ext cx="2799347" cy="937242"/>
          </a:xfrm>
          <a:prstGeom prst="straightConnector1">
            <a:avLst/>
          </a:prstGeom>
          <a:ln w="79375">
            <a:prstDash val="sysDash"/>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5262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2551" y="818198"/>
            <a:ext cx="5383731" cy="5632311"/>
          </a:xfrm>
          <a:prstGeom prst="rect">
            <a:avLst/>
          </a:prstGeom>
        </p:spPr>
        <p:txBody>
          <a:bodyPr wrap="square">
            <a:spAutoFit/>
          </a:bodyPr>
          <a:lstStyle/>
          <a:p>
            <a:r>
              <a:rPr lang="tr-TR" altLang="tr-TR" dirty="0" err="1" smtClean="0">
                <a:latin typeface="Arial" panose="020B0604020202020204" pitchFamily="34" charset="0"/>
                <a:cs typeface="Arial" panose="020B0604020202020204" pitchFamily="34" charset="0"/>
              </a:rPr>
              <a:t>Ötrofikasyon</a:t>
            </a:r>
            <a:r>
              <a:rPr lang="tr-TR" altLang="tr-TR" dirty="0" smtClean="0">
                <a:latin typeface="Arial" panose="020B0604020202020204" pitchFamily="34" charset="0"/>
                <a:cs typeface="Arial" panose="020B0604020202020204" pitchFamily="34" charset="0"/>
              </a:rPr>
              <a:t> göller, gölcükler ve diğer su kaynakları gibi sucul ekosistemlerde zamanla biyolojik üretkenliğin artması sonucu meydana gelen bir kavramdır.</a:t>
            </a:r>
          </a:p>
          <a:p>
            <a:endParaRPr lang="tr-TR" altLang="tr-TR" dirty="0" smtClean="0">
              <a:latin typeface="Arial" panose="020B0604020202020204" pitchFamily="34" charset="0"/>
              <a:cs typeface="Arial" panose="020B0604020202020204" pitchFamily="34" charset="0"/>
            </a:endParaRPr>
          </a:p>
          <a:p>
            <a:r>
              <a:rPr lang="tr-TR" altLang="tr-TR" dirty="0" smtClean="0">
                <a:latin typeface="Arial" panose="020B0604020202020204" pitchFamily="34" charset="0"/>
                <a:cs typeface="Arial" panose="020B0604020202020204" pitchFamily="34" charset="0"/>
              </a:rPr>
              <a:t>«Biyolojik üretkenlik» terimi fotosentez oranındaki artışı ifade etmektedir.</a:t>
            </a:r>
          </a:p>
          <a:p>
            <a:endParaRPr lang="tr-TR" altLang="tr-TR" dirty="0" smtClean="0">
              <a:latin typeface="Arial" panose="020B0604020202020204" pitchFamily="34" charset="0"/>
              <a:cs typeface="Arial" panose="020B0604020202020204" pitchFamily="34" charset="0"/>
            </a:endParaRPr>
          </a:p>
          <a:p>
            <a:r>
              <a:rPr lang="tr-TR" altLang="tr-TR" dirty="0" smtClean="0">
                <a:latin typeface="Arial" panose="020B0604020202020204" pitchFamily="34" charset="0"/>
                <a:cs typeface="Arial" panose="020B0604020202020204" pitchFamily="34" charset="0"/>
              </a:rPr>
              <a:t>Bitki, alg veya bazı yabani otların aşırı artışı beraberinde çözülmüş oksijen miktarının azalmasına ve suda yaşayan diğer canlıların ölümüne neden olmaktadır. </a:t>
            </a:r>
            <a:r>
              <a:rPr lang="en-US" altLang="tr-TR" dirty="0" smtClean="0">
                <a:latin typeface="Arial" panose="020B0604020202020204" pitchFamily="34" charset="0"/>
                <a:cs typeface="Arial" panose="020B0604020202020204" pitchFamily="34" charset="0"/>
              </a:rPr>
              <a:t> </a:t>
            </a:r>
            <a:endParaRPr lang="en-US" altLang="tr-TR" dirty="0">
              <a:latin typeface="Arial" panose="020B0604020202020204" pitchFamily="34" charset="0"/>
              <a:cs typeface="Arial" panose="020B0604020202020204" pitchFamily="34" charset="0"/>
            </a:endParaRPr>
          </a:p>
          <a:p>
            <a:endParaRPr lang="en-US" altLang="tr-TR" dirty="0">
              <a:latin typeface="Arial" panose="020B0604020202020204" pitchFamily="34" charset="0"/>
              <a:cs typeface="Arial" panose="020B0604020202020204" pitchFamily="34" charset="0"/>
            </a:endParaRPr>
          </a:p>
          <a:p>
            <a:r>
              <a:rPr lang="tr-TR" altLang="tr-TR" dirty="0" smtClean="0">
                <a:latin typeface="Arial" panose="020B0604020202020204" pitchFamily="34" charset="0"/>
                <a:cs typeface="Arial" panose="020B0604020202020204" pitchFamily="34" charset="0"/>
              </a:rPr>
              <a:t>Suda hızla artan organik bileşikler bir çok kaynaktan gelebilmektedir. Bu kaynaklar;</a:t>
            </a:r>
          </a:p>
          <a:p>
            <a:endParaRPr lang="tr-TR" altLang="tr-TR"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tr-TR" altLang="tr-TR" dirty="0" smtClean="0">
                <a:latin typeface="Arial" panose="020B0604020202020204" pitchFamily="34" charset="0"/>
                <a:cs typeface="Arial" panose="020B0604020202020204" pitchFamily="34" charset="0"/>
              </a:rPr>
              <a:t>Zirai kaynaklı,</a:t>
            </a:r>
          </a:p>
          <a:p>
            <a:pPr marL="285750" indent="-285750">
              <a:buFont typeface="Wingdings" panose="05000000000000000000" pitchFamily="2" charset="2"/>
              <a:buChar char="ü"/>
            </a:pPr>
            <a:r>
              <a:rPr lang="tr-TR" altLang="tr-TR" dirty="0" smtClean="0">
                <a:latin typeface="Arial" panose="020B0604020202020204" pitchFamily="34" charset="0"/>
                <a:cs typeface="Arial" panose="020B0604020202020204" pitchFamily="34" charset="0"/>
              </a:rPr>
              <a:t>Atmosferden aktarılan azot kaynaklı,</a:t>
            </a:r>
          </a:p>
          <a:p>
            <a:pPr marL="285750" indent="-285750">
              <a:buFont typeface="Wingdings" panose="05000000000000000000" pitchFamily="2" charset="2"/>
              <a:buChar char="ü"/>
            </a:pPr>
            <a:r>
              <a:rPr lang="tr-TR" altLang="tr-TR" dirty="0" smtClean="0">
                <a:latin typeface="Arial" panose="020B0604020202020204" pitchFamily="34" charset="0"/>
                <a:cs typeface="Arial" panose="020B0604020202020204" pitchFamily="34" charset="0"/>
              </a:rPr>
              <a:t>Toprak erozyonu kaynaklı,</a:t>
            </a:r>
          </a:p>
          <a:p>
            <a:pPr marL="285750" indent="-285750">
              <a:buFont typeface="Wingdings" panose="05000000000000000000" pitchFamily="2" charset="2"/>
              <a:buChar char="ü"/>
            </a:pPr>
            <a:r>
              <a:rPr lang="tr-TR" altLang="tr-TR" dirty="0" smtClean="0">
                <a:latin typeface="Arial" panose="020B0604020202020204" pitchFamily="34" charset="0"/>
                <a:cs typeface="Arial" panose="020B0604020202020204" pitchFamily="34" charset="0"/>
              </a:rPr>
              <a:t>Kanalizasyon kaynaklı olabilir</a:t>
            </a:r>
            <a:endParaRPr lang="en-US" altLang="tr-TR" dirty="0">
              <a:latin typeface="Arial" panose="020B0604020202020204" pitchFamily="34" charset="0"/>
              <a:cs typeface="Arial" panose="020B0604020202020204" pitchFamily="34" charset="0"/>
            </a:endParaRPr>
          </a:p>
        </p:txBody>
      </p:sp>
      <p:pic>
        <p:nvPicPr>
          <p:cNvPr id="33794" name="Picture 2" descr="Image result for Eutroph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912" y="887679"/>
            <a:ext cx="6050246" cy="52006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rame_0"/>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33600" y="2057400"/>
            <a:ext cx="7848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6"/>
          <p:cNvSpPr>
            <a:spLocks noChangeArrowheads="1"/>
          </p:cNvSpPr>
          <p:nvPr/>
        </p:nvSpPr>
        <p:spPr bwMode="auto">
          <a:xfrm>
            <a:off x="2192153" y="5752699"/>
            <a:ext cx="77900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200" dirty="0" smtClean="0"/>
              <a:t>Düşük besin seviyesine sahip </a:t>
            </a:r>
            <a:r>
              <a:rPr lang="tr-TR" altLang="tr-TR" sz="1200" dirty="0" err="1" smtClean="0"/>
              <a:t>oligotrofik</a:t>
            </a:r>
            <a:r>
              <a:rPr lang="tr-TR" altLang="tr-TR" sz="1200" dirty="0" smtClean="0"/>
              <a:t> bir göl (</a:t>
            </a:r>
            <a:r>
              <a:rPr lang="tr-TR" sz="1200" dirty="0"/>
              <a:t>düşük besin düzeyi, derin sulardaki büyük miktarlarda çözünmüş oksijen, </a:t>
            </a:r>
            <a:r>
              <a:rPr lang="tr-TR" sz="1200" dirty="0" smtClean="0"/>
              <a:t>duru </a:t>
            </a:r>
            <a:r>
              <a:rPr lang="tr-TR" sz="1200" dirty="0"/>
              <a:t>soğuk su ve sınırlı bitki yaşamı olan </a:t>
            </a:r>
            <a:r>
              <a:rPr lang="tr-TR" sz="1200" dirty="0" smtClean="0"/>
              <a:t>göller)</a:t>
            </a:r>
            <a:endParaRPr lang="en-US" altLang="tr-TR" sz="1200" dirty="0"/>
          </a:p>
        </p:txBody>
      </p:sp>
      <p:sp>
        <p:nvSpPr>
          <p:cNvPr id="4" name="Dikdörtgen 3"/>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755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frame_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33600" y="2133600"/>
            <a:ext cx="7772400" cy="3443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6"/>
          <p:cNvSpPr>
            <a:spLocks noChangeArrowheads="1"/>
          </p:cNvSpPr>
          <p:nvPr/>
        </p:nvSpPr>
        <p:spPr bwMode="auto">
          <a:xfrm>
            <a:off x="2057400" y="5791201"/>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dirty="0" smtClean="0"/>
              <a:t>Atıkların göle boşaltılması yoluyla gelen besin maddeleri</a:t>
            </a:r>
            <a:endParaRPr lang="en-US" altLang="tr-TR" dirty="0"/>
          </a:p>
        </p:txBody>
      </p:sp>
      <p:sp>
        <p:nvSpPr>
          <p:cNvPr id="4" name="Dikdörtgen 3"/>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2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p:cNvSpPr txBox="1"/>
          <p:nvPr/>
        </p:nvSpPr>
        <p:spPr>
          <a:xfrm>
            <a:off x="80682" y="6589059"/>
            <a:ext cx="1048871" cy="369332"/>
          </a:xfrm>
          <a:prstGeom prst="rect">
            <a:avLst/>
          </a:prstGeom>
          <a:solidFill>
            <a:schemeClr val="bg1"/>
          </a:solidFill>
        </p:spPr>
        <p:txBody>
          <a:bodyPr wrap="square" rtlCol="0">
            <a:spAutoFit/>
          </a:bodyPr>
          <a:lstStyle/>
          <a:p>
            <a:endParaRPr lang="tr-TR" dirty="0"/>
          </a:p>
        </p:txBody>
      </p:sp>
      <p:sp>
        <p:nvSpPr>
          <p:cNvPr id="6" name="Rectangle 3"/>
          <p:cNvSpPr txBox="1">
            <a:spLocks noChangeArrowheads="1"/>
          </p:cNvSpPr>
          <p:nvPr/>
        </p:nvSpPr>
        <p:spPr>
          <a:xfrm>
            <a:off x="759924" y="162114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3200" dirty="0" smtClean="0">
                <a:latin typeface="Times New Roman" panose="02020603050405020304" pitchFamily="18" charset="0"/>
                <a:cs typeface="Times New Roman" panose="02020603050405020304" pitchFamily="18" charset="0"/>
              </a:rPr>
              <a:t>SUYUN ÖNEMİ</a:t>
            </a:r>
          </a:p>
          <a:p>
            <a:r>
              <a:rPr lang="tr-TR" altLang="tr-TR" sz="3200" dirty="0" smtClean="0">
                <a:latin typeface="Times New Roman" panose="02020603050405020304" pitchFamily="18" charset="0"/>
                <a:cs typeface="Times New Roman" panose="02020603050405020304" pitchFamily="18" charset="0"/>
              </a:rPr>
              <a:t>SU ÇEVRİMİ</a:t>
            </a:r>
          </a:p>
          <a:p>
            <a:r>
              <a:rPr lang="tr-TR" altLang="tr-TR" sz="3200" dirty="0" smtClean="0">
                <a:latin typeface="Times New Roman" panose="02020603050405020304" pitchFamily="18" charset="0"/>
                <a:cs typeface="Times New Roman" panose="02020603050405020304" pitchFamily="18" charset="0"/>
              </a:rPr>
              <a:t>SU KİRLİLİĞİ VE ÖNEMİ</a:t>
            </a:r>
          </a:p>
          <a:p>
            <a:r>
              <a:rPr lang="tr-TR" altLang="tr-TR" sz="3200" dirty="0" smtClean="0">
                <a:latin typeface="Times New Roman" panose="02020603050405020304" pitchFamily="18" charset="0"/>
                <a:cs typeface="Times New Roman" panose="02020603050405020304" pitchFamily="18" charset="0"/>
              </a:rPr>
              <a:t>SU KİRLETİCİLERİ </a:t>
            </a:r>
          </a:p>
          <a:p>
            <a:r>
              <a:rPr lang="tr-TR" altLang="tr-TR" sz="3200" dirty="0" smtClean="0">
                <a:latin typeface="Times New Roman" panose="02020603050405020304" pitchFamily="18" charset="0"/>
                <a:cs typeface="Times New Roman" panose="02020603050405020304" pitchFamily="18" charset="0"/>
              </a:rPr>
              <a:t>ÖTROFİKASYON</a:t>
            </a:r>
          </a:p>
          <a:p>
            <a:pPr marL="0" indent="0">
              <a:buNone/>
            </a:pPr>
            <a:endParaRPr lang="tr-TR" altLang="tr-TR" sz="2400" dirty="0" smtClean="0">
              <a:latin typeface="Times New Roman" panose="02020603050405020304" pitchFamily="18" charset="0"/>
              <a:cs typeface="Times New Roman" panose="02020603050405020304" pitchFamily="18" charset="0"/>
            </a:endParaRPr>
          </a:p>
          <a:p>
            <a:endParaRPr lang="tr-TR" altLang="tr-TR" sz="2400" dirty="0" smtClean="0">
              <a:latin typeface="Times New Roman" panose="02020603050405020304" pitchFamily="18" charset="0"/>
              <a:cs typeface="Times New Roman" panose="02020603050405020304" pitchFamily="18" charset="0"/>
            </a:endParaRPr>
          </a:p>
          <a:p>
            <a:endParaRPr lang="tr-TR" altLang="tr-TR" sz="2400" dirty="0" smtClean="0">
              <a:latin typeface="Times New Roman" panose="02020603050405020304" pitchFamily="18" charset="0"/>
              <a:cs typeface="Times New Roman" panose="02020603050405020304" pitchFamily="18" charset="0"/>
            </a:endParaRPr>
          </a:p>
          <a:p>
            <a:endParaRPr lang="tr-TR" altLang="tr-TR" sz="2400" dirty="0" smtClean="0">
              <a:latin typeface="Times New Roman" panose="02020603050405020304" pitchFamily="18" charset="0"/>
              <a:cs typeface="Times New Roman" panose="02020603050405020304" pitchFamily="18" charset="0"/>
            </a:endParaRPr>
          </a:p>
          <a:p>
            <a:endParaRPr lang="tr-TR" alt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2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rame_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0" y="2286000"/>
            <a:ext cx="7620000" cy="3519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6"/>
          <p:cNvSpPr>
            <a:spLocks noChangeArrowheads="1"/>
          </p:cNvSpPr>
          <p:nvPr/>
        </p:nvSpPr>
        <p:spPr bwMode="auto">
          <a:xfrm>
            <a:off x="2057400" y="5942013"/>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dirty="0" err="1"/>
              <a:t>Besin</a:t>
            </a:r>
            <a:r>
              <a:rPr lang="en-US" altLang="tr-TR" dirty="0"/>
              <a:t> </a:t>
            </a:r>
            <a:r>
              <a:rPr lang="en-US" altLang="tr-TR" dirty="0" err="1"/>
              <a:t>seviyesi</a:t>
            </a:r>
            <a:r>
              <a:rPr lang="en-US" altLang="tr-TR" dirty="0"/>
              <a:t> </a:t>
            </a:r>
            <a:r>
              <a:rPr lang="en-US" altLang="tr-TR" dirty="0" err="1"/>
              <a:t>yüksek</a:t>
            </a:r>
            <a:r>
              <a:rPr lang="en-US" altLang="tr-TR" dirty="0"/>
              <a:t> </a:t>
            </a:r>
            <a:r>
              <a:rPr lang="en-US" altLang="tr-TR" dirty="0" err="1"/>
              <a:t>olan</a:t>
            </a:r>
            <a:r>
              <a:rPr lang="en-US" altLang="tr-TR" dirty="0"/>
              <a:t> </a:t>
            </a:r>
            <a:r>
              <a:rPr lang="en-US" altLang="tr-TR" dirty="0" err="1"/>
              <a:t>ötrofik</a:t>
            </a:r>
            <a:r>
              <a:rPr lang="en-US" altLang="tr-TR" dirty="0"/>
              <a:t> </a:t>
            </a:r>
            <a:r>
              <a:rPr lang="en-US" altLang="tr-TR" dirty="0" err="1"/>
              <a:t>göl</a:t>
            </a:r>
            <a:r>
              <a:rPr lang="en-US" altLang="tr-TR" dirty="0"/>
              <a:t>. </a:t>
            </a:r>
            <a:r>
              <a:rPr lang="en-US" altLang="tr-TR" dirty="0" err="1"/>
              <a:t>Fosfor</a:t>
            </a:r>
            <a:r>
              <a:rPr lang="en-US" altLang="tr-TR" dirty="0"/>
              <a:t> </a:t>
            </a:r>
            <a:r>
              <a:rPr lang="en-US" altLang="tr-TR" dirty="0" err="1"/>
              <a:t>genellikle</a:t>
            </a:r>
            <a:endParaRPr lang="en-US" altLang="tr-TR" dirty="0"/>
          </a:p>
          <a:p>
            <a:pPr algn="ctr"/>
            <a:r>
              <a:rPr lang="tr-TR" altLang="tr-TR" dirty="0" smtClean="0"/>
              <a:t>Bu göllerde </a:t>
            </a:r>
            <a:r>
              <a:rPr lang="en-US" altLang="tr-TR" dirty="0" err="1" smtClean="0"/>
              <a:t>biyolojik</a:t>
            </a:r>
            <a:r>
              <a:rPr lang="tr-TR" altLang="tr-TR" dirty="0" smtClean="0"/>
              <a:t> olarak</a:t>
            </a:r>
            <a:r>
              <a:rPr lang="en-US" altLang="tr-TR" dirty="0" smtClean="0"/>
              <a:t> </a:t>
            </a:r>
            <a:r>
              <a:rPr lang="en-US" altLang="tr-TR" dirty="0" err="1"/>
              <a:t>sınırlayıcı</a:t>
            </a:r>
            <a:r>
              <a:rPr lang="en-US" altLang="tr-TR" dirty="0"/>
              <a:t> </a:t>
            </a:r>
            <a:r>
              <a:rPr lang="tr-TR" altLang="tr-TR" dirty="0" smtClean="0"/>
              <a:t>bir </a:t>
            </a:r>
            <a:r>
              <a:rPr lang="en-US" altLang="tr-TR" dirty="0" smtClean="0"/>
              <a:t>element</a:t>
            </a:r>
            <a:r>
              <a:rPr lang="tr-TR" altLang="tr-TR" dirty="0" smtClean="0"/>
              <a:t>tir</a:t>
            </a:r>
            <a:r>
              <a:rPr lang="en-US" altLang="tr-TR" dirty="0" smtClean="0"/>
              <a:t>.</a:t>
            </a:r>
            <a:endParaRPr lang="en-US" altLang="tr-TR" dirty="0"/>
          </a:p>
        </p:txBody>
      </p:sp>
      <p:sp>
        <p:nvSpPr>
          <p:cNvPr id="4" name="Dikdörtgen 3"/>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157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frame_3"/>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0" y="1981200"/>
            <a:ext cx="7848600" cy="359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6"/>
          <p:cNvSpPr>
            <a:spLocks noChangeArrowheads="1"/>
          </p:cNvSpPr>
          <p:nvPr/>
        </p:nvSpPr>
        <p:spPr bwMode="auto">
          <a:xfrm>
            <a:off x="2209800" y="58674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dirty="0" err="1"/>
              <a:t>Alglerin</a:t>
            </a:r>
            <a:r>
              <a:rPr lang="en-US" altLang="tr-TR" dirty="0"/>
              <a:t> </a:t>
            </a:r>
            <a:r>
              <a:rPr lang="en-US" altLang="tr-TR" dirty="0" err="1"/>
              <a:t>ve</a:t>
            </a:r>
            <a:r>
              <a:rPr lang="en-US" altLang="tr-TR" dirty="0"/>
              <a:t> </a:t>
            </a:r>
            <a:r>
              <a:rPr lang="en-US" altLang="tr-TR" dirty="0" err="1"/>
              <a:t>diğer</a:t>
            </a:r>
            <a:r>
              <a:rPr lang="en-US" altLang="tr-TR" dirty="0"/>
              <a:t> </a:t>
            </a:r>
            <a:r>
              <a:rPr lang="en-US" altLang="tr-TR" dirty="0" err="1" smtClean="0"/>
              <a:t>biyokütle</a:t>
            </a:r>
            <a:r>
              <a:rPr lang="tr-TR" altLang="tr-TR" dirty="0" err="1" smtClean="0"/>
              <a:t>lerin</a:t>
            </a:r>
            <a:r>
              <a:rPr lang="en-US" altLang="tr-TR" dirty="0" smtClean="0"/>
              <a:t> </a:t>
            </a:r>
            <a:r>
              <a:rPr lang="en-US" altLang="tr-TR" dirty="0" err="1"/>
              <a:t>hızlı</a:t>
            </a:r>
            <a:r>
              <a:rPr lang="en-US" altLang="tr-TR" dirty="0"/>
              <a:t> </a:t>
            </a:r>
            <a:r>
              <a:rPr lang="en-US" altLang="tr-TR" dirty="0" err="1"/>
              <a:t>büyümesi</a:t>
            </a:r>
            <a:r>
              <a:rPr lang="en-US" altLang="tr-TR" dirty="0"/>
              <a:t>, </a:t>
            </a:r>
            <a:r>
              <a:rPr lang="en-US" altLang="tr-TR" dirty="0" err="1"/>
              <a:t>çözünmüş</a:t>
            </a:r>
            <a:r>
              <a:rPr lang="en-US" altLang="tr-TR" dirty="0"/>
              <a:t> </a:t>
            </a:r>
            <a:r>
              <a:rPr lang="en-US" altLang="tr-TR" dirty="0" err="1"/>
              <a:t>oksijen</a:t>
            </a:r>
            <a:r>
              <a:rPr lang="en-US" altLang="tr-TR" dirty="0"/>
              <a:t> </a:t>
            </a:r>
            <a:r>
              <a:rPr lang="en-US" altLang="tr-TR" dirty="0" err="1"/>
              <a:t>konsantrasyonunda</a:t>
            </a:r>
            <a:r>
              <a:rPr lang="en-US" altLang="tr-TR" dirty="0"/>
              <a:t> </a:t>
            </a:r>
            <a:r>
              <a:rPr lang="tr-TR" altLang="tr-TR" dirty="0" smtClean="0"/>
              <a:t>hızlı </a:t>
            </a:r>
            <a:r>
              <a:rPr lang="en-US" altLang="tr-TR" dirty="0" err="1" smtClean="0"/>
              <a:t>bir</a:t>
            </a:r>
            <a:r>
              <a:rPr lang="en-US" altLang="tr-TR" dirty="0" smtClean="0"/>
              <a:t> </a:t>
            </a:r>
            <a:r>
              <a:rPr lang="en-US" altLang="tr-TR" dirty="0" err="1"/>
              <a:t>düşüşe</a:t>
            </a:r>
            <a:r>
              <a:rPr lang="en-US" altLang="tr-TR" dirty="0"/>
              <a:t> </a:t>
            </a:r>
            <a:r>
              <a:rPr lang="en-US" altLang="tr-TR" dirty="0" err="1"/>
              <a:t>neden</a:t>
            </a:r>
            <a:r>
              <a:rPr lang="en-US" altLang="tr-TR" dirty="0"/>
              <a:t> </a:t>
            </a:r>
            <a:r>
              <a:rPr lang="en-US" altLang="tr-TR" dirty="0" err="1"/>
              <a:t>olur</a:t>
            </a:r>
            <a:r>
              <a:rPr lang="en-US" altLang="tr-TR" dirty="0"/>
              <a:t>.</a:t>
            </a:r>
          </a:p>
        </p:txBody>
      </p:sp>
      <p:sp>
        <p:nvSpPr>
          <p:cNvPr id="4" name="Dikdörtgen 3"/>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88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frame_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0" y="2133600"/>
            <a:ext cx="7848600" cy="359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6"/>
          <p:cNvSpPr>
            <a:spLocks noChangeArrowheads="1"/>
          </p:cNvSpPr>
          <p:nvPr/>
        </p:nvSpPr>
        <p:spPr bwMode="auto">
          <a:xfrm>
            <a:off x="2133600" y="5943601"/>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dirty="0" smtClean="0"/>
              <a:t>Çökme hızı kadar su bulanıklığı (</a:t>
            </a:r>
            <a:r>
              <a:rPr lang="tr-TR" altLang="tr-TR" dirty="0" err="1" smtClean="0"/>
              <a:t>turbidity</a:t>
            </a:r>
            <a:r>
              <a:rPr lang="tr-TR" altLang="tr-TR" dirty="0" smtClean="0"/>
              <a:t>) da artar.</a:t>
            </a:r>
            <a:endParaRPr lang="en-US" altLang="tr-TR" dirty="0"/>
          </a:p>
        </p:txBody>
      </p:sp>
      <p:sp>
        <p:nvSpPr>
          <p:cNvPr id="4" name="Dikdörtgen 3"/>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814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frame_5"/>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0" y="2271714"/>
            <a:ext cx="78486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6"/>
          <p:cNvSpPr>
            <a:spLocks noChangeArrowheads="1"/>
          </p:cNvSpPr>
          <p:nvPr/>
        </p:nvSpPr>
        <p:spPr bwMode="auto">
          <a:xfrm>
            <a:off x="2209800" y="6019801"/>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dirty="0" smtClean="0"/>
              <a:t>Sazlık bitkisi gibi köklü bitkilerin aşırı büyümesi gerçekleşir.</a:t>
            </a:r>
            <a:endParaRPr lang="en-US" altLang="tr-TR" dirty="0"/>
          </a:p>
        </p:txBody>
      </p:sp>
      <p:sp>
        <p:nvSpPr>
          <p:cNvPr id="4" name="Dikdörtgen 3"/>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991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frame_6"/>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33600" y="2286000"/>
            <a:ext cx="78486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6"/>
          <p:cNvSpPr>
            <a:spLocks noChangeArrowheads="1"/>
          </p:cNvSpPr>
          <p:nvPr/>
        </p:nvSpPr>
        <p:spPr bwMode="auto">
          <a:xfrm>
            <a:off x="2057400" y="5867400"/>
            <a:ext cx="807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dirty="0" err="1"/>
              <a:t>Yaz</a:t>
            </a:r>
            <a:r>
              <a:rPr lang="en-US" altLang="tr-TR" dirty="0"/>
              <a:t> </a:t>
            </a:r>
            <a:r>
              <a:rPr lang="en-US" altLang="tr-TR" dirty="0" err="1"/>
              <a:t>aylarında</a:t>
            </a:r>
            <a:r>
              <a:rPr lang="en-US" altLang="tr-TR" dirty="0"/>
              <a:t> </a:t>
            </a:r>
            <a:r>
              <a:rPr lang="tr-TR" altLang="tr-TR" dirty="0" smtClean="0"/>
              <a:t>a</a:t>
            </a:r>
            <a:r>
              <a:rPr lang="en-US" altLang="tr-TR" dirty="0" err="1" smtClean="0"/>
              <a:t>lg</a:t>
            </a:r>
            <a:r>
              <a:rPr lang="tr-TR" altLang="tr-TR" dirty="0" smtClean="0"/>
              <a:t> popülasyonu aşırı artış gösterir (</a:t>
            </a:r>
            <a:r>
              <a:rPr lang="tr-TR" altLang="tr-TR" dirty="0" err="1" smtClean="0"/>
              <a:t>algal</a:t>
            </a:r>
            <a:r>
              <a:rPr lang="tr-TR" altLang="tr-TR" dirty="0" smtClean="0"/>
              <a:t> </a:t>
            </a:r>
            <a:r>
              <a:rPr lang="tr-TR" altLang="tr-TR" dirty="0" err="1" smtClean="0"/>
              <a:t>bloom</a:t>
            </a:r>
            <a:r>
              <a:rPr lang="tr-TR" altLang="tr-TR" dirty="0" smtClean="0"/>
              <a:t>)</a:t>
            </a:r>
            <a:r>
              <a:rPr lang="en-US" altLang="tr-TR" dirty="0" smtClean="0"/>
              <a:t>. </a:t>
            </a:r>
            <a:r>
              <a:rPr lang="en-US" altLang="tr-TR" dirty="0" err="1"/>
              <a:t>Çözünmüş</a:t>
            </a:r>
            <a:r>
              <a:rPr lang="en-US" altLang="tr-TR" dirty="0"/>
              <a:t> </a:t>
            </a:r>
            <a:r>
              <a:rPr lang="en-US" altLang="tr-TR" dirty="0" err="1"/>
              <a:t>oksijen</a:t>
            </a:r>
            <a:r>
              <a:rPr lang="en-US" altLang="tr-TR" dirty="0"/>
              <a:t> </a:t>
            </a:r>
            <a:r>
              <a:rPr lang="tr-TR" altLang="tr-TR" dirty="0" smtClean="0"/>
              <a:t>miktarları</a:t>
            </a:r>
            <a:r>
              <a:rPr lang="en-US" altLang="tr-TR" dirty="0" smtClean="0"/>
              <a:t> </a:t>
            </a:r>
            <a:r>
              <a:rPr lang="en-US" altLang="tr-TR" dirty="0" err="1"/>
              <a:t>gece</a:t>
            </a:r>
            <a:r>
              <a:rPr lang="en-US" altLang="tr-TR" dirty="0"/>
              <a:t> </a:t>
            </a:r>
            <a:r>
              <a:rPr lang="en-US" altLang="tr-TR" dirty="0" err="1"/>
              <a:t>en</a:t>
            </a:r>
            <a:r>
              <a:rPr lang="en-US" altLang="tr-TR" dirty="0"/>
              <a:t> </a:t>
            </a:r>
            <a:r>
              <a:rPr lang="en-US" altLang="tr-TR" dirty="0" err="1"/>
              <a:t>düşük</a:t>
            </a:r>
            <a:r>
              <a:rPr lang="en-US" altLang="tr-TR" dirty="0"/>
              <a:t> </a:t>
            </a:r>
            <a:r>
              <a:rPr lang="en-US" altLang="tr-TR" dirty="0" err="1"/>
              <a:t>seviyededir</a:t>
            </a:r>
            <a:r>
              <a:rPr lang="en-US" altLang="tr-TR" dirty="0"/>
              <a:t>.</a:t>
            </a:r>
          </a:p>
        </p:txBody>
      </p:sp>
      <p:sp>
        <p:nvSpPr>
          <p:cNvPr id="4" name="Dikdörtgen 3"/>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680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rame_7"/>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62200" y="2271714"/>
            <a:ext cx="7543800" cy="344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6"/>
          <p:cNvSpPr>
            <a:spLocks noChangeArrowheads="1"/>
          </p:cNvSpPr>
          <p:nvPr/>
        </p:nvSpPr>
        <p:spPr bwMode="auto">
          <a:xfrm>
            <a:off x="2362200" y="57150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tr-TR" dirty="0" err="1"/>
              <a:t>Anoksik</a:t>
            </a:r>
            <a:r>
              <a:rPr lang="en-US" altLang="tr-TR" dirty="0"/>
              <a:t> </a:t>
            </a:r>
            <a:r>
              <a:rPr lang="en-US" altLang="tr-TR" dirty="0" err="1"/>
              <a:t>koşulların</a:t>
            </a:r>
            <a:r>
              <a:rPr lang="en-US" altLang="tr-TR" dirty="0"/>
              <a:t> </a:t>
            </a:r>
            <a:r>
              <a:rPr lang="en-US" altLang="tr-TR" dirty="0" err="1"/>
              <a:t>geliştirilmesi</a:t>
            </a:r>
            <a:r>
              <a:rPr lang="en-US" altLang="tr-TR" dirty="0"/>
              <a:t> </a:t>
            </a:r>
            <a:r>
              <a:rPr lang="en-US" altLang="tr-TR" dirty="0" err="1"/>
              <a:t>ve</a:t>
            </a:r>
            <a:r>
              <a:rPr lang="en-US" altLang="tr-TR" dirty="0"/>
              <a:t> </a:t>
            </a:r>
            <a:r>
              <a:rPr lang="en-US" altLang="tr-TR" dirty="0" err="1"/>
              <a:t>hidrojen</a:t>
            </a:r>
            <a:r>
              <a:rPr lang="en-US" altLang="tr-TR" dirty="0"/>
              <a:t> </a:t>
            </a:r>
            <a:r>
              <a:rPr lang="en-US" altLang="tr-TR" dirty="0" err="1"/>
              <a:t>sülfit</a:t>
            </a:r>
            <a:r>
              <a:rPr lang="en-US" altLang="tr-TR" dirty="0"/>
              <a:t>, </a:t>
            </a:r>
            <a:r>
              <a:rPr lang="en-US" altLang="tr-TR" dirty="0" err="1"/>
              <a:t>tioalkoller</a:t>
            </a:r>
            <a:r>
              <a:rPr lang="en-US" altLang="tr-TR" dirty="0"/>
              <a:t> </a:t>
            </a:r>
            <a:r>
              <a:rPr lang="en-US" altLang="tr-TR" dirty="0" err="1"/>
              <a:t>ve</a:t>
            </a:r>
            <a:r>
              <a:rPr lang="en-US" altLang="tr-TR" dirty="0"/>
              <a:t> </a:t>
            </a:r>
            <a:r>
              <a:rPr lang="en-US" altLang="tr-TR" dirty="0" err="1"/>
              <a:t>amonyak</a:t>
            </a:r>
            <a:r>
              <a:rPr lang="en-US" altLang="tr-TR" dirty="0"/>
              <a:t> </a:t>
            </a:r>
            <a:r>
              <a:rPr lang="en-US" altLang="tr-TR" dirty="0" err="1"/>
              <a:t>gibi</a:t>
            </a:r>
            <a:r>
              <a:rPr lang="en-US" altLang="tr-TR" dirty="0"/>
              <a:t> </a:t>
            </a:r>
            <a:r>
              <a:rPr lang="en-US" altLang="tr-TR" dirty="0" err="1"/>
              <a:t>zararlı</a:t>
            </a:r>
            <a:r>
              <a:rPr lang="en-US" altLang="tr-TR" dirty="0"/>
              <a:t> </a:t>
            </a:r>
            <a:r>
              <a:rPr lang="en-US" altLang="tr-TR" dirty="0" err="1"/>
              <a:t>gazların</a:t>
            </a:r>
            <a:r>
              <a:rPr lang="en-US" altLang="tr-TR" dirty="0"/>
              <a:t> </a:t>
            </a:r>
            <a:r>
              <a:rPr lang="en-US" altLang="tr-TR" dirty="0" err="1"/>
              <a:t>salınması</a:t>
            </a:r>
            <a:r>
              <a:rPr lang="en-US" altLang="tr-TR" dirty="0"/>
              <a:t>.</a:t>
            </a:r>
          </a:p>
        </p:txBody>
      </p:sp>
      <p:sp>
        <p:nvSpPr>
          <p:cNvPr id="5" name="Dikdörtgen 4"/>
          <p:cNvSpPr/>
          <p:nvPr/>
        </p:nvSpPr>
        <p:spPr>
          <a:xfrm>
            <a:off x="357451" y="314731"/>
            <a:ext cx="5318572"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ÖTROFİKASYON AŞAMALARI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665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algal bloo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62" y="144379"/>
            <a:ext cx="4774131" cy="32148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algal blo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325" y="144379"/>
            <a:ext cx="4774131" cy="321483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algal blo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3325" y="3642724"/>
            <a:ext cx="4774131" cy="301058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algal bloo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62" y="3642725"/>
            <a:ext cx="4774131" cy="3010588"/>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mage result for algal blooms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1604" y="1217768"/>
            <a:ext cx="4346273" cy="466569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108" y="307505"/>
            <a:ext cx="3907856" cy="293089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208" y="258679"/>
            <a:ext cx="3978441" cy="2983831"/>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525" y="3724819"/>
            <a:ext cx="3832124" cy="2874093"/>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66" y="3609474"/>
            <a:ext cx="3917347" cy="2858703"/>
          </a:xfrm>
          <a:prstGeom prst="rect">
            <a:avLst/>
          </a:prstGeom>
        </p:spPr>
      </p:pic>
      <p:pic>
        <p:nvPicPr>
          <p:cNvPr id="29698" name="Picture 2" descr="Image result for green alg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612" y="5232219"/>
            <a:ext cx="3186531" cy="1457339"/>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Image result for microalga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7441" y="1772951"/>
            <a:ext cx="4714875" cy="332422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4539963" y="692650"/>
            <a:ext cx="2829828" cy="646331"/>
          </a:xfrm>
          <a:prstGeom prst="rect">
            <a:avLst/>
          </a:prstGeom>
          <a:noFill/>
        </p:spPr>
        <p:txBody>
          <a:bodyPr wrap="square" rtlCol="0">
            <a:spAutoFit/>
          </a:bodyPr>
          <a:lstStyle/>
          <a:p>
            <a:r>
              <a:rPr lang="tr-TR" sz="3600" b="1" dirty="0" err="1" smtClean="0">
                <a:solidFill>
                  <a:srgbClr val="00B050"/>
                </a:solidFill>
                <a:latin typeface="Arial" panose="020B0604020202020204" pitchFamily="34" charset="0"/>
                <a:cs typeface="Arial" panose="020B0604020202020204" pitchFamily="34" charset="0"/>
              </a:rPr>
              <a:t>Mikroalgler</a:t>
            </a:r>
            <a:endParaRPr lang="tr-TR" sz="36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79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6" y="0"/>
            <a:ext cx="12192000" cy="6858000"/>
          </a:xfrm>
          <a:prstGeom prst="rect">
            <a:avLst/>
          </a:prstGeom>
        </p:spPr>
      </p:pic>
      <p:sp>
        <p:nvSpPr>
          <p:cNvPr id="26627" name="Rectangle 3"/>
          <p:cNvSpPr>
            <a:spLocks noGrp="1" noChangeArrowheads="1"/>
          </p:cNvSpPr>
          <p:nvPr>
            <p:ph type="body" idx="1"/>
          </p:nvPr>
        </p:nvSpPr>
        <p:spPr>
          <a:xfrm>
            <a:off x="105878" y="1152682"/>
            <a:ext cx="11704320" cy="4790925"/>
          </a:xfrm>
        </p:spPr>
        <p:txBody>
          <a:bodyPr>
            <a:noAutofit/>
          </a:bodyPr>
          <a:lstStyle/>
          <a:p>
            <a:r>
              <a:rPr lang="tr-TR" sz="2000" b="1" dirty="0">
                <a:latin typeface="Arial" panose="020B0604020202020204" pitchFamily="34" charset="0"/>
                <a:cs typeface="Arial" panose="020B0604020202020204" pitchFamily="34" charset="0"/>
              </a:rPr>
              <a:t>Temel yaşam kaynağımız olan su içerdiği mineral ve bileşiklerle </a:t>
            </a:r>
            <a:endParaRPr lang="tr-TR" sz="2000" b="1" dirty="0" smtClean="0">
              <a:latin typeface="Arial" panose="020B0604020202020204" pitchFamily="34" charset="0"/>
              <a:cs typeface="Arial" panose="020B0604020202020204" pitchFamily="34" charset="0"/>
            </a:endParaRPr>
          </a:p>
          <a:p>
            <a:pPr marL="0" indent="0">
              <a:buNone/>
            </a:pPr>
            <a:r>
              <a:rPr lang="tr-TR" sz="2000" b="1" dirty="0" smtClean="0">
                <a:latin typeface="Arial" panose="020B0604020202020204" pitchFamily="34" charset="0"/>
                <a:cs typeface="Arial" panose="020B0604020202020204" pitchFamily="34" charset="0"/>
              </a:rPr>
              <a:t>vücudumuzdaki </a:t>
            </a:r>
            <a:r>
              <a:rPr lang="tr-TR" sz="2000" b="1" dirty="0">
                <a:latin typeface="Arial" panose="020B0604020202020204" pitchFamily="34" charset="0"/>
                <a:cs typeface="Arial" panose="020B0604020202020204" pitchFamily="34" charset="0"/>
              </a:rPr>
              <a:t>her türlü biyokimyasal reaksiyonların gerçekleşmesinde </a:t>
            </a:r>
            <a:endParaRPr lang="tr-TR" sz="2000" b="1" dirty="0" smtClean="0">
              <a:latin typeface="Arial" panose="020B0604020202020204" pitchFamily="34" charset="0"/>
              <a:cs typeface="Arial" panose="020B0604020202020204" pitchFamily="34" charset="0"/>
            </a:endParaRPr>
          </a:p>
          <a:p>
            <a:pPr marL="0" indent="0">
              <a:buNone/>
            </a:pPr>
            <a:r>
              <a:rPr lang="tr-TR" sz="2000" b="1" dirty="0" smtClean="0">
                <a:latin typeface="Arial" panose="020B0604020202020204" pitchFamily="34" charset="0"/>
                <a:cs typeface="Arial" panose="020B0604020202020204" pitchFamily="34" charset="0"/>
              </a:rPr>
              <a:t>rol </a:t>
            </a:r>
            <a:r>
              <a:rPr lang="tr-TR" sz="2000" b="1" dirty="0">
                <a:latin typeface="Arial" panose="020B0604020202020204" pitchFamily="34" charset="0"/>
                <a:cs typeface="Arial" panose="020B0604020202020204" pitchFamily="34" charset="0"/>
              </a:rPr>
              <a:t>oynamaktadır. </a:t>
            </a:r>
          </a:p>
          <a:p>
            <a:pPr eaLnBrk="1" hangingPunct="1">
              <a:lnSpc>
                <a:spcPct val="90000"/>
              </a:lnSpc>
            </a:pPr>
            <a:r>
              <a:rPr lang="tr-TR" altLang="tr-TR" sz="2000" b="1" dirty="0" smtClean="0">
                <a:latin typeface="Arial" panose="020B0604020202020204" pitchFamily="34" charset="0"/>
                <a:cs typeface="Arial" panose="020B0604020202020204" pitchFamily="34" charset="0"/>
              </a:rPr>
              <a:t>Her </a:t>
            </a:r>
            <a:r>
              <a:rPr lang="tr-TR" altLang="tr-TR" sz="2000" b="1" dirty="0">
                <a:latin typeface="Arial" panose="020B0604020202020204" pitchFamily="34" charset="0"/>
                <a:cs typeface="Arial" panose="020B0604020202020204" pitchFamily="34" charset="0"/>
              </a:rPr>
              <a:t>vücut </a:t>
            </a:r>
            <a:r>
              <a:rPr lang="tr-TR" altLang="tr-TR" sz="2000" b="1" dirty="0" smtClean="0">
                <a:latin typeface="Arial" panose="020B0604020202020204" pitchFamily="34" charset="0"/>
                <a:cs typeface="Arial" panose="020B0604020202020204" pitchFamily="34" charset="0"/>
              </a:rPr>
              <a:t>hücresi, dokusu ve </a:t>
            </a:r>
            <a:r>
              <a:rPr lang="tr-TR" altLang="tr-TR" sz="2000" b="1" dirty="0">
                <a:latin typeface="Arial" panose="020B0604020202020204" pitchFamily="34" charset="0"/>
                <a:cs typeface="Arial" panose="020B0604020202020204" pitchFamily="34" charset="0"/>
              </a:rPr>
              <a:t>organı </a:t>
            </a:r>
            <a:r>
              <a:rPr lang="tr-TR" altLang="tr-TR" sz="2000" b="1" dirty="0" smtClean="0">
                <a:latin typeface="Arial" panose="020B0604020202020204" pitchFamily="34" charset="0"/>
                <a:cs typeface="Arial" panose="020B0604020202020204" pitchFamily="34" charset="0"/>
              </a:rPr>
              <a:t>için </a:t>
            </a:r>
            <a:r>
              <a:rPr lang="tr-TR" altLang="tr-TR" sz="2000" b="1" dirty="0">
                <a:latin typeface="Arial" panose="020B0604020202020204" pitchFamily="34" charset="0"/>
                <a:cs typeface="Arial" panose="020B0604020202020204" pitchFamily="34" charset="0"/>
              </a:rPr>
              <a:t>su gereklidir.</a:t>
            </a:r>
          </a:p>
          <a:p>
            <a:pPr eaLnBrk="1" hangingPunct="1">
              <a:lnSpc>
                <a:spcPct val="90000"/>
              </a:lnSpc>
            </a:pPr>
            <a:r>
              <a:rPr lang="tr-TR" altLang="tr-TR" sz="2000" b="1" dirty="0">
                <a:latin typeface="Arial" panose="020B0604020202020204" pitchFamily="34" charset="0"/>
                <a:cs typeface="Arial" panose="020B0604020202020204" pitchFamily="34" charset="0"/>
              </a:rPr>
              <a:t>Su vücut hücrelerinde oksijen ve besin öğelerinin taşınmasını sağlar.</a:t>
            </a:r>
          </a:p>
          <a:p>
            <a:pPr eaLnBrk="1" hangingPunct="1">
              <a:lnSpc>
                <a:spcPct val="90000"/>
              </a:lnSpc>
            </a:pPr>
            <a:r>
              <a:rPr lang="tr-TR" altLang="tr-TR" sz="2000" b="1" dirty="0" smtClean="0">
                <a:latin typeface="Arial" panose="020B0604020202020204" pitchFamily="34" charset="0"/>
                <a:cs typeface="Arial" panose="020B0604020202020204" pitchFamily="34" charset="0"/>
              </a:rPr>
              <a:t>Eklemlere </a:t>
            </a:r>
            <a:r>
              <a:rPr lang="tr-TR" altLang="tr-TR" sz="2000" b="1" dirty="0">
                <a:latin typeface="Arial" panose="020B0604020202020204" pitchFamily="34" charset="0"/>
                <a:cs typeface="Arial" panose="020B0604020202020204" pitchFamily="34" charset="0"/>
              </a:rPr>
              <a:t>destek sağlar.</a:t>
            </a:r>
          </a:p>
          <a:p>
            <a:pPr eaLnBrk="1" hangingPunct="1">
              <a:lnSpc>
                <a:spcPct val="90000"/>
              </a:lnSpc>
            </a:pPr>
            <a:r>
              <a:rPr lang="tr-TR" altLang="tr-TR" sz="2000" b="1" dirty="0">
                <a:latin typeface="Arial" panose="020B0604020202020204" pitchFamily="34" charset="0"/>
                <a:cs typeface="Arial" panose="020B0604020202020204" pitchFamily="34" charset="0"/>
              </a:rPr>
              <a:t>Vücut organlarının, dokularının korunmasında </a:t>
            </a:r>
            <a:r>
              <a:rPr lang="tr-TR" altLang="tr-TR" sz="2000" b="1" dirty="0" smtClean="0">
                <a:latin typeface="Arial" panose="020B0604020202020204" pitchFamily="34" charset="0"/>
                <a:cs typeface="Arial" panose="020B0604020202020204" pitchFamily="34" charset="0"/>
              </a:rPr>
              <a:t>etkilidir</a:t>
            </a:r>
          </a:p>
          <a:p>
            <a:r>
              <a:rPr lang="tr-TR" sz="2000" b="1" dirty="0" smtClean="0">
                <a:latin typeface="Arial" panose="020B0604020202020204" pitchFamily="34" charset="0"/>
                <a:cs typeface="Arial" panose="020B0604020202020204" pitchFamily="34" charset="0"/>
              </a:rPr>
              <a:t>Vücudumuzun </a:t>
            </a:r>
            <a:r>
              <a:rPr lang="tr-TR" sz="2000" b="1" dirty="0">
                <a:latin typeface="Arial" panose="020B0604020202020204" pitchFamily="34" charset="0"/>
                <a:cs typeface="Arial" panose="020B0604020202020204" pitchFamily="34" charset="0"/>
              </a:rPr>
              <a:t>PH dengesinin korur, </a:t>
            </a:r>
          </a:p>
          <a:p>
            <a:r>
              <a:rPr lang="tr-TR" sz="2000" b="1" dirty="0">
                <a:latin typeface="Arial" panose="020B0604020202020204" pitchFamily="34" charset="0"/>
                <a:cs typeface="Arial" panose="020B0604020202020204" pitchFamily="34" charset="0"/>
              </a:rPr>
              <a:t>Hücresel işlevlerin yerine getirilmesini sağlar, </a:t>
            </a:r>
          </a:p>
          <a:p>
            <a:r>
              <a:rPr lang="tr-TR" sz="2000" b="1" dirty="0" smtClean="0">
                <a:latin typeface="Arial" panose="020B0604020202020204" pitchFamily="34" charset="0"/>
                <a:cs typeface="Arial" panose="020B0604020202020204" pitchFamily="34" charset="0"/>
              </a:rPr>
              <a:t>Canlılar </a:t>
            </a:r>
            <a:r>
              <a:rPr lang="tr-TR" sz="2000" b="1" dirty="0">
                <a:latin typeface="Arial" panose="020B0604020202020204" pitchFamily="34" charset="0"/>
                <a:cs typeface="Arial" panose="020B0604020202020204" pitchFamily="34" charset="0"/>
              </a:rPr>
              <a:t>için yaşam ortamı oluşturur</a:t>
            </a:r>
            <a:r>
              <a:rPr lang="tr-TR" sz="2000" b="1" dirty="0" smtClean="0">
                <a:latin typeface="Arial" panose="020B0604020202020204" pitchFamily="34" charset="0"/>
                <a:cs typeface="Arial" panose="020B0604020202020204" pitchFamily="34" charset="0"/>
              </a:rPr>
              <a:t>.</a:t>
            </a:r>
            <a:endParaRPr lang="tr-TR" altLang="tr-TR" sz="2000" b="1" dirty="0">
              <a:latin typeface="Arial" panose="020B0604020202020204" pitchFamily="34" charset="0"/>
              <a:cs typeface="Arial" panose="020B0604020202020204" pitchFamily="34" charset="0"/>
            </a:endParaRPr>
          </a:p>
          <a:p>
            <a:pPr eaLnBrk="1" hangingPunct="1">
              <a:lnSpc>
                <a:spcPct val="90000"/>
              </a:lnSpc>
            </a:pPr>
            <a:r>
              <a:rPr lang="tr-TR" altLang="tr-TR" sz="2000" b="1" dirty="0">
                <a:latin typeface="Arial" panose="020B0604020202020204" pitchFamily="34" charset="0"/>
                <a:cs typeface="Arial" panose="020B0604020202020204" pitchFamily="34" charset="0"/>
              </a:rPr>
              <a:t>Vücut sıvılarının büyük bir kısmı </a:t>
            </a:r>
            <a:r>
              <a:rPr lang="tr-TR" altLang="tr-TR" sz="2000" b="1" dirty="0" smtClean="0">
                <a:latin typeface="Arial" panose="020B0604020202020204" pitchFamily="34" charset="0"/>
                <a:cs typeface="Arial" panose="020B0604020202020204" pitchFamily="34" charset="0"/>
              </a:rPr>
              <a:t>sudur (</a:t>
            </a:r>
            <a:r>
              <a:rPr lang="tr-TR" altLang="tr-TR" sz="2000" b="1" dirty="0" err="1" smtClean="0">
                <a:latin typeface="Arial" panose="020B0604020202020204" pitchFamily="34" charset="0"/>
                <a:cs typeface="Arial" panose="020B0604020202020204" pitchFamily="34" charset="0"/>
              </a:rPr>
              <a:t>kan,mide</a:t>
            </a:r>
            <a:r>
              <a:rPr lang="tr-TR" altLang="tr-TR" sz="2000" b="1" dirty="0" smtClean="0">
                <a:latin typeface="Arial" panose="020B0604020202020204" pitchFamily="34" charset="0"/>
                <a:cs typeface="Arial" panose="020B0604020202020204" pitchFamily="34" charset="0"/>
              </a:rPr>
              <a:t> </a:t>
            </a:r>
            <a:r>
              <a:rPr lang="tr-TR" altLang="tr-TR" sz="2000" b="1" dirty="0">
                <a:latin typeface="Arial" panose="020B0604020202020204" pitchFamily="34" charset="0"/>
                <a:cs typeface="Arial" panose="020B0604020202020204" pitchFamily="34" charset="0"/>
              </a:rPr>
              <a:t>sıvısı, </a:t>
            </a:r>
            <a:r>
              <a:rPr lang="tr-TR" altLang="tr-TR" sz="2000" b="1" dirty="0" err="1">
                <a:latin typeface="Arial" panose="020B0604020202020204" pitchFamily="34" charset="0"/>
                <a:cs typeface="Arial" panose="020B0604020202020204" pitchFamily="34" charset="0"/>
              </a:rPr>
              <a:t>tükrük</a:t>
            </a:r>
            <a:r>
              <a:rPr lang="tr-TR" altLang="tr-TR" sz="2000" b="1" dirty="0" smtClean="0">
                <a:latin typeface="Arial" panose="020B0604020202020204" pitchFamily="34" charset="0"/>
                <a:cs typeface="Arial" panose="020B0604020202020204" pitchFamily="34" charset="0"/>
              </a:rPr>
              <a:t>, idrar, </a:t>
            </a:r>
          </a:p>
          <a:p>
            <a:pPr marL="0" indent="0" eaLnBrk="1" hangingPunct="1">
              <a:lnSpc>
                <a:spcPct val="90000"/>
              </a:lnSpc>
              <a:buNone/>
            </a:pPr>
            <a:r>
              <a:rPr lang="tr-TR" altLang="tr-TR" sz="2000" b="1" dirty="0" err="1" smtClean="0">
                <a:latin typeface="Arial" panose="020B0604020202020204" pitchFamily="34" charset="0"/>
                <a:cs typeface="Arial" panose="020B0604020202020204" pitchFamily="34" charset="0"/>
              </a:rPr>
              <a:t>amniyon</a:t>
            </a:r>
            <a:r>
              <a:rPr lang="tr-TR" altLang="tr-TR" sz="2000" b="1" dirty="0" smtClean="0">
                <a:latin typeface="Arial" panose="020B0604020202020204" pitchFamily="34" charset="0"/>
                <a:cs typeface="Arial" panose="020B0604020202020204" pitchFamily="34" charset="0"/>
              </a:rPr>
              <a:t> </a:t>
            </a:r>
            <a:r>
              <a:rPr lang="tr-TR" altLang="tr-TR" sz="2000" b="1" dirty="0">
                <a:latin typeface="Arial" panose="020B0604020202020204" pitchFamily="34" charset="0"/>
                <a:cs typeface="Arial" panose="020B0604020202020204" pitchFamily="34" charset="0"/>
              </a:rPr>
              <a:t>sıvısı)</a:t>
            </a:r>
          </a:p>
        </p:txBody>
      </p:sp>
      <p:pic>
        <p:nvPicPr>
          <p:cNvPr id="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3937" y="893073"/>
            <a:ext cx="2586389" cy="516860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05878" y="6061678"/>
            <a:ext cx="2178519" cy="577081"/>
          </a:xfrm>
          <a:prstGeom prst="rect">
            <a:avLst/>
          </a:prstGeom>
        </p:spPr>
        <p:txBody>
          <a:bodyPr wrap="square">
            <a:spAutoFit/>
          </a:bodyPr>
          <a:lstStyle/>
          <a:p>
            <a:r>
              <a:rPr lang="tr-TR" sz="1050" dirty="0" smtClean="0">
                <a:latin typeface="Arial" panose="020B0604020202020204" pitchFamily="34" charset="0"/>
                <a:cs typeface="Arial" panose="020B0604020202020204" pitchFamily="34" charset="0"/>
              </a:rPr>
              <a:t>Kaynak: T</a:t>
            </a:r>
            <a:r>
              <a:rPr lang="tr-TR" sz="1050" dirty="0">
                <a:latin typeface="Arial" panose="020B0604020202020204" pitchFamily="34" charset="0"/>
                <a:cs typeface="Arial" panose="020B0604020202020204" pitchFamily="34" charset="0"/>
              </a:rPr>
              <a:t>. C. </a:t>
            </a:r>
            <a:r>
              <a:rPr lang="tr-TR" sz="1050" dirty="0" smtClean="0">
                <a:latin typeface="Arial" panose="020B0604020202020204" pitchFamily="34" charset="0"/>
                <a:cs typeface="Arial" panose="020B0604020202020204" pitchFamily="34" charset="0"/>
              </a:rPr>
              <a:t>ANKARA </a:t>
            </a:r>
            <a:r>
              <a:rPr lang="tr-TR" sz="1050" dirty="0">
                <a:latin typeface="Arial" panose="020B0604020202020204" pitchFamily="34" charset="0"/>
                <a:cs typeface="Arial" panose="020B0604020202020204" pitchFamily="34" charset="0"/>
              </a:rPr>
              <a:t>VALİLİĞİ </a:t>
            </a:r>
            <a:br>
              <a:rPr lang="tr-TR" sz="1050" dirty="0">
                <a:latin typeface="Arial" panose="020B0604020202020204" pitchFamily="34" charset="0"/>
                <a:cs typeface="Arial" panose="020B0604020202020204" pitchFamily="34" charset="0"/>
              </a:rPr>
            </a:br>
            <a:r>
              <a:rPr lang="tr-TR" sz="1050" dirty="0">
                <a:latin typeface="Arial" panose="020B0604020202020204" pitchFamily="34" charset="0"/>
                <a:cs typeface="Arial" panose="020B0604020202020204" pitchFamily="34" charset="0"/>
              </a:rPr>
              <a:t>İL SAĞLIK MÜDÜRLÜĞÜ</a:t>
            </a:r>
            <a:br>
              <a:rPr lang="tr-TR" sz="1050" dirty="0">
                <a:latin typeface="Arial" panose="020B0604020202020204" pitchFamily="34" charset="0"/>
                <a:cs typeface="Arial" panose="020B0604020202020204" pitchFamily="34" charset="0"/>
              </a:rPr>
            </a:br>
            <a:r>
              <a:rPr lang="tr-TR" sz="1050" dirty="0">
                <a:latin typeface="Arial" panose="020B0604020202020204" pitchFamily="34" charset="0"/>
                <a:cs typeface="Arial" panose="020B0604020202020204" pitchFamily="34" charset="0"/>
              </a:rPr>
              <a:t>Eğitim Şube Müdürlüğü</a:t>
            </a:r>
          </a:p>
        </p:txBody>
      </p:sp>
      <p:sp>
        <p:nvSpPr>
          <p:cNvPr id="7" name="Dikdörtgen 6"/>
          <p:cNvSpPr/>
          <p:nvPr/>
        </p:nvSpPr>
        <p:spPr>
          <a:xfrm>
            <a:off x="357451" y="314731"/>
            <a:ext cx="2717411" cy="523220"/>
          </a:xfrm>
          <a:prstGeom prst="rect">
            <a:avLst/>
          </a:prstGeom>
        </p:spPr>
        <p:txBody>
          <a:bodyPr wrap="none">
            <a:spAutoFit/>
          </a:bodyPr>
          <a:lstStyle/>
          <a:p>
            <a:r>
              <a:rPr lang="tr-TR" altLang="tr-TR" sz="2800" b="1" u="sng" dirty="0">
                <a:latin typeface="Arial" panose="020B0604020202020204" pitchFamily="34" charset="0"/>
                <a:cs typeface="Arial" panose="020B0604020202020204" pitchFamily="34" charset="0"/>
              </a:rPr>
              <a:t>SUYUN ÖNEMİ</a:t>
            </a:r>
          </a:p>
        </p:txBody>
      </p:sp>
    </p:spTree>
    <p:extLst>
      <p:ext uri="{BB962C8B-B14F-4D97-AF65-F5344CB8AC3E}">
        <p14:creationId xmlns:p14="http://schemas.microsoft.com/office/powerpoint/2010/main" val="350582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3"/>
          <p:cNvSpPr txBox="1">
            <a:spLocks/>
          </p:cNvSpPr>
          <p:nvPr/>
        </p:nvSpPr>
        <p:spPr>
          <a:xfrm>
            <a:off x="-8523077" y="5812348"/>
            <a:ext cx="3022880" cy="159693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mtClean="0"/>
              <a:t>Su 2 hidrojen ve 1 oksijen atomlarından oluşmuş H</a:t>
            </a:r>
            <a:r>
              <a:rPr lang="tr-TR" baseline="-25000" smtClean="0"/>
              <a:t>2</a:t>
            </a:r>
            <a:r>
              <a:rPr lang="tr-TR" smtClean="0"/>
              <a:t>O formülüne sahip moleküler bir maddedir. </a:t>
            </a:r>
          </a:p>
          <a:p>
            <a:r>
              <a:rPr lang="tr-TR" smtClean="0"/>
              <a:t>Su; 0 </a:t>
            </a:r>
            <a:r>
              <a:rPr lang="tr-TR" baseline="30000" smtClean="0"/>
              <a:t>0</a:t>
            </a:r>
            <a:r>
              <a:rPr lang="tr-TR" smtClean="0"/>
              <a:t>C’nin altına buz (katı), </a:t>
            </a:r>
          </a:p>
          <a:p>
            <a:r>
              <a:rPr lang="tr-TR" smtClean="0"/>
              <a:t>100 </a:t>
            </a:r>
            <a:r>
              <a:rPr lang="tr-TR" baseline="30000" smtClean="0"/>
              <a:t>0</a:t>
            </a:r>
            <a:r>
              <a:rPr lang="tr-TR" smtClean="0"/>
              <a:t>C’nin üstünde buhar (gaz) </a:t>
            </a:r>
          </a:p>
          <a:p>
            <a:r>
              <a:rPr lang="tr-TR" smtClean="0"/>
              <a:t>0 </a:t>
            </a:r>
            <a:r>
              <a:rPr lang="tr-TR" baseline="30000" smtClean="0"/>
              <a:t>0</a:t>
            </a:r>
            <a:r>
              <a:rPr lang="tr-TR" smtClean="0"/>
              <a:t>C - 100 </a:t>
            </a:r>
            <a:r>
              <a:rPr lang="tr-TR" baseline="30000" smtClean="0"/>
              <a:t>0</a:t>
            </a:r>
            <a:r>
              <a:rPr lang="tr-TR" smtClean="0"/>
              <a:t>C arasında ise sıvı halde bulunur. </a:t>
            </a:r>
          </a:p>
          <a:p>
            <a:endParaRPr lang="tr-TR" dirty="0"/>
          </a:p>
        </p:txBody>
      </p:sp>
      <p:pic>
        <p:nvPicPr>
          <p:cNvPr id="13" name="Picture 2" descr="Image result for 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1"/>
            <a:ext cx="12192000" cy="6856029"/>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sz="half" idx="2"/>
          </p:nvPr>
        </p:nvSpPr>
        <p:spPr>
          <a:xfrm>
            <a:off x="6642748" y="2127760"/>
            <a:ext cx="5157787" cy="3684588"/>
          </a:xfrm>
        </p:spPr>
        <p:txBody>
          <a:bodyPr>
            <a:normAutofit fontScale="92500"/>
          </a:bodyPr>
          <a:lstStyle/>
          <a:p>
            <a:r>
              <a:rPr lang="tr-TR" b="1" dirty="0">
                <a:latin typeface="Arial" panose="020B0604020202020204" pitchFamily="34" charset="0"/>
                <a:cs typeface="Arial" panose="020B0604020202020204" pitchFamily="34" charset="0"/>
              </a:rPr>
              <a:t>Su </a:t>
            </a:r>
            <a:r>
              <a:rPr lang="tr-TR" b="1" dirty="0" smtClean="0">
                <a:latin typeface="Arial" panose="020B0604020202020204" pitchFamily="34" charset="0"/>
                <a:cs typeface="Arial" panose="020B0604020202020204" pitchFamily="34" charset="0"/>
              </a:rPr>
              <a:t>2 hidrojen </a:t>
            </a:r>
            <a:r>
              <a:rPr lang="tr-TR" b="1" dirty="0">
                <a:latin typeface="Arial" panose="020B0604020202020204" pitchFamily="34" charset="0"/>
                <a:cs typeface="Arial" panose="020B0604020202020204" pitchFamily="34" charset="0"/>
              </a:rPr>
              <a:t>ve </a:t>
            </a:r>
            <a:r>
              <a:rPr lang="tr-TR" b="1" dirty="0" smtClean="0">
                <a:latin typeface="Arial" panose="020B0604020202020204" pitchFamily="34" charset="0"/>
                <a:cs typeface="Arial" panose="020B0604020202020204" pitchFamily="34" charset="0"/>
              </a:rPr>
              <a:t>1 oksijen </a:t>
            </a:r>
            <a:r>
              <a:rPr lang="tr-TR" b="1" dirty="0">
                <a:latin typeface="Arial" panose="020B0604020202020204" pitchFamily="34" charset="0"/>
                <a:cs typeface="Arial" panose="020B0604020202020204" pitchFamily="34" charset="0"/>
              </a:rPr>
              <a:t>atomlarından oluşmuş H</a:t>
            </a:r>
            <a:r>
              <a:rPr lang="tr-TR" b="1" baseline="-25000" dirty="0">
                <a:latin typeface="Arial" panose="020B0604020202020204" pitchFamily="34" charset="0"/>
                <a:cs typeface="Arial" panose="020B0604020202020204" pitchFamily="34" charset="0"/>
              </a:rPr>
              <a:t>2</a:t>
            </a:r>
            <a:r>
              <a:rPr lang="tr-TR" b="1" dirty="0">
                <a:latin typeface="Arial" panose="020B0604020202020204" pitchFamily="34" charset="0"/>
                <a:cs typeface="Arial" panose="020B0604020202020204" pitchFamily="34" charset="0"/>
              </a:rPr>
              <a:t>O formülüne sahip moleküler bir maddedir.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Su; </a:t>
            </a:r>
            <a:r>
              <a:rPr lang="tr-TR" b="1" dirty="0">
                <a:latin typeface="Arial" panose="020B0604020202020204" pitchFamily="34" charset="0"/>
                <a:cs typeface="Arial" panose="020B0604020202020204" pitchFamily="34" charset="0"/>
              </a:rPr>
              <a:t>0 </a:t>
            </a:r>
            <a:r>
              <a:rPr lang="tr-TR" b="1" baseline="30000" dirty="0">
                <a:latin typeface="Arial" panose="020B0604020202020204" pitchFamily="34" charset="0"/>
                <a:cs typeface="Arial" panose="020B0604020202020204" pitchFamily="34" charset="0"/>
              </a:rPr>
              <a:t>0</a:t>
            </a:r>
            <a:r>
              <a:rPr lang="tr-TR" b="1" dirty="0">
                <a:latin typeface="Arial" panose="020B0604020202020204" pitchFamily="34" charset="0"/>
                <a:cs typeface="Arial" panose="020B0604020202020204" pitchFamily="34" charset="0"/>
              </a:rPr>
              <a:t>C’nin altına buz (katı),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100 </a:t>
            </a:r>
            <a:r>
              <a:rPr lang="tr-TR" b="1" baseline="30000" dirty="0">
                <a:latin typeface="Arial" panose="020B0604020202020204" pitchFamily="34" charset="0"/>
                <a:cs typeface="Arial" panose="020B0604020202020204" pitchFamily="34" charset="0"/>
              </a:rPr>
              <a:t>0</a:t>
            </a:r>
            <a:r>
              <a:rPr lang="tr-TR" b="1" dirty="0">
                <a:latin typeface="Arial" panose="020B0604020202020204" pitchFamily="34" charset="0"/>
                <a:cs typeface="Arial" panose="020B0604020202020204" pitchFamily="34" charset="0"/>
              </a:rPr>
              <a:t>C’nin üstünde buhar (gaz)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0 </a:t>
            </a:r>
            <a:r>
              <a:rPr lang="tr-TR" b="1" baseline="30000" dirty="0">
                <a:latin typeface="Arial" panose="020B0604020202020204" pitchFamily="34" charset="0"/>
                <a:cs typeface="Arial" panose="020B0604020202020204" pitchFamily="34" charset="0"/>
              </a:rPr>
              <a:t>0</a:t>
            </a:r>
            <a:r>
              <a:rPr lang="tr-TR" b="1" dirty="0">
                <a:latin typeface="Arial" panose="020B0604020202020204" pitchFamily="34" charset="0"/>
                <a:cs typeface="Arial" panose="020B0604020202020204" pitchFamily="34" charset="0"/>
              </a:rPr>
              <a:t>C </a:t>
            </a:r>
            <a:r>
              <a:rPr lang="tr-TR" b="1"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100 </a:t>
            </a:r>
            <a:r>
              <a:rPr lang="tr-TR" b="1" baseline="30000" dirty="0">
                <a:latin typeface="Arial" panose="020B0604020202020204" pitchFamily="34" charset="0"/>
                <a:cs typeface="Arial" panose="020B0604020202020204" pitchFamily="34" charset="0"/>
              </a:rPr>
              <a:t>0</a:t>
            </a:r>
            <a:r>
              <a:rPr lang="tr-TR" b="1" dirty="0">
                <a:latin typeface="Arial" panose="020B0604020202020204" pitchFamily="34" charset="0"/>
                <a:cs typeface="Arial" panose="020B0604020202020204" pitchFamily="34" charset="0"/>
              </a:rPr>
              <a:t>C arasında ise sıvı halde bulunur. </a:t>
            </a:r>
          </a:p>
          <a:p>
            <a:endParaRPr lang="tr-TR" b="1" dirty="0">
              <a:latin typeface="Arial" panose="020B0604020202020204" pitchFamily="34" charset="0"/>
              <a:cs typeface="Arial" panose="020B0604020202020204" pitchFamily="34" charset="0"/>
            </a:endParaRPr>
          </a:p>
        </p:txBody>
      </p:sp>
      <p:pic>
        <p:nvPicPr>
          <p:cNvPr id="7" name="Picture 2" descr="Image result for suyun önemi"/>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030344" y="1862992"/>
            <a:ext cx="6013367" cy="37527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 name="Picture 6" descr="Image result for h2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81" t="14368" r="10891" b="16679"/>
          <a:stretch/>
        </p:blipFill>
        <p:spPr bwMode="auto">
          <a:xfrm>
            <a:off x="8400371" y="202800"/>
            <a:ext cx="3791629" cy="1501381"/>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1098596" y="97468"/>
            <a:ext cx="2717411" cy="523220"/>
          </a:xfrm>
          <a:prstGeom prst="rect">
            <a:avLst/>
          </a:prstGeom>
        </p:spPr>
        <p:txBody>
          <a:bodyPr wrap="none">
            <a:spAutoFit/>
          </a:bodyPr>
          <a:lstStyle/>
          <a:p>
            <a:r>
              <a:rPr lang="tr-TR" altLang="tr-TR" sz="2800" b="1" u="sng" dirty="0">
                <a:latin typeface="Arial" panose="020B0604020202020204" pitchFamily="34" charset="0"/>
                <a:cs typeface="Arial" panose="020B0604020202020204" pitchFamily="34" charset="0"/>
              </a:rPr>
              <a:t>SUYUN ÖNEMİ</a:t>
            </a:r>
          </a:p>
        </p:txBody>
      </p:sp>
    </p:spTree>
    <p:extLst>
      <p:ext uri="{BB962C8B-B14F-4D97-AF65-F5344CB8AC3E}">
        <p14:creationId xmlns:p14="http://schemas.microsoft.com/office/powerpoint/2010/main" val="287540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Image result for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p:txBody>
          <a:bodyPr/>
          <a:lstStyle/>
          <a:p>
            <a:pPr algn="ctr" eaLnBrk="1" hangingPunct="1"/>
            <a:r>
              <a:rPr lang="tr-TR" altLang="tr-TR" sz="3800" b="1" dirty="0"/>
              <a:t>VÜCUDUMUZA SUSUZLUK NELER YAPAR?</a:t>
            </a:r>
          </a:p>
        </p:txBody>
      </p:sp>
      <p:sp>
        <p:nvSpPr>
          <p:cNvPr id="28675" name="Rectangle 3"/>
          <p:cNvSpPr>
            <a:spLocks noGrp="1" noChangeArrowheads="1"/>
          </p:cNvSpPr>
          <p:nvPr>
            <p:ph type="body" idx="1"/>
          </p:nvPr>
        </p:nvSpPr>
        <p:spPr>
          <a:xfrm>
            <a:off x="0" y="2502729"/>
            <a:ext cx="5294011" cy="872773"/>
          </a:xfrm>
        </p:spPr>
        <p:txBody>
          <a:bodyPr>
            <a:normAutofit/>
          </a:bodyPr>
          <a:lstStyle/>
          <a:p>
            <a:pPr eaLnBrk="1" hangingPunct="1"/>
            <a:r>
              <a:rPr lang="tr-TR" altLang="tr-TR" sz="1800" dirty="0" smtClean="0">
                <a:latin typeface="Arial" panose="020B0604020202020204" pitchFamily="34" charset="0"/>
                <a:cs typeface="Arial" panose="020B0604020202020204" pitchFamily="34" charset="0"/>
              </a:rPr>
              <a:t>Vücutta </a:t>
            </a:r>
            <a:r>
              <a:rPr lang="tr-TR" altLang="tr-TR" sz="1800" dirty="0" smtClean="0">
                <a:latin typeface="Arial" panose="020B0604020202020204" pitchFamily="34" charset="0"/>
                <a:cs typeface="Arial" panose="020B0604020202020204" pitchFamily="34" charset="0"/>
              </a:rPr>
              <a:t>sadece ½ -1 kg </a:t>
            </a:r>
            <a:r>
              <a:rPr lang="tr-TR" altLang="tr-TR" sz="1800" dirty="0" err="1" smtClean="0">
                <a:latin typeface="Arial" panose="020B0604020202020204" pitchFamily="34" charset="0"/>
                <a:cs typeface="Arial" panose="020B0604020202020204" pitchFamily="34" charset="0"/>
              </a:rPr>
              <a:t>lık</a:t>
            </a:r>
            <a:r>
              <a:rPr lang="tr-TR" altLang="tr-TR" sz="1800" dirty="0" smtClean="0">
                <a:latin typeface="Arial" panose="020B0604020202020204" pitchFamily="34" charset="0"/>
                <a:cs typeface="Arial" panose="020B0604020202020204" pitchFamily="34" charset="0"/>
              </a:rPr>
              <a:t> su kaybı susama hissini oluşturur</a:t>
            </a:r>
            <a:r>
              <a:rPr lang="tr-TR" altLang="tr-TR" sz="1800" dirty="0" smtClean="0">
                <a:latin typeface="Arial" panose="020B0604020202020204" pitchFamily="34" charset="0"/>
                <a:cs typeface="Arial" panose="020B0604020202020204" pitchFamily="34" charset="0"/>
              </a:rPr>
              <a:t>. Biraz </a:t>
            </a:r>
            <a:r>
              <a:rPr lang="tr-TR" altLang="tr-TR" sz="1800" dirty="0" smtClean="0">
                <a:latin typeface="Arial" panose="020B0604020202020204" pitchFamily="34" charset="0"/>
                <a:cs typeface="Arial" panose="020B0604020202020204" pitchFamily="34" charset="0"/>
              </a:rPr>
              <a:t>daha fazla kayıp vücutta dayanıklılık ve güçte azalmalara neden olur</a:t>
            </a:r>
            <a:r>
              <a:rPr lang="tr-TR" altLang="tr-TR" sz="1800" dirty="0" smtClean="0">
                <a:latin typeface="Arial" panose="020B0604020202020204" pitchFamily="34" charset="0"/>
                <a:cs typeface="Arial" panose="020B0604020202020204" pitchFamily="34" charset="0"/>
              </a:rPr>
              <a:t>.</a:t>
            </a:r>
            <a:endParaRPr lang="tr-TR" altLang="tr-TR" sz="1800" dirty="0" smtClean="0">
              <a:latin typeface="Arial" panose="020B0604020202020204" pitchFamily="34" charset="0"/>
              <a:cs typeface="Arial" panose="020B0604020202020204" pitchFamily="34" charset="0"/>
            </a:endParaRPr>
          </a:p>
        </p:txBody>
      </p:sp>
      <p:sp>
        <p:nvSpPr>
          <p:cNvPr id="2" name="Dikdörtgen 1"/>
          <p:cNvSpPr/>
          <p:nvPr/>
        </p:nvSpPr>
        <p:spPr>
          <a:xfrm>
            <a:off x="381801" y="5933090"/>
            <a:ext cx="2476902" cy="577081"/>
          </a:xfrm>
          <a:prstGeom prst="rect">
            <a:avLst/>
          </a:prstGeom>
        </p:spPr>
        <p:txBody>
          <a:bodyPr wrap="square">
            <a:spAutoFit/>
          </a:bodyPr>
          <a:lstStyle/>
          <a:p>
            <a:r>
              <a:rPr lang="tr-TR" sz="1050" dirty="0" smtClean="0">
                <a:latin typeface="Arial" panose="020B0604020202020204" pitchFamily="34" charset="0"/>
                <a:cs typeface="Arial" panose="020B0604020202020204" pitchFamily="34" charset="0"/>
              </a:rPr>
              <a:t>Kaynak: T</a:t>
            </a:r>
            <a:r>
              <a:rPr lang="tr-TR" sz="1050" dirty="0">
                <a:latin typeface="Arial" panose="020B0604020202020204" pitchFamily="34" charset="0"/>
                <a:cs typeface="Arial" panose="020B0604020202020204" pitchFamily="34" charset="0"/>
              </a:rPr>
              <a:t>. C. </a:t>
            </a:r>
            <a:r>
              <a:rPr lang="tr-TR" sz="1050" dirty="0" smtClean="0">
                <a:latin typeface="Arial" panose="020B0604020202020204" pitchFamily="34" charset="0"/>
                <a:cs typeface="Arial" panose="020B0604020202020204" pitchFamily="34" charset="0"/>
              </a:rPr>
              <a:t>ANKARA </a:t>
            </a:r>
            <a:r>
              <a:rPr lang="tr-TR" sz="1050" dirty="0">
                <a:latin typeface="Arial" panose="020B0604020202020204" pitchFamily="34" charset="0"/>
                <a:cs typeface="Arial" panose="020B0604020202020204" pitchFamily="34" charset="0"/>
              </a:rPr>
              <a:t>VALİLİĞİ </a:t>
            </a:r>
            <a:br>
              <a:rPr lang="tr-TR" sz="1050" dirty="0">
                <a:latin typeface="Arial" panose="020B0604020202020204" pitchFamily="34" charset="0"/>
                <a:cs typeface="Arial" panose="020B0604020202020204" pitchFamily="34" charset="0"/>
              </a:rPr>
            </a:br>
            <a:r>
              <a:rPr lang="tr-TR" sz="1050" dirty="0">
                <a:latin typeface="Arial" panose="020B0604020202020204" pitchFamily="34" charset="0"/>
                <a:cs typeface="Arial" panose="020B0604020202020204" pitchFamily="34" charset="0"/>
              </a:rPr>
              <a:t>İL SAĞLIK MÜDÜRLÜĞÜ</a:t>
            </a:r>
            <a:br>
              <a:rPr lang="tr-TR" sz="1050" dirty="0">
                <a:latin typeface="Arial" panose="020B0604020202020204" pitchFamily="34" charset="0"/>
                <a:cs typeface="Arial" panose="020B0604020202020204" pitchFamily="34" charset="0"/>
              </a:rPr>
            </a:br>
            <a:r>
              <a:rPr lang="tr-TR" sz="1050" dirty="0">
                <a:latin typeface="Arial" panose="020B0604020202020204" pitchFamily="34" charset="0"/>
                <a:cs typeface="Arial" panose="020B0604020202020204" pitchFamily="34" charset="0"/>
              </a:rPr>
              <a:t>Eğitim Şube Müdürlüğü</a:t>
            </a:r>
          </a:p>
        </p:txBody>
      </p:sp>
      <p:pic>
        <p:nvPicPr>
          <p:cNvPr id="26626" name="Picture 2" descr="Image result for su içen susuz hayvan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291" y="2182127"/>
            <a:ext cx="3810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675812" y="5687173"/>
            <a:ext cx="6096000" cy="923330"/>
          </a:xfrm>
          <a:prstGeom prst="rect">
            <a:avLst/>
          </a:prstGeom>
        </p:spPr>
        <p:txBody>
          <a:bodyPr>
            <a:spAutoFit/>
          </a:bodyPr>
          <a:lstStyle/>
          <a:p>
            <a:r>
              <a:rPr lang="tr-TR" altLang="tr-TR" dirty="0">
                <a:latin typeface="Arial" panose="020B0604020202020204" pitchFamily="34" charset="0"/>
                <a:cs typeface="Arial" panose="020B0604020202020204" pitchFamily="34" charset="0"/>
              </a:rPr>
              <a:t>Orta derecede </a:t>
            </a:r>
            <a:r>
              <a:rPr lang="tr-TR" altLang="tr-TR" dirty="0" err="1">
                <a:latin typeface="Arial" panose="020B0604020202020204" pitchFamily="34" charset="0"/>
                <a:cs typeface="Arial" panose="020B0604020202020204" pitchFamily="34" charset="0"/>
              </a:rPr>
              <a:t>dehidratasyon</a:t>
            </a:r>
            <a:r>
              <a:rPr lang="tr-TR" altLang="tr-TR" dirty="0">
                <a:latin typeface="Arial" panose="020B0604020202020204" pitchFamily="34" charset="0"/>
                <a:cs typeface="Arial" panose="020B0604020202020204" pitchFamily="34" charset="0"/>
              </a:rPr>
              <a:t> fiziksel performansı bozar. Vücutta sıvı miktarının % 20 oranında azalması ile yaşamsal risk artar.</a:t>
            </a:r>
          </a:p>
        </p:txBody>
      </p:sp>
    </p:spTree>
    <p:extLst>
      <p:ext uri="{BB962C8B-B14F-4D97-AF65-F5344CB8AC3E}">
        <p14:creationId xmlns:p14="http://schemas.microsoft.com/office/powerpoint/2010/main" val="282067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SU VE NİLÜ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355"/>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sz="half" idx="2"/>
          </p:nvPr>
        </p:nvSpPr>
        <p:spPr>
          <a:xfrm>
            <a:off x="5171156" y="1278374"/>
            <a:ext cx="6793046" cy="5122425"/>
          </a:xfrm>
        </p:spPr>
        <p:txBody>
          <a:bodyPr>
            <a:normAutofit fontScale="85000" lnSpcReduction="10000"/>
          </a:bodyPr>
          <a:lstStyle/>
          <a:p>
            <a:pPr algn="r"/>
            <a:r>
              <a:rPr lang="tr-TR" dirty="0" smtClean="0">
                <a:latin typeface="Arial" panose="020B0604020202020204" pitchFamily="34" charset="0"/>
                <a:cs typeface="Arial" panose="020B0604020202020204" pitchFamily="34" charset="0"/>
              </a:rPr>
              <a:t>Dünyada </a:t>
            </a:r>
            <a:r>
              <a:rPr lang="tr-TR" dirty="0">
                <a:latin typeface="Arial" panose="020B0604020202020204" pitchFamily="34" charset="0"/>
                <a:cs typeface="Arial" panose="020B0604020202020204" pitchFamily="34" charset="0"/>
              </a:rPr>
              <a:t>su doğal olarak farklı şekillerde ve yerlerde bulunur: </a:t>
            </a:r>
            <a:endParaRPr lang="tr-TR" dirty="0" smtClean="0">
              <a:latin typeface="Arial" panose="020B0604020202020204" pitchFamily="34" charset="0"/>
              <a:cs typeface="Arial" panose="020B0604020202020204" pitchFamily="34" charset="0"/>
            </a:endParaRPr>
          </a:p>
          <a:p>
            <a:pPr algn="r"/>
            <a:r>
              <a:rPr lang="tr-TR" dirty="0" smtClean="0">
                <a:latin typeface="Arial" panose="020B0604020202020204" pitchFamily="34" charset="0"/>
                <a:cs typeface="Arial" panose="020B0604020202020204" pitchFamily="34" charset="0"/>
              </a:rPr>
              <a:t>Havada</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algn="r"/>
            <a:r>
              <a:rPr lang="tr-TR" dirty="0" smtClean="0">
                <a:latin typeface="Arial" panose="020B0604020202020204" pitchFamily="34" charset="0"/>
                <a:cs typeface="Arial" panose="020B0604020202020204" pitchFamily="34" charset="0"/>
              </a:rPr>
              <a:t>Yüzeyde</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algn="r"/>
            <a:r>
              <a:rPr lang="tr-TR" dirty="0" smtClean="0">
                <a:latin typeface="Arial" panose="020B0604020202020204" pitchFamily="34" charset="0"/>
                <a:cs typeface="Arial" panose="020B0604020202020204" pitchFamily="34" charset="0"/>
              </a:rPr>
              <a:t>Yer </a:t>
            </a:r>
            <a:r>
              <a:rPr lang="tr-TR" dirty="0">
                <a:latin typeface="Arial" panose="020B0604020202020204" pitchFamily="34" charset="0"/>
                <a:cs typeface="Arial" panose="020B0604020202020204" pitchFamily="34" charset="0"/>
              </a:rPr>
              <a:t>altında </a:t>
            </a:r>
            <a:endParaRPr lang="tr-TR" dirty="0" smtClean="0">
              <a:latin typeface="Arial" panose="020B0604020202020204" pitchFamily="34" charset="0"/>
              <a:cs typeface="Arial" panose="020B0604020202020204" pitchFamily="34" charset="0"/>
            </a:endParaRPr>
          </a:p>
          <a:p>
            <a:pPr algn="r"/>
            <a:r>
              <a:rPr lang="tr-TR" dirty="0" smtClean="0">
                <a:latin typeface="Arial" panose="020B0604020202020204" pitchFamily="34" charset="0"/>
                <a:cs typeface="Arial" panose="020B0604020202020204" pitchFamily="34" charset="0"/>
              </a:rPr>
              <a:t>Okyanuslarda </a:t>
            </a:r>
          </a:p>
          <a:p>
            <a:pPr algn="r"/>
            <a:endParaRPr lang="tr-TR" dirty="0" smtClean="0">
              <a:latin typeface="Arial" panose="020B0604020202020204" pitchFamily="34" charset="0"/>
              <a:cs typeface="Arial" panose="020B0604020202020204" pitchFamily="34" charset="0"/>
            </a:endParaRPr>
          </a:p>
          <a:p>
            <a:pPr algn="r"/>
            <a:endParaRPr lang="tr-TR" dirty="0">
              <a:latin typeface="Arial" panose="020B0604020202020204" pitchFamily="34" charset="0"/>
              <a:cs typeface="Arial" panose="020B0604020202020204" pitchFamily="34" charset="0"/>
            </a:endParaRPr>
          </a:p>
          <a:p>
            <a:pPr algn="r"/>
            <a:r>
              <a:rPr lang="tr-TR" dirty="0" smtClean="0">
                <a:latin typeface="Arial" panose="020B0604020202020204" pitchFamily="34" charset="0"/>
                <a:cs typeface="Arial" panose="020B0604020202020204" pitchFamily="34" charset="0"/>
              </a:rPr>
              <a:t>Tatlı </a:t>
            </a:r>
            <a:r>
              <a:rPr lang="tr-TR" dirty="0">
                <a:latin typeface="Arial" panose="020B0604020202020204" pitchFamily="34" charset="0"/>
                <a:cs typeface="Arial" panose="020B0604020202020204" pitchFamily="34" charset="0"/>
              </a:rPr>
              <a:t>su Dünya’daki suyun sadece %3’lük kısmını oluşturur ve bunun çoğu buzullar ve buz tabakaları içerisinde donmuş haldedir. Kalan donmamış haldeki tatlı su başlıca yeraltı suyu olarak bulunur. Sadece küçük bir kısmı yer üstünde ya da </a:t>
            </a:r>
            <a:r>
              <a:rPr lang="tr-TR" dirty="0" smtClean="0">
                <a:latin typeface="Arial" panose="020B0604020202020204" pitchFamily="34" charset="0"/>
                <a:cs typeface="Arial" panose="020B0604020202020204" pitchFamily="34" charset="0"/>
              </a:rPr>
              <a:t>havada </a:t>
            </a:r>
            <a:r>
              <a:rPr lang="tr-TR" dirty="0">
                <a:latin typeface="Arial" panose="020B0604020202020204" pitchFamily="34" charset="0"/>
                <a:cs typeface="Arial" panose="020B0604020202020204" pitchFamily="34" charset="0"/>
              </a:rPr>
              <a:t>bulunur. </a:t>
            </a:r>
            <a:endParaRPr lang="tr-TR" dirty="0">
              <a:latin typeface="Arial" panose="020B0604020202020204" pitchFamily="34" charset="0"/>
              <a:cs typeface="Arial" panose="020B0604020202020204" pitchFamily="34" charset="0"/>
            </a:endParaRPr>
          </a:p>
        </p:txBody>
      </p:sp>
      <p:sp>
        <p:nvSpPr>
          <p:cNvPr id="8" name="Dikdörtgen 7"/>
          <p:cNvSpPr/>
          <p:nvPr/>
        </p:nvSpPr>
        <p:spPr>
          <a:xfrm>
            <a:off x="357451" y="314731"/>
            <a:ext cx="2278188" cy="523220"/>
          </a:xfrm>
          <a:prstGeom prst="rect">
            <a:avLst/>
          </a:prstGeom>
        </p:spPr>
        <p:txBody>
          <a:bodyPr wrap="none">
            <a:spAutoFit/>
          </a:bodyPr>
          <a:lstStyle/>
          <a:p>
            <a:r>
              <a:rPr lang="tr-TR" altLang="tr-TR" sz="2800" b="1" u="sng" dirty="0" smtClean="0">
                <a:latin typeface="Arial" panose="020B0604020202020204" pitchFamily="34" charset="0"/>
                <a:cs typeface="Arial" panose="020B0604020202020204" pitchFamily="34" charset="0"/>
              </a:rPr>
              <a:t>SU ÇEVRİMİ</a:t>
            </a:r>
            <a:endParaRPr lang="tr-TR" altLang="tr-TR"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09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 döngüs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 y="0"/>
            <a:ext cx="1219098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2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2013" y="274638"/>
            <a:ext cx="11165305" cy="1143000"/>
          </a:xfrm>
        </p:spPr>
        <p:txBody>
          <a:bodyPr>
            <a:normAutofit/>
          </a:bodyPr>
          <a:lstStyle/>
          <a:p>
            <a:pPr algn="ctr" eaLnBrk="1" hangingPunct="1"/>
            <a:r>
              <a:rPr lang="tr-TR" altLang="tr-TR" sz="2800" dirty="0" smtClean="0">
                <a:latin typeface="Arial" panose="020B0604020202020204" pitchFamily="34" charset="0"/>
                <a:ea typeface="ＭＳ Ｐゴシック" charset="-128"/>
                <a:cs typeface="Arial" panose="020B0604020202020204" pitchFamily="34" charset="0"/>
              </a:rPr>
              <a:t>Dünyanın tatlı su kaynaklarının ülkeler bazında kıtlık dereceleri</a:t>
            </a:r>
            <a:endParaRPr lang="en-US" altLang="tr-TR" sz="2800" dirty="0">
              <a:latin typeface="Arial" panose="020B0604020202020204" pitchFamily="34" charset="0"/>
              <a:ea typeface="ＭＳ Ｐゴシック" charset="-128"/>
              <a:cs typeface="Arial" panose="020B0604020202020204" pitchFamily="34" charset="0"/>
            </a:endParaRPr>
          </a:p>
        </p:txBody>
      </p:sp>
      <p:pic>
        <p:nvPicPr>
          <p:cNvPr id="4" name="Picture 4" descr="1306"/>
          <p:cNvPicPr>
            <a:picLocks noGrp="1" noChangeAspect="1" noChangeArrowheads="1"/>
          </p:cNvPicPr>
          <p:nvPr>
            <p:ph idx="1"/>
          </p:nvPr>
        </p:nvPicPr>
        <p:blipFill>
          <a:blip r:embed="rId3"/>
          <a:srcRect l="-670" r="-670"/>
          <a:stretch>
            <a:fillRect/>
          </a:stretch>
        </p:blipFill>
        <p:spPr>
          <a:xfrm>
            <a:off x="462013" y="1232034"/>
            <a:ext cx="11251932" cy="529389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33227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71750" y="260351"/>
            <a:ext cx="7340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a:solidFill>
                  <a:srgbClr val="FF0000"/>
                </a:solidFill>
                <a:latin typeface="Arial" panose="020B0604020202020204" pitchFamily="34" charset="0"/>
              </a:rPr>
              <a:t>TÜRKİYE’DE SU POTANSİYELİ</a:t>
            </a:r>
            <a:endParaRPr lang="en-US" altLang="tr-TR" b="1">
              <a:solidFill>
                <a:srgbClr val="FF0000"/>
              </a:solidFill>
              <a:latin typeface="Arial" panose="020B0604020202020204" pitchFamily="34" charset="0"/>
            </a:endParaRPr>
          </a:p>
        </p:txBody>
      </p:sp>
      <p:sp>
        <p:nvSpPr>
          <p:cNvPr id="9219" name="Rectangle 3"/>
          <p:cNvSpPr>
            <a:spLocks noChangeArrowheads="1"/>
          </p:cNvSpPr>
          <p:nvPr/>
        </p:nvSpPr>
        <p:spPr bwMode="auto">
          <a:xfrm>
            <a:off x="1905000" y="1052513"/>
            <a:ext cx="3124200" cy="863600"/>
          </a:xfrm>
          <a:prstGeom prst="rect">
            <a:avLst/>
          </a:prstGeom>
          <a:solidFill>
            <a:srgbClr val="76EDF0"/>
          </a:solidFill>
          <a:ln w="19050">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400">
                <a:solidFill>
                  <a:srgbClr val="0000FF"/>
                </a:solidFill>
              </a:rPr>
              <a:t>Komşu Ülkelerden Gelen Yüzeysel Akış</a:t>
            </a:r>
            <a:endParaRPr lang="en-US" altLang="tr-TR" sz="1400">
              <a:solidFill>
                <a:srgbClr val="0000FF"/>
              </a:solidFill>
            </a:endParaRPr>
          </a:p>
          <a:p>
            <a:pPr algn="ctr"/>
            <a:r>
              <a:rPr lang="en-US" altLang="tr-TR" sz="1400">
                <a:solidFill>
                  <a:srgbClr val="0000FF"/>
                </a:solidFill>
              </a:rPr>
              <a:t>7 km</a:t>
            </a:r>
            <a:r>
              <a:rPr lang="en-US" altLang="tr-TR" sz="1400" baseline="30000">
                <a:solidFill>
                  <a:srgbClr val="0000FF"/>
                </a:solidFill>
              </a:rPr>
              <a:t>3</a:t>
            </a:r>
            <a:r>
              <a:rPr lang="en-US" altLang="tr-TR" sz="1400">
                <a:solidFill>
                  <a:srgbClr val="0000FF"/>
                </a:solidFill>
              </a:rPr>
              <a:t>             </a:t>
            </a:r>
          </a:p>
        </p:txBody>
      </p:sp>
      <p:sp>
        <p:nvSpPr>
          <p:cNvPr id="9220" name="Rectangle 4"/>
          <p:cNvSpPr>
            <a:spLocks noChangeArrowheads="1"/>
          </p:cNvSpPr>
          <p:nvPr/>
        </p:nvSpPr>
        <p:spPr bwMode="auto">
          <a:xfrm>
            <a:off x="5159376" y="1052513"/>
            <a:ext cx="2239963" cy="762000"/>
          </a:xfrm>
          <a:prstGeom prst="rect">
            <a:avLst/>
          </a:prstGeom>
          <a:solidFill>
            <a:srgbClr val="FFFF99"/>
          </a:solidFill>
          <a:ln w="19050">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600">
                <a:solidFill>
                  <a:srgbClr val="0000FF"/>
                </a:solidFill>
              </a:rPr>
              <a:t>Yıllık Ortalam Yağış</a:t>
            </a:r>
            <a:endParaRPr lang="en-US" altLang="tr-TR" sz="1600">
              <a:solidFill>
                <a:srgbClr val="0000FF"/>
              </a:solidFill>
            </a:endParaRPr>
          </a:p>
          <a:p>
            <a:pPr algn="ctr"/>
            <a:r>
              <a:rPr lang="en-US" altLang="tr-TR" sz="1600">
                <a:solidFill>
                  <a:srgbClr val="0000FF"/>
                </a:solidFill>
              </a:rPr>
              <a:t>501 km</a:t>
            </a:r>
            <a:r>
              <a:rPr lang="en-US" altLang="tr-TR" sz="1600" baseline="30000">
                <a:solidFill>
                  <a:srgbClr val="0000FF"/>
                </a:solidFill>
              </a:rPr>
              <a:t>3</a:t>
            </a:r>
            <a:endParaRPr lang="en-US" altLang="tr-TR" sz="1000">
              <a:solidFill>
                <a:srgbClr val="0000FF"/>
              </a:solidFill>
            </a:endParaRPr>
          </a:p>
        </p:txBody>
      </p:sp>
      <p:sp>
        <p:nvSpPr>
          <p:cNvPr id="9221" name="Rectangle 5"/>
          <p:cNvSpPr>
            <a:spLocks noChangeArrowheads="1"/>
          </p:cNvSpPr>
          <p:nvPr/>
        </p:nvSpPr>
        <p:spPr bwMode="auto">
          <a:xfrm>
            <a:off x="8131175" y="1052513"/>
            <a:ext cx="2286000" cy="609600"/>
          </a:xfrm>
          <a:prstGeom prst="rect">
            <a:avLst/>
          </a:prstGeom>
          <a:solidFill>
            <a:srgbClr val="6AE2AF"/>
          </a:solidFill>
          <a:ln w="9525">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600">
                <a:solidFill>
                  <a:srgbClr val="0000FF"/>
                </a:solidFill>
              </a:rPr>
              <a:t>Buharlaşma</a:t>
            </a:r>
            <a:endParaRPr lang="en-US" altLang="tr-TR" sz="1600">
              <a:solidFill>
                <a:srgbClr val="0000FF"/>
              </a:solidFill>
            </a:endParaRPr>
          </a:p>
          <a:p>
            <a:pPr algn="ctr"/>
            <a:r>
              <a:rPr lang="en-US" altLang="tr-TR" sz="1600">
                <a:solidFill>
                  <a:srgbClr val="0000FF"/>
                </a:solidFill>
              </a:rPr>
              <a:t>274 km</a:t>
            </a:r>
            <a:r>
              <a:rPr lang="en-US" altLang="tr-TR" sz="1600" baseline="30000">
                <a:solidFill>
                  <a:srgbClr val="0000FF"/>
                </a:solidFill>
              </a:rPr>
              <a:t>3</a:t>
            </a:r>
            <a:endParaRPr lang="en-US" altLang="tr-TR" sz="1600">
              <a:solidFill>
                <a:srgbClr val="0000FF"/>
              </a:solidFill>
            </a:endParaRPr>
          </a:p>
        </p:txBody>
      </p:sp>
      <p:sp>
        <p:nvSpPr>
          <p:cNvPr id="9222" name="Rectangle 6"/>
          <p:cNvSpPr>
            <a:spLocks noChangeArrowheads="1"/>
          </p:cNvSpPr>
          <p:nvPr/>
        </p:nvSpPr>
        <p:spPr bwMode="auto">
          <a:xfrm>
            <a:off x="4953000" y="2120900"/>
            <a:ext cx="2971800" cy="1066800"/>
          </a:xfrm>
          <a:prstGeom prst="rect">
            <a:avLst/>
          </a:prstGeom>
          <a:solidFill>
            <a:srgbClr val="76EDF0"/>
          </a:solidFill>
          <a:ln w="19050">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400">
                <a:solidFill>
                  <a:srgbClr val="0000FF"/>
                </a:solidFill>
              </a:rPr>
              <a:t>Yıllık Ortalama Akış</a:t>
            </a:r>
            <a:endParaRPr lang="en-US" altLang="tr-TR" sz="1400">
              <a:solidFill>
                <a:srgbClr val="0000FF"/>
              </a:solidFill>
            </a:endParaRPr>
          </a:p>
          <a:p>
            <a:pPr algn="ctr"/>
            <a:r>
              <a:rPr lang="en-US" altLang="tr-TR" sz="1400">
                <a:solidFill>
                  <a:srgbClr val="0000FF"/>
                </a:solidFill>
              </a:rPr>
              <a:t>186 km</a:t>
            </a:r>
            <a:r>
              <a:rPr lang="en-US" altLang="tr-TR" sz="1400" baseline="30000">
                <a:solidFill>
                  <a:srgbClr val="0000FF"/>
                </a:solidFill>
              </a:rPr>
              <a:t>3</a:t>
            </a:r>
          </a:p>
          <a:p>
            <a:pPr algn="ctr"/>
            <a:r>
              <a:rPr lang="en-US" altLang="tr-TR" sz="1400">
                <a:solidFill>
                  <a:srgbClr val="0000FF"/>
                </a:solidFill>
              </a:rPr>
              <a:t>---------------------------------</a:t>
            </a:r>
          </a:p>
          <a:p>
            <a:pPr algn="ctr"/>
            <a:r>
              <a:rPr lang="tr-TR" altLang="tr-TR" sz="1400" i="1">
                <a:solidFill>
                  <a:srgbClr val="0000FF"/>
                </a:solidFill>
              </a:rPr>
              <a:t>Kullanılabilir</a:t>
            </a:r>
            <a:r>
              <a:rPr lang="en-US" altLang="tr-TR" sz="1400" i="1">
                <a:solidFill>
                  <a:srgbClr val="0000FF"/>
                </a:solidFill>
              </a:rPr>
              <a:t>: 95 km</a:t>
            </a:r>
            <a:r>
              <a:rPr lang="en-US" altLang="tr-TR" sz="1400" i="1" baseline="30000">
                <a:solidFill>
                  <a:srgbClr val="0000FF"/>
                </a:solidFill>
              </a:rPr>
              <a:t>3</a:t>
            </a:r>
            <a:r>
              <a:rPr lang="en-US" altLang="tr-TR" sz="1400" i="1">
                <a:solidFill>
                  <a:srgbClr val="0000FF"/>
                </a:solidFill>
              </a:rPr>
              <a:t> </a:t>
            </a:r>
            <a:endParaRPr lang="en-US" altLang="tr-TR" sz="1400">
              <a:solidFill>
                <a:srgbClr val="0000FF"/>
              </a:solidFill>
            </a:endParaRPr>
          </a:p>
          <a:p>
            <a:pPr algn="ctr"/>
            <a:endParaRPr lang="en-US" altLang="tr-TR" sz="1400" baseline="30000">
              <a:solidFill>
                <a:srgbClr val="0000FF"/>
              </a:solidFill>
            </a:endParaRPr>
          </a:p>
          <a:p>
            <a:pPr algn="ctr"/>
            <a:endParaRPr lang="en-US" altLang="tr-TR" sz="1400">
              <a:solidFill>
                <a:srgbClr val="0000FF"/>
              </a:solidFill>
            </a:endParaRPr>
          </a:p>
        </p:txBody>
      </p:sp>
      <p:sp>
        <p:nvSpPr>
          <p:cNvPr id="9223" name="Rectangle 7"/>
          <p:cNvSpPr>
            <a:spLocks noChangeArrowheads="1"/>
          </p:cNvSpPr>
          <p:nvPr/>
        </p:nvSpPr>
        <p:spPr bwMode="auto">
          <a:xfrm>
            <a:off x="1919288" y="3662363"/>
            <a:ext cx="3276600" cy="609600"/>
          </a:xfrm>
          <a:prstGeom prst="rect">
            <a:avLst/>
          </a:prstGeom>
          <a:solidFill>
            <a:srgbClr val="76EDF0"/>
          </a:solidFill>
          <a:ln w="19050">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600">
                <a:solidFill>
                  <a:srgbClr val="0000FF"/>
                </a:solidFill>
              </a:rPr>
              <a:t>Yüzeysel Akış</a:t>
            </a:r>
            <a:endParaRPr lang="en-US" altLang="tr-TR" sz="1600">
              <a:solidFill>
                <a:srgbClr val="0000FF"/>
              </a:solidFill>
            </a:endParaRPr>
          </a:p>
          <a:p>
            <a:pPr algn="ctr"/>
            <a:r>
              <a:rPr lang="en-US" altLang="tr-TR" sz="1600">
                <a:solidFill>
                  <a:srgbClr val="0000FF"/>
                </a:solidFill>
              </a:rPr>
              <a:t> 193 km</a:t>
            </a:r>
            <a:r>
              <a:rPr lang="en-US" altLang="tr-TR" sz="1600" baseline="30000">
                <a:solidFill>
                  <a:srgbClr val="0000FF"/>
                </a:solidFill>
              </a:rPr>
              <a:t>3</a:t>
            </a:r>
            <a:endParaRPr lang="en-US" altLang="tr-TR" sz="1600">
              <a:solidFill>
                <a:srgbClr val="0000FF"/>
              </a:solidFill>
            </a:endParaRPr>
          </a:p>
          <a:p>
            <a:pPr algn="ctr"/>
            <a:endParaRPr lang="en-US" altLang="tr-TR" sz="1600">
              <a:solidFill>
                <a:srgbClr val="0000FF"/>
              </a:solidFill>
            </a:endParaRPr>
          </a:p>
        </p:txBody>
      </p:sp>
      <p:sp>
        <p:nvSpPr>
          <p:cNvPr id="9224" name="Rectangle 8"/>
          <p:cNvSpPr>
            <a:spLocks noChangeArrowheads="1"/>
          </p:cNvSpPr>
          <p:nvPr/>
        </p:nvSpPr>
        <p:spPr bwMode="auto">
          <a:xfrm>
            <a:off x="8112125" y="2433638"/>
            <a:ext cx="2362200" cy="457200"/>
          </a:xfrm>
          <a:prstGeom prst="rect">
            <a:avLst/>
          </a:prstGeom>
          <a:solidFill>
            <a:srgbClr val="76EDF0"/>
          </a:solidFill>
          <a:ln w="19050">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400">
                <a:solidFill>
                  <a:srgbClr val="0000FF"/>
                </a:solidFill>
              </a:rPr>
              <a:t>Sızma</a:t>
            </a:r>
            <a:endParaRPr lang="en-US" altLang="tr-TR" sz="1400">
              <a:solidFill>
                <a:srgbClr val="0000FF"/>
              </a:solidFill>
            </a:endParaRPr>
          </a:p>
          <a:p>
            <a:pPr algn="ctr"/>
            <a:r>
              <a:rPr lang="en-US" altLang="tr-TR" sz="1400">
                <a:solidFill>
                  <a:srgbClr val="0000FF"/>
                </a:solidFill>
              </a:rPr>
              <a:t>41 km</a:t>
            </a:r>
            <a:r>
              <a:rPr lang="en-US" altLang="tr-TR" sz="1400" baseline="30000">
                <a:solidFill>
                  <a:srgbClr val="0000FF"/>
                </a:solidFill>
              </a:rPr>
              <a:t>3</a:t>
            </a:r>
            <a:endParaRPr lang="en-US" altLang="tr-TR" sz="1400">
              <a:solidFill>
                <a:srgbClr val="0000FF"/>
              </a:solidFill>
            </a:endParaRPr>
          </a:p>
        </p:txBody>
      </p:sp>
      <p:sp>
        <p:nvSpPr>
          <p:cNvPr id="9225" name="Line 9"/>
          <p:cNvSpPr>
            <a:spLocks noChangeShapeType="1"/>
          </p:cNvSpPr>
          <p:nvPr/>
        </p:nvSpPr>
        <p:spPr bwMode="auto">
          <a:xfrm>
            <a:off x="7445375" y="1357314"/>
            <a:ext cx="685800"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26" name="Line 10"/>
          <p:cNvSpPr>
            <a:spLocks noChangeShapeType="1"/>
          </p:cNvSpPr>
          <p:nvPr/>
        </p:nvSpPr>
        <p:spPr bwMode="auto">
          <a:xfrm>
            <a:off x="6149975" y="1814513"/>
            <a:ext cx="1588"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27" name="Line 12"/>
          <p:cNvSpPr>
            <a:spLocks noChangeShapeType="1"/>
          </p:cNvSpPr>
          <p:nvPr/>
        </p:nvSpPr>
        <p:spPr bwMode="auto">
          <a:xfrm>
            <a:off x="3648076" y="2001838"/>
            <a:ext cx="11113" cy="1643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28" name="Rectangle 13"/>
          <p:cNvSpPr>
            <a:spLocks noChangeArrowheads="1"/>
          </p:cNvSpPr>
          <p:nvPr/>
        </p:nvSpPr>
        <p:spPr bwMode="auto">
          <a:xfrm>
            <a:off x="6096000" y="3933825"/>
            <a:ext cx="1524000" cy="1600200"/>
          </a:xfrm>
          <a:prstGeom prst="rect">
            <a:avLst/>
          </a:prstGeom>
          <a:solidFill>
            <a:srgbClr val="FF99CC"/>
          </a:solidFill>
          <a:ln w="9525">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000">
                <a:solidFill>
                  <a:srgbClr val="0000FF"/>
                </a:solidFill>
              </a:rPr>
              <a:t>TOPLAM KULLANILABİLİR SU MİKTARI</a:t>
            </a:r>
          </a:p>
          <a:p>
            <a:pPr algn="ctr"/>
            <a:r>
              <a:rPr lang="en-US" altLang="tr-TR" sz="2000">
                <a:solidFill>
                  <a:srgbClr val="0000FF"/>
                </a:solidFill>
              </a:rPr>
              <a:t>112 km</a:t>
            </a:r>
            <a:r>
              <a:rPr lang="en-US" altLang="tr-TR" sz="2000" baseline="30000">
                <a:solidFill>
                  <a:srgbClr val="0000FF"/>
                </a:solidFill>
              </a:rPr>
              <a:t>3</a:t>
            </a:r>
            <a:endParaRPr lang="en-US" altLang="tr-TR" sz="2000">
              <a:solidFill>
                <a:srgbClr val="0000FF"/>
              </a:solidFill>
            </a:endParaRPr>
          </a:p>
        </p:txBody>
      </p:sp>
      <p:sp>
        <p:nvSpPr>
          <p:cNvPr id="9229" name="Rectangle 14"/>
          <p:cNvSpPr>
            <a:spLocks noChangeArrowheads="1"/>
          </p:cNvSpPr>
          <p:nvPr/>
        </p:nvSpPr>
        <p:spPr bwMode="auto">
          <a:xfrm>
            <a:off x="4114800" y="6065838"/>
            <a:ext cx="4953000" cy="639762"/>
          </a:xfrm>
          <a:prstGeom prst="rect">
            <a:avLst/>
          </a:prstGeom>
          <a:solidFill>
            <a:srgbClr val="FFFF66"/>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000">
                <a:solidFill>
                  <a:srgbClr val="0000FF"/>
                </a:solidFill>
                <a:latin typeface="Tahoma" panose="020B0604030504040204" pitchFamily="34" charset="0"/>
              </a:rPr>
              <a:t>Mevcut Tüketim</a:t>
            </a:r>
            <a:endParaRPr lang="en-US" altLang="tr-TR" sz="2000">
              <a:solidFill>
                <a:srgbClr val="0000FF"/>
              </a:solidFill>
              <a:latin typeface="Tahoma" panose="020B0604030504040204" pitchFamily="34" charset="0"/>
            </a:endParaRPr>
          </a:p>
          <a:p>
            <a:pPr algn="ctr"/>
            <a:r>
              <a:rPr lang="en-US" altLang="tr-TR" sz="2000">
                <a:solidFill>
                  <a:srgbClr val="0000FF"/>
                </a:solidFill>
                <a:latin typeface="Tahoma" panose="020B0604030504040204" pitchFamily="34" charset="0"/>
              </a:rPr>
              <a:t>40,1 km</a:t>
            </a:r>
            <a:r>
              <a:rPr lang="en-US" altLang="tr-TR" sz="2000" baseline="30000">
                <a:solidFill>
                  <a:srgbClr val="0000FF"/>
                </a:solidFill>
                <a:latin typeface="Tahoma" panose="020B0604030504040204" pitchFamily="34" charset="0"/>
              </a:rPr>
              <a:t>3</a:t>
            </a:r>
            <a:endParaRPr lang="en-US" altLang="tr-TR" sz="2000">
              <a:solidFill>
                <a:srgbClr val="0000FF"/>
              </a:solidFill>
              <a:latin typeface="Tahoma" panose="020B0604030504040204" pitchFamily="34" charset="0"/>
            </a:endParaRPr>
          </a:p>
        </p:txBody>
      </p:sp>
      <p:sp>
        <p:nvSpPr>
          <p:cNvPr id="9230" name="Line 15"/>
          <p:cNvSpPr>
            <a:spLocks noChangeShapeType="1"/>
          </p:cNvSpPr>
          <p:nvPr/>
        </p:nvSpPr>
        <p:spPr bwMode="auto">
          <a:xfrm>
            <a:off x="5410200" y="5000625"/>
            <a:ext cx="6858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31" name="Line 16"/>
          <p:cNvSpPr>
            <a:spLocks noChangeShapeType="1"/>
          </p:cNvSpPr>
          <p:nvPr/>
        </p:nvSpPr>
        <p:spPr bwMode="auto">
          <a:xfrm flipH="1">
            <a:off x="3657600" y="4348163"/>
            <a:ext cx="1588"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32" name="Line 17"/>
          <p:cNvSpPr>
            <a:spLocks noChangeShapeType="1"/>
          </p:cNvSpPr>
          <p:nvPr/>
        </p:nvSpPr>
        <p:spPr bwMode="auto">
          <a:xfrm>
            <a:off x="5105400" y="3187700"/>
            <a:ext cx="1588"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33" name="Line 18"/>
          <p:cNvSpPr>
            <a:spLocks noChangeShapeType="1"/>
          </p:cNvSpPr>
          <p:nvPr/>
        </p:nvSpPr>
        <p:spPr bwMode="auto">
          <a:xfrm>
            <a:off x="8664575" y="1814513"/>
            <a:ext cx="1588"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108563" name="Rectangle 19"/>
          <p:cNvSpPr>
            <a:spLocks noChangeArrowheads="1"/>
          </p:cNvSpPr>
          <p:nvPr/>
        </p:nvSpPr>
        <p:spPr bwMode="auto">
          <a:xfrm>
            <a:off x="8001001" y="4772026"/>
            <a:ext cx="2416175" cy="601663"/>
          </a:xfrm>
          <a:prstGeom prst="rect">
            <a:avLst/>
          </a:prstGeom>
          <a:solidFill>
            <a:schemeClr val="accent3">
              <a:lumMod val="40000"/>
              <a:lumOff val="60000"/>
            </a:schemeClr>
          </a:solidFill>
          <a:ln w="19050">
            <a:solidFill>
              <a:srgbClr val="A50021"/>
            </a:solidFill>
            <a:miter lim="800000"/>
            <a:headEnd/>
            <a:tailEnd/>
          </a:ln>
          <a:effectLst>
            <a:outerShdw dist="35921" dir="2700000" algn="ctr" rotWithShape="0">
              <a:srgbClr val="808080"/>
            </a:outerShdw>
          </a:effectLst>
        </p:spPr>
        <p:txBody>
          <a:bodyPr lIns="0" tIns="0" rIns="0" bIns="0"/>
          <a:lstStyle/>
          <a:p>
            <a:pPr algn="ctr">
              <a:defRPr/>
            </a:pPr>
            <a:r>
              <a:rPr lang="tr-TR" sz="1400" dirty="0">
                <a:solidFill>
                  <a:srgbClr val="0000FF"/>
                </a:solidFill>
                <a:latin typeface="Arial" charset="0"/>
              </a:rPr>
              <a:t>Kullanılabilir Emniyetli Yer</a:t>
            </a:r>
          </a:p>
          <a:p>
            <a:pPr algn="ctr">
              <a:defRPr/>
            </a:pPr>
            <a:r>
              <a:rPr lang="tr-TR" sz="1400" dirty="0">
                <a:solidFill>
                  <a:srgbClr val="0000FF"/>
                </a:solidFill>
                <a:latin typeface="Arial" charset="0"/>
              </a:rPr>
              <a:t>Altı Suyu Miktarı</a:t>
            </a:r>
            <a:endParaRPr lang="en-US" sz="1400" dirty="0">
              <a:latin typeface="Arial" charset="0"/>
            </a:endParaRPr>
          </a:p>
          <a:p>
            <a:pPr algn="ctr">
              <a:defRPr/>
            </a:pPr>
            <a:r>
              <a:rPr lang="en-US" sz="1400" dirty="0">
                <a:latin typeface="Arial" charset="0"/>
              </a:rPr>
              <a:t>14 km</a:t>
            </a:r>
            <a:r>
              <a:rPr lang="en-US" sz="1400" baseline="30000" dirty="0">
                <a:latin typeface="Arial" charset="0"/>
              </a:rPr>
              <a:t>3</a:t>
            </a:r>
            <a:r>
              <a:rPr lang="tr-TR" sz="1400" baseline="30000" dirty="0">
                <a:latin typeface="Arial" charset="0"/>
              </a:rPr>
              <a:t>l</a:t>
            </a:r>
            <a:endParaRPr lang="en-US" sz="1400" i="1" dirty="0">
              <a:latin typeface="Arial" charset="0"/>
            </a:endParaRPr>
          </a:p>
        </p:txBody>
      </p:sp>
      <p:sp>
        <p:nvSpPr>
          <p:cNvPr id="108564" name="Rectangle 20"/>
          <p:cNvSpPr>
            <a:spLocks noChangeArrowheads="1"/>
          </p:cNvSpPr>
          <p:nvPr/>
        </p:nvSpPr>
        <p:spPr bwMode="auto">
          <a:xfrm>
            <a:off x="2057400" y="4695825"/>
            <a:ext cx="3352800" cy="533400"/>
          </a:xfrm>
          <a:prstGeom prst="rect">
            <a:avLst/>
          </a:prstGeom>
          <a:solidFill>
            <a:schemeClr val="accent3">
              <a:lumMod val="40000"/>
              <a:lumOff val="60000"/>
            </a:schemeClr>
          </a:solidFill>
          <a:ln w="19050">
            <a:solidFill>
              <a:srgbClr val="A50021"/>
            </a:solidFill>
            <a:miter lim="800000"/>
            <a:headEnd/>
            <a:tailEnd/>
          </a:ln>
          <a:effectLst>
            <a:outerShdw dist="35921" dir="2700000" algn="ctr" rotWithShape="0">
              <a:srgbClr val="808080"/>
            </a:outerShdw>
          </a:effectLst>
        </p:spPr>
        <p:txBody>
          <a:bodyPr lIns="0" tIns="0" rIns="0" bIns="0"/>
          <a:lstStyle/>
          <a:p>
            <a:pPr algn="ctr">
              <a:defRPr/>
            </a:pPr>
            <a:r>
              <a:rPr lang="tr-TR" sz="1400" dirty="0">
                <a:solidFill>
                  <a:srgbClr val="0000FF"/>
                </a:solidFill>
                <a:latin typeface="Arial" charset="0"/>
              </a:rPr>
              <a:t>Kullanılabilir Yüzeysel Su Miktarı</a:t>
            </a:r>
            <a:endParaRPr lang="en-US" sz="1400" dirty="0">
              <a:solidFill>
                <a:srgbClr val="0000FF"/>
              </a:solidFill>
              <a:latin typeface="Arial" charset="0"/>
            </a:endParaRPr>
          </a:p>
          <a:p>
            <a:pPr algn="ctr">
              <a:defRPr/>
            </a:pPr>
            <a:r>
              <a:rPr lang="en-US" sz="1400" dirty="0">
                <a:solidFill>
                  <a:srgbClr val="0000FF"/>
                </a:solidFill>
                <a:latin typeface="Arial" charset="0"/>
              </a:rPr>
              <a:t>98 km</a:t>
            </a:r>
            <a:r>
              <a:rPr lang="en-US" sz="1400" baseline="30000" dirty="0">
                <a:solidFill>
                  <a:srgbClr val="0000FF"/>
                </a:solidFill>
                <a:latin typeface="Arial" charset="0"/>
              </a:rPr>
              <a:t>3</a:t>
            </a:r>
            <a:r>
              <a:rPr lang="tr-TR" sz="1400" baseline="30000" dirty="0">
                <a:solidFill>
                  <a:srgbClr val="0000FF"/>
                </a:solidFill>
                <a:latin typeface="Arial" charset="0"/>
              </a:rPr>
              <a:t> </a:t>
            </a:r>
            <a:endParaRPr lang="en-US" sz="1400" baseline="30000" dirty="0">
              <a:solidFill>
                <a:srgbClr val="0000FF"/>
              </a:solidFill>
              <a:latin typeface="Arial" charset="0"/>
            </a:endParaRPr>
          </a:p>
        </p:txBody>
      </p:sp>
      <p:sp>
        <p:nvSpPr>
          <p:cNvPr id="9236" name="Line 21"/>
          <p:cNvSpPr>
            <a:spLocks noChangeShapeType="1"/>
          </p:cNvSpPr>
          <p:nvPr/>
        </p:nvSpPr>
        <p:spPr bwMode="auto">
          <a:xfrm flipH="1">
            <a:off x="7620000" y="5000625"/>
            <a:ext cx="3810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37" name="Line 22"/>
          <p:cNvSpPr>
            <a:spLocks noChangeShapeType="1"/>
          </p:cNvSpPr>
          <p:nvPr/>
        </p:nvSpPr>
        <p:spPr bwMode="auto">
          <a:xfrm>
            <a:off x="7445375" y="1814514"/>
            <a:ext cx="12192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38" name="Rectangle 23"/>
          <p:cNvSpPr>
            <a:spLocks noChangeArrowheads="1"/>
          </p:cNvSpPr>
          <p:nvPr/>
        </p:nvSpPr>
        <p:spPr bwMode="auto">
          <a:xfrm>
            <a:off x="7924800" y="3573464"/>
            <a:ext cx="1981200" cy="719137"/>
          </a:xfrm>
          <a:prstGeom prst="rect">
            <a:avLst/>
          </a:prstGeom>
          <a:solidFill>
            <a:srgbClr val="76EDF0"/>
          </a:solidFill>
          <a:ln w="19050">
            <a:solidFill>
              <a:srgbClr val="A50021"/>
            </a:solidFill>
            <a:miter lim="800000"/>
            <a:headEnd/>
            <a:tailEnd/>
          </a:ln>
          <a:effectLst>
            <a:outerShdw dist="35921" dir="2700000" algn="ctr" rotWithShape="0">
              <a:srgbClr val="808080"/>
            </a:outerShdw>
          </a:effec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200">
                <a:solidFill>
                  <a:srgbClr val="0000FF"/>
                </a:solidFill>
              </a:rPr>
              <a:t>Toplam su potansiyeli</a:t>
            </a:r>
            <a:endParaRPr lang="en-US" altLang="tr-TR" sz="1200">
              <a:solidFill>
                <a:srgbClr val="0000FF"/>
              </a:solidFill>
            </a:endParaRPr>
          </a:p>
          <a:p>
            <a:pPr algn="ctr"/>
            <a:r>
              <a:rPr lang="en-US" altLang="tr-TR" sz="1200">
                <a:solidFill>
                  <a:srgbClr val="0000FF"/>
                </a:solidFill>
              </a:rPr>
              <a:t>234 km</a:t>
            </a:r>
            <a:r>
              <a:rPr lang="en-US" altLang="tr-TR" sz="1400" baseline="30000">
                <a:solidFill>
                  <a:srgbClr val="0000FF"/>
                </a:solidFill>
              </a:rPr>
              <a:t>3</a:t>
            </a:r>
          </a:p>
        </p:txBody>
      </p:sp>
      <p:sp>
        <p:nvSpPr>
          <p:cNvPr id="9239" name="Line 24"/>
          <p:cNvSpPr>
            <a:spLocks noChangeShapeType="1"/>
          </p:cNvSpPr>
          <p:nvPr/>
        </p:nvSpPr>
        <p:spPr bwMode="auto">
          <a:xfrm>
            <a:off x="8915400" y="2882900"/>
            <a:ext cx="1588"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40" name="Line 25"/>
          <p:cNvSpPr>
            <a:spLocks noChangeShapeType="1"/>
          </p:cNvSpPr>
          <p:nvPr/>
        </p:nvSpPr>
        <p:spPr bwMode="auto">
          <a:xfrm>
            <a:off x="10134600" y="2997200"/>
            <a:ext cx="1588"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41" name="Line 26"/>
          <p:cNvSpPr>
            <a:spLocks noChangeShapeType="1"/>
          </p:cNvSpPr>
          <p:nvPr/>
        </p:nvSpPr>
        <p:spPr bwMode="auto">
          <a:xfrm>
            <a:off x="5257800" y="3878264"/>
            <a:ext cx="2667000"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9242" name="Line 27"/>
          <p:cNvSpPr>
            <a:spLocks noChangeShapeType="1"/>
          </p:cNvSpPr>
          <p:nvPr/>
        </p:nvSpPr>
        <p:spPr bwMode="auto">
          <a:xfrm>
            <a:off x="6670675" y="5589588"/>
            <a:ext cx="1588"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tr-TR"/>
          </a:p>
        </p:txBody>
      </p:sp>
      <p:sp>
        <p:nvSpPr>
          <p:cNvPr id="2" name="Metin kutusu 1"/>
          <p:cNvSpPr txBox="1"/>
          <p:nvPr/>
        </p:nvSpPr>
        <p:spPr>
          <a:xfrm>
            <a:off x="115503" y="5664835"/>
            <a:ext cx="2810577" cy="1446550"/>
          </a:xfrm>
          <a:prstGeom prst="rect">
            <a:avLst/>
          </a:prstGeom>
          <a:noFill/>
        </p:spPr>
        <p:txBody>
          <a:bodyPr wrap="square" rtlCol="0">
            <a:spAutoFit/>
          </a:bodyPr>
          <a:lstStyle/>
          <a:p>
            <a:pPr algn="ctr">
              <a:defRPr/>
            </a:pPr>
            <a:r>
              <a:rPr lang="tr-TR" sz="1100" dirty="0">
                <a:latin typeface="Arial" panose="020B0604020202020204" pitchFamily="34" charset="0"/>
                <a:cs typeface="Arial" panose="020B0604020202020204" pitchFamily="34" charset="0"/>
              </a:rPr>
              <a:t>Kaynak</a:t>
            </a:r>
            <a:r>
              <a:rPr lang="tr-TR" sz="1100" dirty="0" smtClean="0">
                <a:latin typeface="Arial" panose="020B0604020202020204" pitchFamily="34" charset="0"/>
                <a:cs typeface="Arial" panose="020B0604020202020204" pitchFamily="34" charset="0"/>
              </a:rPr>
              <a:t>: T.C</a:t>
            </a:r>
            <a:r>
              <a:rPr lang="tr-TR" sz="1100" dirty="0">
                <a:latin typeface="Arial" panose="020B0604020202020204" pitchFamily="34" charset="0"/>
                <a:cs typeface="Arial" panose="020B0604020202020204" pitchFamily="34" charset="0"/>
              </a:rPr>
              <a:t>.</a:t>
            </a:r>
          </a:p>
          <a:p>
            <a:pPr algn="ctr">
              <a:defRPr/>
            </a:pPr>
            <a:r>
              <a:rPr lang="tr-TR" sz="1100" dirty="0">
                <a:latin typeface="Arial" panose="020B0604020202020204" pitchFamily="34" charset="0"/>
                <a:cs typeface="Arial" panose="020B0604020202020204" pitchFamily="34" charset="0"/>
              </a:rPr>
              <a:t>ÇEVRE VE ORMAN </a:t>
            </a:r>
            <a:r>
              <a:rPr lang="tr-TR" sz="1100" dirty="0">
                <a:latin typeface="Arial" panose="020B0604020202020204" pitchFamily="34" charset="0"/>
                <a:cs typeface="Arial" panose="020B0604020202020204" pitchFamily="34" charset="0"/>
              </a:rPr>
              <a:t>BAKANLIĞI </a:t>
            </a:r>
            <a:r>
              <a:rPr lang="tr-TR" altLang="tr-TR" sz="1100" dirty="0">
                <a:latin typeface="Arial" panose="020B0604020202020204" pitchFamily="34" charset="0"/>
                <a:cs typeface="Arial" panose="020B0604020202020204" pitchFamily="34" charset="0"/>
              </a:rPr>
              <a:t>SU KALİTESİ YÖNETİMİ</a:t>
            </a:r>
          </a:p>
          <a:p>
            <a:pPr algn="ctr">
              <a:defRPr/>
            </a:pPr>
            <a:r>
              <a:rPr lang="tr-TR" altLang="tr-TR" sz="1100" dirty="0">
                <a:latin typeface="Arial" panose="020B0604020202020204" pitchFamily="34" charset="0"/>
                <a:cs typeface="Arial" panose="020B0604020202020204" pitchFamily="34" charset="0"/>
              </a:rPr>
              <a:t>Çevre Yönetimi Genel Müdürlüğü</a:t>
            </a:r>
          </a:p>
          <a:p>
            <a:pPr algn="ctr">
              <a:spcBef>
                <a:spcPct val="0"/>
              </a:spcBef>
            </a:pPr>
            <a:r>
              <a:rPr lang="tr-TR" altLang="tr-TR" sz="1100" dirty="0" err="1">
                <a:latin typeface="Arial" panose="020B0604020202020204" pitchFamily="34" charset="0"/>
                <a:cs typeface="Arial" panose="020B0604020202020204" pitchFamily="34" charset="0"/>
              </a:rPr>
              <a:t>Atıksu</a:t>
            </a:r>
            <a:r>
              <a:rPr lang="tr-TR" altLang="tr-TR" sz="1100" dirty="0">
                <a:latin typeface="Arial" panose="020B0604020202020204" pitchFamily="34" charset="0"/>
                <a:cs typeface="Arial" panose="020B0604020202020204" pitchFamily="34" charset="0"/>
              </a:rPr>
              <a:t> Yönetimi ve Planlama Şubesi</a:t>
            </a:r>
          </a:p>
          <a:p>
            <a:pPr algn="ctr">
              <a:spcBef>
                <a:spcPct val="0"/>
              </a:spcBef>
            </a:pPr>
            <a:r>
              <a:rPr lang="tr-TR" altLang="tr-TR" sz="1100" dirty="0">
                <a:latin typeface="Arial" panose="020B0604020202020204" pitchFamily="34" charset="0"/>
                <a:cs typeface="Arial" panose="020B0604020202020204" pitchFamily="34" charset="0"/>
              </a:rPr>
              <a:t>25 Şubat 2011</a:t>
            </a:r>
          </a:p>
          <a:p>
            <a:pPr algn="ctr">
              <a:defRPr/>
            </a:pPr>
            <a:endParaRPr lang="tr-TR" sz="1100" dirty="0">
              <a:latin typeface="Arial" panose="020B0604020202020204" pitchFamily="34" charset="0"/>
              <a:cs typeface="Arial" panose="020B0604020202020204" pitchFamily="34" charset="0"/>
            </a:endParaRPr>
          </a:p>
          <a:p>
            <a:endParaRPr lang="tr-T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49483"/>
      </p:ext>
    </p:extLst>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899</Words>
  <Application>Microsoft Office PowerPoint</Application>
  <PresentationFormat>Geniş ekran</PresentationFormat>
  <Paragraphs>152</Paragraphs>
  <Slides>27</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27</vt:i4>
      </vt:variant>
    </vt:vector>
  </HeadingPairs>
  <TitlesOfParts>
    <vt:vector size="36" baseType="lpstr">
      <vt:lpstr>Arial</vt:lpstr>
      <vt:lpstr>Calibri</vt:lpstr>
      <vt:lpstr>Calibri Light</vt:lpstr>
      <vt:lpstr>ＭＳ Ｐゴシック</vt:lpstr>
      <vt:lpstr>Open Sans</vt:lpstr>
      <vt:lpstr>Tahoma</vt:lpstr>
      <vt:lpstr>Times New Roman</vt:lpstr>
      <vt:lpstr>Wingdings</vt:lpstr>
      <vt:lpstr>Office Teması</vt:lpstr>
      <vt:lpstr>YAŞAMIN TEMEL KAYNAĞI «SU» VE ÖNEMİ</vt:lpstr>
      <vt:lpstr>PowerPoint Sunusu</vt:lpstr>
      <vt:lpstr>PowerPoint Sunusu</vt:lpstr>
      <vt:lpstr>PowerPoint Sunusu</vt:lpstr>
      <vt:lpstr>VÜCUDUMUZA SUSUZLUK NELER YAPAR?</vt:lpstr>
      <vt:lpstr>PowerPoint Sunusu</vt:lpstr>
      <vt:lpstr>PowerPoint Sunusu</vt:lpstr>
      <vt:lpstr>Dünyanın tatlı su kaynaklarının ülkeler bazında kıtlık dereceleri</vt:lpstr>
      <vt:lpstr>PowerPoint Sunusu</vt:lpstr>
      <vt:lpstr>PowerPoint Sunusu</vt:lpstr>
      <vt:lpstr>PowerPoint Sunusu</vt:lpstr>
      <vt:lpstr>PowerPoint Sunusu</vt:lpstr>
      <vt:lpstr>PowerPoint Sunusu</vt:lpstr>
      <vt:lpstr>SUYUN BİYOLOJİK KİRLETİCİLERİ</vt:lpstr>
      <vt:lpstr>SUYUN KİMYASAL KİRLETİCİLERİ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pc5555555555</dc:creator>
  <cp:lastModifiedBy>pc5555555555</cp:lastModifiedBy>
  <cp:revision>21</cp:revision>
  <dcterms:created xsi:type="dcterms:W3CDTF">2016-12-09T08:03:50Z</dcterms:created>
  <dcterms:modified xsi:type="dcterms:W3CDTF">2016-12-09T12:33:12Z</dcterms:modified>
</cp:coreProperties>
</file>