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5/29/2018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07529" y="615178"/>
            <a:ext cx="8825658" cy="858620"/>
          </a:xfrm>
        </p:spPr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Papyrus" panose="03070502060502030205" pitchFamily="66" charset="0"/>
              </a:rPr>
              <a:t>San </a:t>
            </a:r>
            <a:r>
              <a:rPr lang="it-IT" dirty="0">
                <a:solidFill>
                  <a:srgbClr val="FFFF00"/>
                </a:solidFill>
                <a:latin typeface="Papyrus" panose="03070502060502030205" pitchFamily="66" charset="0"/>
              </a:rPr>
              <a:t>D</a:t>
            </a:r>
            <a:r>
              <a:rPr lang="it-IT" dirty="0" smtClean="0">
                <a:solidFill>
                  <a:srgbClr val="FFFF00"/>
                </a:solidFill>
                <a:latin typeface="Papyrus" panose="03070502060502030205" pitchFamily="66" charset="0"/>
              </a:rPr>
              <a:t>aniele </a:t>
            </a:r>
            <a:r>
              <a:rPr lang="it-IT" dirty="0" err="1">
                <a:solidFill>
                  <a:srgbClr val="FFFF00"/>
                </a:solidFill>
                <a:latin typeface="Papyrus" panose="03070502060502030205" pitchFamily="66" charset="0"/>
              </a:rPr>
              <a:t>R</a:t>
            </a:r>
            <a:r>
              <a:rPr lang="it-IT" dirty="0" err="1" smtClean="0">
                <a:solidFill>
                  <a:srgbClr val="FFFF00"/>
                </a:solidFill>
                <a:latin typeface="Papyrus" panose="03070502060502030205" pitchFamily="66" charset="0"/>
              </a:rPr>
              <a:t>aw</a:t>
            </a:r>
            <a:r>
              <a:rPr lang="it-IT" dirty="0" smtClean="0">
                <a:solidFill>
                  <a:srgbClr val="FFFF00"/>
                </a:solidFill>
                <a:latin typeface="Papyrus" panose="03070502060502030205" pitchFamily="66" charset="0"/>
              </a:rPr>
              <a:t> </a:t>
            </a:r>
            <a:r>
              <a:rPr lang="it-IT" dirty="0" err="1" smtClean="0">
                <a:solidFill>
                  <a:srgbClr val="FFFF00"/>
                </a:solidFill>
                <a:latin typeface="Papyrus" panose="03070502060502030205" pitchFamily="66" charset="0"/>
              </a:rPr>
              <a:t>H</a:t>
            </a:r>
            <a:r>
              <a:rPr lang="it-IT" dirty="0" err="1" smtClean="0">
                <a:solidFill>
                  <a:srgbClr val="FFFF00"/>
                </a:solidFill>
                <a:latin typeface="Papyrus" panose="03070502060502030205" pitchFamily="66" charset="0"/>
              </a:rPr>
              <a:t>am</a:t>
            </a:r>
            <a:endParaRPr lang="it-IT" dirty="0">
              <a:solidFill>
                <a:srgbClr val="FFFF00"/>
              </a:solidFill>
              <a:latin typeface="Papyrus" panose="03070502060502030205" pitchFamily="66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712" y="3429861"/>
            <a:ext cx="3722145" cy="247691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853" y="1684271"/>
            <a:ext cx="3983859" cy="298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21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978946" y="978946"/>
            <a:ext cx="928384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FFFF00"/>
                </a:solidFill>
                <a:latin typeface="Papyrus" panose="03070502060502030205" pitchFamily="66" charset="0"/>
              </a:rPr>
              <a:t>AREA OF </a:t>
            </a:r>
            <a:r>
              <a:rPr lang="it-IT" sz="2800" dirty="0" smtClean="0">
                <a:solidFill>
                  <a:srgbClr val="FFFF00"/>
                </a:solidFill>
                <a:latin typeface="Papyrus" panose="03070502060502030205" pitchFamily="66" charset="0"/>
              </a:rPr>
              <a:t>PRODUCTION</a:t>
            </a:r>
            <a:endParaRPr lang="it-IT" sz="2800" dirty="0" smtClean="0">
              <a:solidFill>
                <a:srgbClr val="FFFF00"/>
              </a:solidFill>
              <a:latin typeface="Papyrus" panose="03070502060502030205" pitchFamily="66" charset="0"/>
            </a:endParaRPr>
          </a:p>
          <a:p>
            <a:r>
              <a:rPr lang="it-IT" sz="1600" dirty="0">
                <a:solidFill>
                  <a:srgbClr val="FFFF00"/>
                </a:solidFill>
                <a:latin typeface="Papyrus" panose="03070502060502030205" pitchFamily="66" charset="0"/>
              </a:rPr>
              <a:t> </a:t>
            </a:r>
            <a:endParaRPr lang="it-IT" sz="1600" dirty="0" smtClean="0">
              <a:solidFill>
                <a:srgbClr val="FFFF00"/>
              </a:solidFill>
              <a:latin typeface="Papyrus" panose="03070502060502030205" pitchFamily="66" charset="0"/>
            </a:endParaRPr>
          </a:p>
          <a:p>
            <a:r>
              <a:rPr lang="it-IT" sz="2400" dirty="0">
                <a:latin typeface="Bahnschrift SemiBold" panose="020B0502040204020203" pitchFamily="34" charset="0"/>
              </a:rPr>
              <a:t>San Daniele, in Friuli Venezia </a:t>
            </a:r>
            <a:r>
              <a:rPr lang="it-IT" sz="2400" dirty="0" smtClean="0">
                <a:latin typeface="Bahnschrift SemiBold" panose="020B0502040204020203" pitchFamily="34" charset="0"/>
              </a:rPr>
              <a:t>Giulia</a:t>
            </a:r>
          </a:p>
          <a:p>
            <a:endParaRPr lang="it-IT" sz="2400" dirty="0">
              <a:solidFill>
                <a:srgbClr val="FFFF00"/>
              </a:solidFill>
              <a:latin typeface="Papyrus" panose="03070502060502030205" pitchFamily="66" charset="0"/>
            </a:endParaRPr>
          </a:p>
          <a:p>
            <a:r>
              <a:rPr lang="it-IT" sz="2400" dirty="0" smtClean="0">
                <a:solidFill>
                  <a:srgbClr val="FFFF00"/>
                </a:solidFill>
                <a:latin typeface="Papyrus" panose="03070502060502030205" pitchFamily="66" charset="0"/>
              </a:rPr>
              <a:t>CURING</a:t>
            </a:r>
            <a:endParaRPr lang="it-IT" sz="2400" dirty="0" smtClean="0">
              <a:solidFill>
                <a:srgbClr val="FFFF00"/>
              </a:solidFill>
              <a:latin typeface="Papyrus" panose="03070502060502030205" pitchFamily="66" charset="0"/>
            </a:endParaRPr>
          </a:p>
          <a:p>
            <a:r>
              <a:rPr lang="en-US" sz="2400" dirty="0">
                <a:latin typeface="Bahnschrift SemiBold" panose="020B0502040204020203" pitchFamily="34" charset="0"/>
              </a:rPr>
              <a:t>After processing, there is the pressing phase lasting from 24 to 48 hours. Then the ham is left to rest for four months, after which there is a refinement of at least 13 months</a:t>
            </a:r>
            <a:r>
              <a:rPr lang="en-US" sz="2400" dirty="0" smtClean="0">
                <a:latin typeface="Bahnschrift SemiBold" panose="020B0502040204020203" pitchFamily="34" charset="0"/>
              </a:rPr>
              <a:t>.</a:t>
            </a:r>
          </a:p>
          <a:p>
            <a:endParaRPr lang="en-US" sz="2400"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  <a:p>
            <a:r>
              <a:rPr lang="it-IT" sz="2400" dirty="0">
                <a:solidFill>
                  <a:srgbClr val="FFFF00"/>
                </a:solidFill>
                <a:latin typeface="Papyrus" panose="03070502060502030205" pitchFamily="66" charset="0"/>
              </a:rPr>
              <a:t>PARTICULAR </a:t>
            </a:r>
            <a:r>
              <a:rPr lang="it-IT" sz="2400" dirty="0" smtClean="0">
                <a:solidFill>
                  <a:srgbClr val="FFFF00"/>
                </a:solidFill>
                <a:latin typeface="Papyrus" panose="03070502060502030205" pitchFamily="66" charset="0"/>
              </a:rPr>
              <a:t>SIGNS</a:t>
            </a:r>
            <a:endParaRPr lang="it-IT" sz="2400" dirty="0" smtClean="0">
              <a:solidFill>
                <a:srgbClr val="FFFF00"/>
              </a:solidFill>
              <a:latin typeface="Papyrus" panose="03070502060502030205" pitchFamily="66" charset="0"/>
            </a:endParaRPr>
          </a:p>
          <a:p>
            <a:r>
              <a:rPr lang="en-US" sz="2400" dirty="0">
                <a:latin typeface="Bahnschrift SemiBold" panose="020B0502040204020203" pitchFamily="34" charset="0"/>
              </a:rPr>
              <a:t>The trotter is left in the ham, giving it a </a:t>
            </a:r>
            <a:r>
              <a:rPr lang="en-US" sz="2400" dirty="0" smtClean="0">
                <a:latin typeface="Bahnschrift SemiBold" panose="020B0502040204020203" pitchFamily="34" charset="0"/>
              </a:rPr>
              <a:t>singular </a:t>
            </a:r>
            <a:r>
              <a:rPr lang="en-US" sz="2400" dirty="0">
                <a:latin typeface="Bahnschrift SemiBold" panose="020B0502040204020203" pitchFamily="34" charset="0"/>
              </a:rPr>
              <a:t>form "a guitar", also due to the exclusive pressing. The Consortium brand are the stylized letters "SD"</a:t>
            </a:r>
            <a:endParaRPr lang="it-IT" sz="2400"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20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06822" y="828339"/>
            <a:ext cx="1019824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FFFF00"/>
                </a:solidFill>
                <a:latin typeface="Papyrus" panose="03070502060502030205" pitchFamily="66" charset="0"/>
              </a:rPr>
              <a:t>ORGANOLEPTIC </a:t>
            </a:r>
            <a:r>
              <a:rPr lang="it-IT" sz="2800" dirty="0" smtClean="0">
                <a:solidFill>
                  <a:srgbClr val="FFFF00"/>
                </a:solidFill>
                <a:latin typeface="Papyrus" panose="03070502060502030205" pitchFamily="66" charset="0"/>
              </a:rPr>
              <a:t>PROPERTIES</a:t>
            </a:r>
            <a:endParaRPr lang="it-IT" sz="2800" dirty="0" smtClean="0">
              <a:solidFill>
                <a:srgbClr val="FFFF00"/>
              </a:solidFill>
              <a:latin typeface="Papyrus" panose="03070502060502030205" pitchFamily="66" charset="0"/>
            </a:endParaRPr>
          </a:p>
          <a:p>
            <a:r>
              <a:rPr lang="en-US" sz="2400" dirty="0">
                <a:latin typeface="Bahnschrift SemiBold" panose="020B0502040204020203" pitchFamily="34" charset="0"/>
              </a:rPr>
              <a:t>It is reddish with some thin streak of white fat. The aroma is intense and characteristic, but varies according to the maturation period. The taste is sweetly fruity, enveloping but delicate</a:t>
            </a:r>
            <a:r>
              <a:rPr lang="en-US" sz="2400" dirty="0" smtClean="0">
                <a:latin typeface="Bahnschrift SemiBold" panose="020B0502040204020203" pitchFamily="34" charset="0"/>
              </a:rPr>
              <a:t>.</a:t>
            </a:r>
          </a:p>
          <a:p>
            <a:endParaRPr lang="en-US" sz="2400"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  <a:p>
            <a:r>
              <a:rPr lang="it-IT" sz="2800" smtClean="0">
                <a:solidFill>
                  <a:srgbClr val="FFFF00"/>
                </a:solidFill>
                <a:latin typeface="Papyrus" panose="03070502060502030205" pitchFamily="66" charset="0"/>
              </a:rPr>
              <a:t>PAIRINGS</a:t>
            </a:r>
            <a:endParaRPr lang="it-IT" sz="2800" dirty="0" smtClean="0">
              <a:solidFill>
                <a:srgbClr val="FFFF00"/>
              </a:solidFill>
              <a:latin typeface="Papyrus" panose="03070502060502030205" pitchFamily="66" charset="0"/>
            </a:endParaRPr>
          </a:p>
          <a:p>
            <a:r>
              <a:rPr lang="en-US" sz="2400" dirty="0">
                <a:latin typeface="Bahnschrift SemiBold" panose="020B0502040204020203" pitchFamily="34" charset="0"/>
              </a:rPr>
              <a:t>With some bread it is ideal for a snack. Excellent with melon and fruit pulp, figs, pears, grapes or pineapple</a:t>
            </a:r>
            <a:endParaRPr lang="it-IT" sz="2400"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87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</TotalTime>
  <Words>153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Bahnschrift SemiBold</vt:lpstr>
      <vt:lpstr>Century Gothic</vt:lpstr>
      <vt:lpstr>Papyrus</vt:lpstr>
      <vt:lpstr>Wingdings 3</vt:lpstr>
      <vt:lpstr>Sala riunioni ione</vt:lpstr>
      <vt:lpstr>San Daniele Raw Ham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Daniele raw ham:</dc:title>
  <dc:creator>Ipalb-VillaSG</dc:creator>
  <cp:lastModifiedBy>Ipalb_tur Villa</cp:lastModifiedBy>
  <cp:revision>5</cp:revision>
  <dcterms:created xsi:type="dcterms:W3CDTF">2018-05-04T10:47:03Z</dcterms:created>
  <dcterms:modified xsi:type="dcterms:W3CDTF">2018-05-29T10:46:31Z</dcterms:modified>
</cp:coreProperties>
</file>