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2" r:id="rId2"/>
    <p:sldId id="275" r:id="rId3"/>
    <p:sldId id="256" r:id="rId4"/>
    <p:sldId id="257" r:id="rId5"/>
    <p:sldId id="260" r:id="rId6"/>
    <p:sldId id="269" r:id="rId7"/>
    <p:sldId id="270" r:id="rId8"/>
    <p:sldId id="271" r:id="rId9"/>
    <p:sldId id="278" r:id="rId10"/>
    <p:sldId id="273" r:id="rId11"/>
    <p:sldId id="280" r:id="rId12"/>
    <p:sldId id="279" r:id="rId13"/>
    <p:sldId id="263" r:id="rId14"/>
    <p:sldId id="264" r:id="rId15"/>
    <p:sldId id="267" r:id="rId16"/>
    <p:sldId id="282" r:id="rId17"/>
    <p:sldId id="281" r:id="rId18"/>
    <p:sldId id="283" r:id="rId19"/>
    <p:sldId id="303" r:id="rId20"/>
    <p:sldId id="266" r:id="rId21"/>
    <p:sldId id="295" r:id="rId22"/>
    <p:sldId id="294" r:id="rId23"/>
    <p:sldId id="285" r:id="rId24"/>
    <p:sldId id="296" r:id="rId25"/>
    <p:sldId id="286" r:id="rId26"/>
    <p:sldId id="287" r:id="rId27"/>
    <p:sldId id="284" r:id="rId28"/>
    <p:sldId id="289" r:id="rId29"/>
    <p:sldId id="297" r:id="rId30"/>
    <p:sldId id="291" r:id="rId31"/>
    <p:sldId id="290" r:id="rId32"/>
    <p:sldId id="292" r:id="rId33"/>
    <p:sldId id="299" r:id="rId34"/>
    <p:sldId id="300" r:id="rId35"/>
    <p:sldId id="293"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8988" autoAdjust="0"/>
  </p:normalViewPr>
  <p:slideViewPr>
    <p:cSldViewPr>
      <p:cViewPr varScale="1">
        <p:scale>
          <a:sx n="70" d="100"/>
          <a:sy n="70" d="100"/>
        </p:scale>
        <p:origin x="14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1E23A-C3B6-4604-B478-DEDF4F905BD6}" type="datetimeFigureOut">
              <a:rPr lang="it-IT" smtClean="0"/>
              <a:pPr/>
              <a:t>13/02/2018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8F7A6-72A6-44E5-8267-F103DC22381D}" type="slidenum">
              <a:rPr lang="it-IT" smtClean="0"/>
              <a:pPr/>
              <a:t>‹N›</a:t>
            </a:fld>
            <a:endParaRPr lang="it-IT"/>
          </a:p>
        </p:txBody>
      </p:sp>
    </p:spTree>
    <p:extLst>
      <p:ext uri="{BB962C8B-B14F-4D97-AF65-F5344CB8AC3E}">
        <p14:creationId xmlns:p14="http://schemas.microsoft.com/office/powerpoint/2010/main" val="22381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D38F7A6-72A6-44E5-8267-F103DC22381D}" type="slidenum">
              <a:rPr lang="it-IT" smtClean="0"/>
              <a:pPr/>
              <a:t>2</a:t>
            </a:fld>
            <a:endParaRPr lang="it-IT"/>
          </a:p>
        </p:txBody>
      </p:sp>
    </p:spTree>
    <p:extLst>
      <p:ext uri="{BB962C8B-B14F-4D97-AF65-F5344CB8AC3E}">
        <p14:creationId xmlns:p14="http://schemas.microsoft.com/office/powerpoint/2010/main" val="34672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D38F7A6-72A6-44E5-8267-F103DC22381D}" type="slidenum">
              <a:rPr lang="it-IT" smtClean="0"/>
              <a:pPr/>
              <a:t>5</a:t>
            </a:fld>
            <a:endParaRPr lang="it-IT"/>
          </a:p>
        </p:txBody>
      </p:sp>
    </p:spTree>
    <p:extLst>
      <p:ext uri="{BB962C8B-B14F-4D97-AF65-F5344CB8AC3E}">
        <p14:creationId xmlns:p14="http://schemas.microsoft.com/office/powerpoint/2010/main" val="94022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D38F7A6-72A6-44E5-8267-F103DC22381D}" type="slidenum">
              <a:rPr lang="it-IT" smtClean="0"/>
              <a:pPr/>
              <a:t>14</a:t>
            </a:fld>
            <a:endParaRPr lang="it-IT"/>
          </a:p>
        </p:txBody>
      </p:sp>
    </p:spTree>
    <p:extLst>
      <p:ext uri="{BB962C8B-B14F-4D97-AF65-F5344CB8AC3E}">
        <p14:creationId xmlns:p14="http://schemas.microsoft.com/office/powerpoint/2010/main" val="256939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Arrotonda angolo diagonale rettangolo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o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0" name="Segnaposto data 9"/>
          <p:cNvSpPr>
            <a:spLocks noGrp="1"/>
          </p:cNvSpPr>
          <p:nvPr>
            <p:ph type="dt" sz="half" idx="10"/>
          </p:nvPr>
        </p:nvSpPr>
        <p:spPr>
          <a:xfrm>
            <a:off x="5562600" y="6509004"/>
            <a:ext cx="3002280" cy="274320"/>
          </a:xfrm>
        </p:spPr>
        <p:txBody>
          <a:bodyPr vert="horz" rtlCol="0"/>
          <a:lstStyle>
            <a:extLst/>
          </a:lstStyle>
          <a:p>
            <a:fld id="{D478CE10-DD20-411B-BEBF-6722930B90C0}" type="datetimeFigureOut">
              <a:rPr lang="it-IT" smtClean="0"/>
              <a:pPr/>
              <a:t>13/02/2018</a:t>
            </a:fld>
            <a:endParaRPr lang="it-IT"/>
          </a:p>
        </p:txBody>
      </p:sp>
      <p:sp>
        <p:nvSpPr>
          <p:cNvPr id="11" name="Segnaposto numero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5EFF20-1F6C-41E3-801C-3097276A6C60}" type="slidenum">
              <a:rPr lang="it-IT" smtClean="0"/>
              <a:pPr/>
              <a:t>‹N›</a:t>
            </a:fld>
            <a:endParaRPr lang="it-IT"/>
          </a:p>
        </p:txBody>
      </p:sp>
      <p:sp>
        <p:nvSpPr>
          <p:cNvPr id="12" name="Segnaposto piè di pagina 11"/>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EFF20-1F6C-41E3-801C-3097276A6C6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EFF20-1F6C-41E3-801C-3097276A6C6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95EFF20-1F6C-41E3-801C-3097276A6C6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a:xfrm>
            <a:off x="5562600" y="6513670"/>
            <a:ext cx="3002280" cy="274320"/>
          </a:xfrm>
        </p:spPr>
        <p:txBody>
          <a:bodyPr vert="horz" rtlCol="0"/>
          <a:lstStyle>
            <a:extLst/>
          </a:lstStyle>
          <a:p>
            <a:fld id="{D478CE10-DD20-411B-BEBF-6722930B90C0}" type="datetimeFigureOut">
              <a:rPr lang="it-IT" smtClean="0"/>
              <a:pPr/>
              <a:t>13/02/2018</a:t>
            </a:fld>
            <a:endParaRPr lang="it-IT"/>
          </a:p>
        </p:txBody>
      </p:sp>
      <p:sp>
        <p:nvSpPr>
          <p:cNvPr id="9" name="Segnaposto numero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5EFF20-1F6C-41E3-801C-3097276A6C60}" type="slidenum">
              <a:rPr lang="it-IT" smtClean="0"/>
              <a:pPr/>
              <a:t>‹N›</a:t>
            </a:fld>
            <a:endParaRPr lang="it-IT"/>
          </a:p>
        </p:txBody>
      </p:sp>
      <p:sp>
        <p:nvSpPr>
          <p:cNvPr id="10" name="Segnaposto piè di pagina 9"/>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a:xfrm>
            <a:off x="8641080" y="6514568"/>
            <a:ext cx="464288" cy="274320"/>
          </a:xfrm>
        </p:spPr>
        <p:txBody>
          <a:bodyPr/>
          <a:lstStyle>
            <a:extLst/>
          </a:lstStyle>
          <a:p>
            <a:fld id="{895EFF20-1F6C-41E3-801C-3097276A6C60}" type="slidenum">
              <a:rPr lang="it-IT" smtClean="0"/>
              <a:pPr/>
              <a:t>‹N›</a:t>
            </a:fld>
            <a:endParaRPr lang="it-IT"/>
          </a:p>
        </p:txBody>
      </p:sp>
      <p:sp>
        <p:nvSpPr>
          <p:cNvPr id="10" name="Rettango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ttango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olo 1"/>
          <p:cNvSpPr>
            <a:spLocks noGrp="1"/>
          </p:cNvSpPr>
          <p:nvPr>
            <p:ph type="title"/>
          </p:nvPr>
        </p:nvSpPr>
        <p:spPr>
          <a:xfrm>
            <a:off x="457200" y="251948"/>
            <a:ext cx="8229600"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a:xfrm>
            <a:off x="8641080" y="6514568"/>
            <a:ext cx="464288" cy="274320"/>
          </a:xfrm>
        </p:spPr>
        <p:txBody>
          <a:bodyPr/>
          <a:lstStyle>
            <a:extLst/>
          </a:lstStyle>
          <a:p>
            <a:fld id="{895EFF20-1F6C-41E3-801C-3097276A6C6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218"/>
            <a:ext cx="8229600"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95EFF20-1F6C-41E3-801C-3097276A6C60}" type="slidenum">
              <a:rPr lang="it-IT" smtClean="0"/>
              <a:pPr/>
              <a:t>‹N›</a:t>
            </a:fld>
            <a:endParaRPr lang="it-IT"/>
          </a:p>
        </p:txBody>
      </p:sp>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D478CE10-DD20-411B-BEBF-6722930B90C0}" type="datetimeFigureOut">
              <a:rPr lang="it-IT" smtClean="0"/>
              <a:pPr/>
              <a:t>13/02/2018</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95EFF20-1F6C-41E3-801C-3097276A6C6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963136" y="304800"/>
            <a:ext cx="3931920" cy="762000"/>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9" name="Segnaposto data 8"/>
          <p:cNvSpPr>
            <a:spLocks noGrp="1"/>
          </p:cNvSpPr>
          <p:nvPr>
            <p:ph type="dt" sz="half" idx="10"/>
          </p:nvPr>
        </p:nvSpPr>
        <p:spPr>
          <a:xfrm>
            <a:off x="5562600" y="6513670"/>
            <a:ext cx="3002280" cy="274320"/>
          </a:xfrm>
        </p:spPr>
        <p:txBody>
          <a:bodyPr vert="horz" rtlCol="0"/>
          <a:lstStyle>
            <a:extLst/>
          </a:lstStyle>
          <a:p>
            <a:fld id="{D478CE10-DD20-411B-BEBF-6722930B90C0}" type="datetimeFigureOut">
              <a:rPr lang="it-IT" smtClean="0"/>
              <a:pPr/>
              <a:t>13/02/2018</a:t>
            </a:fld>
            <a:endParaRPr lang="it-IT"/>
          </a:p>
        </p:txBody>
      </p:sp>
      <p:sp>
        <p:nvSpPr>
          <p:cNvPr id="10" name="Segnaposto numero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5EFF20-1F6C-41E3-801C-3097276A6C60}" type="slidenum">
              <a:rPr lang="it-IT" smtClean="0"/>
              <a:pPr/>
              <a:t>‹N›</a:t>
            </a:fld>
            <a:endParaRPr lang="it-IT"/>
          </a:p>
        </p:txBody>
      </p:sp>
      <p:sp>
        <p:nvSpPr>
          <p:cNvPr id="11" name="Segnaposto piè di pagina 10"/>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8" name="Segnaposto data 7"/>
          <p:cNvSpPr>
            <a:spLocks noGrp="1"/>
          </p:cNvSpPr>
          <p:nvPr>
            <p:ph type="dt" sz="half" idx="10"/>
          </p:nvPr>
        </p:nvSpPr>
        <p:spPr>
          <a:xfrm>
            <a:off x="5562600" y="6509004"/>
            <a:ext cx="3002280" cy="274320"/>
          </a:xfrm>
        </p:spPr>
        <p:txBody>
          <a:bodyPr vert="horz" rtlCol="0"/>
          <a:lstStyle>
            <a:extLst/>
          </a:lstStyle>
          <a:p>
            <a:fld id="{D478CE10-DD20-411B-BEBF-6722930B90C0}" type="datetimeFigureOut">
              <a:rPr lang="it-IT" smtClean="0"/>
              <a:pPr/>
              <a:t>13/02/2018</a:t>
            </a:fld>
            <a:endParaRPr lang="it-IT"/>
          </a:p>
        </p:txBody>
      </p:sp>
      <p:sp>
        <p:nvSpPr>
          <p:cNvPr id="9" name="Segnaposto numero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5EFF20-1F6C-41E3-801C-3097276A6C60}" type="slidenum">
              <a:rPr lang="it-IT" smtClean="0"/>
              <a:pPr/>
              <a:t>‹N›</a:t>
            </a:fld>
            <a:endParaRPr lang="it-IT"/>
          </a:p>
        </p:txBody>
      </p:sp>
      <p:sp>
        <p:nvSpPr>
          <p:cNvPr id="10" name="Segnaposto piè di pagina 9"/>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piè di pa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t-IT"/>
          </a:p>
        </p:txBody>
      </p:sp>
      <p:sp>
        <p:nvSpPr>
          <p:cNvPr id="14" name="Segnaposto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478CE10-DD20-411B-BEBF-6722930B90C0}" type="datetimeFigureOut">
              <a:rPr lang="it-IT" smtClean="0"/>
              <a:pPr/>
              <a:t>13/02/2018</a:t>
            </a:fld>
            <a:endParaRPr lang="it-IT"/>
          </a:p>
        </p:txBody>
      </p:sp>
      <p:sp>
        <p:nvSpPr>
          <p:cNvPr id="23" name="Segnaposto numero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95EFF20-1F6C-41E3-801C-3097276A6C60}" type="slidenum">
              <a:rPr lang="it-IT" smtClean="0"/>
              <a:pPr/>
              <a:t>‹N›</a:t>
            </a:fld>
            <a:endParaRPr lang="it-IT"/>
          </a:p>
        </p:txBody>
      </p:sp>
      <p:sp>
        <p:nvSpPr>
          <p:cNvPr id="22" name="Segnaposto tito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4797152"/>
            <a:ext cx="7344816" cy="1446550"/>
          </a:xfrm>
          <a:prstGeom prst="rect">
            <a:avLst/>
          </a:prstGeom>
          <a:noFill/>
        </p:spPr>
        <p:txBody>
          <a:bodyPr wrap="square" rtlCol="0">
            <a:spAutoFit/>
          </a:bodyPr>
          <a:lstStyle/>
          <a:p>
            <a:pPr algn="ctr"/>
            <a:r>
              <a:rPr lang="it-IT" sz="4400" b="1" dirty="0" smtClean="0"/>
              <a:t>A Melting Pot of </a:t>
            </a:r>
          </a:p>
          <a:p>
            <a:pPr algn="ctr"/>
            <a:r>
              <a:rPr lang="it-IT" sz="4400" b="1" dirty="0" smtClean="0"/>
              <a:t>Food, Culture and Health</a:t>
            </a:r>
            <a:endParaRPr lang="it-IT" sz="4400" b="1" dirty="0"/>
          </a:p>
        </p:txBody>
      </p:sp>
      <p:pic>
        <p:nvPicPr>
          <p:cNvPr id="3" name="Immagine 2" descr="Risultati immagini per ETWINNING SYMBOL"/>
          <p:cNvPicPr/>
          <p:nvPr/>
        </p:nvPicPr>
        <p:blipFill>
          <a:blip r:embed="rId2" cstate="print"/>
          <a:srcRect/>
          <a:stretch>
            <a:fillRect/>
          </a:stretch>
        </p:blipFill>
        <p:spPr bwMode="auto">
          <a:xfrm>
            <a:off x="1403648" y="620688"/>
            <a:ext cx="6768752" cy="3384376"/>
          </a:xfrm>
          <a:prstGeom prst="rect">
            <a:avLst/>
          </a:prstGeom>
          <a:noFill/>
          <a:ln w="9525">
            <a:noFill/>
            <a:miter lim="800000"/>
            <a:headEnd/>
            <a:tailEnd/>
          </a:ln>
        </p:spPr>
      </p:pic>
      <p:sp>
        <p:nvSpPr>
          <p:cNvPr id="5" name="CasellaDiTesto 4"/>
          <p:cNvSpPr txBox="1"/>
          <p:nvPr/>
        </p:nvSpPr>
        <p:spPr>
          <a:xfrm>
            <a:off x="2200547" y="4077072"/>
            <a:ext cx="4409477" cy="769441"/>
          </a:xfrm>
          <a:prstGeom prst="rect">
            <a:avLst/>
          </a:prstGeom>
          <a:noFill/>
        </p:spPr>
        <p:txBody>
          <a:bodyPr wrap="none" rtlCol="0">
            <a:spAutoFit/>
          </a:bodyPr>
          <a:lstStyle/>
          <a:p>
            <a:pPr algn="ctr"/>
            <a:r>
              <a:rPr lang="it-IT" sz="4400" b="1" i="1" dirty="0" smtClean="0">
                <a:solidFill>
                  <a:srgbClr val="FFC000"/>
                </a:solidFill>
              </a:rPr>
              <a:t>A. S. 2017 / 2018</a:t>
            </a:r>
            <a:endParaRPr lang="it-IT" sz="4400" b="1" i="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039441545"/>
              </p:ext>
            </p:extLst>
          </p:nvPr>
        </p:nvGraphicFramePr>
        <p:xfrm>
          <a:off x="0" y="2"/>
          <a:ext cx="9144000" cy="6888777"/>
        </p:xfrm>
        <a:graphic>
          <a:graphicData uri="http://schemas.openxmlformats.org/drawingml/2006/table">
            <a:tbl>
              <a:tblPr firstRow="1" firstCol="1" bandRow="1"/>
              <a:tblGrid>
                <a:gridCol w="7001534"/>
                <a:gridCol w="1026850"/>
                <a:gridCol w="1115616"/>
              </a:tblGrid>
              <a:tr h="638570">
                <a:tc gridSpan="3">
                  <a:txBody>
                    <a:bodyPr/>
                    <a:lstStyle/>
                    <a:p>
                      <a:pPr algn="ctr">
                        <a:lnSpc>
                          <a:spcPts val="1680"/>
                        </a:lnSpc>
                        <a:spcBef>
                          <a:spcPts val="600"/>
                        </a:spcBef>
                        <a:spcAft>
                          <a:spcPts val="600"/>
                        </a:spcAft>
                      </a:pPr>
                      <a:endParaRPr lang="en-GB"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680"/>
                        </a:lnSpc>
                        <a:spcBef>
                          <a:spcPts val="600"/>
                        </a:spcBef>
                        <a:spcAft>
                          <a:spcPts val="600"/>
                        </a:spcAft>
                      </a:pPr>
                      <a:r>
                        <a:rPr lang="en-GB"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COMMON “BIENNIO”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it-IT"/>
                    </a:p>
                  </a:txBody>
                  <a:tcPr/>
                </a:tc>
                <a:tc hMerge="1">
                  <a:txBody>
                    <a:bodyPr/>
                    <a:lstStyle/>
                    <a:p>
                      <a:endParaRPr lang="it-IT"/>
                    </a:p>
                  </a:txBody>
                  <a:tcPr/>
                </a:tc>
              </a:tr>
              <a:tr h="1225585">
                <a:tc>
                  <a:txBody>
                    <a:bodyPr/>
                    <a:lstStyle/>
                    <a:p>
                      <a:pPr algn="l">
                        <a:lnSpc>
                          <a:spcPts val="1680"/>
                        </a:lnSpc>
                        <a:spcBef>
                          <a:spcPts val="600"/>
                        </a:spcBef>
                        <a:spcAft>
                          <a:spcPts val="60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SUBKECTSS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ts val="1680"/>
                        </a:lnSpc>
                        <a:spcBef>
                          <a:spcPts val="600"/>
                        </a:spcBef>
                        <a:spcAft>
                          <a:spcPts val="600"/>
                        </a:spcAft>
                        <a:buClrTx/>
                        <a:buSzTx/>
                        <a:buFontTx/>
                        <a:buNone/>
                        <a:tabLst/>
                        <a:defRPr/>
                      </a:pPr>
                      <a:endParaRPr lang="it-IT" sz="1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ts val="1680"/>
                        </a:lnSpc>
                        <a:spcBef>
                          <a:spcPts val="600"/>
                        </a:spcBef>
                        <a:spcAft>
                          <a:spcPts val="600"/>
                        </a:spcAft>
                        <a:buClrTx/>
                        <a:buSzTx/>
                        <a:buFontTx/>
                        <a:buNone/>
                        <a:tabLst/>
                        <a:defRPr/>
                      </a:pPr>
                      <a:r>
                        <a:rPr lang="it-IT"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1st Class</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680"/>
                        </a:lnSpc>
                        <a:spcBef>
                          <a:spcPts val="600"/>
                        </a:spcBef>
                        <a:spcAft>
                          <a:spcPts val="6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ts val="1680"/>
                        </a:lnSpc>
                        <a:spcBef>
                          <a:spcPts val="600"/>
                        </a:spcBef>
                        <a:spcAft>
                          <a:spcPts val="600"/>
                        </a:spcAft>
                        <a:buClrTx/>
                        <a:buSzTx/>
                        <a:buFontTx/>
                        <a:buNone/>
                        <a:tabLst/>
                        <a:defRPr/>
                      </a:pPr>
                      <a:endParaRPr lang="it-IT" sz="1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ts val="1680"/>
                        </a:lnSpc>
                        <a:spcBef>
                          <a:spcPts val="600"/>
                        </a:spcBef>
                        <a:spcAft>
                          <a:spcPts val="600"/>
                        </a:spcAft>
                        <a:buClrTx/>
                        <a:buSzTx/>
                        <a:buFontTx/>
                        <a:buNone/>
                        <a:tabLst/>
                        <a:defRPr/>
                      </a:pPr>
                      <a:r>
                        <a:rPr lang="it-IT" sz="1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2nd    Class</a:t>
                      </a:r>
                      <a:endParaRPr lang="it-IT"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80"/>
                        </a:lnSpc>
                        <a:spcBef>
                          <a:spcPts val="600"/>
                        </a:spcBef>
                        <a:spcAft>
                          <a:spcPts val="6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ITALIAN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ENGLISH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HISTORY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GEOGRAPHY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73556">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MATHS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LAW</a:t>
                      </a:r>
                      <a:r>
                        <a:rPr lang="it-IT" sz="1800" b="1" baseline="0"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 AND ECONOMY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SCIENCE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PHYSICAL EDUCATION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RELIGION OR ALTERNATIVE ACTIVITIES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FISICS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CHEMISTRY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FOOD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52301">
                <a:tc>
                  <a:txBody>
                    <a:bodyPr/>
                    <a:lstStyle/>
                    <a:p>
                      <a:pPr algn="l">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WINE-WND-GASTRONOMY LABORATORY (COOKING)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83713">
                <a:tc>
                  <a:txBody>
                    <a:bodyPr/>
                    <a:lstStyle/>
                    <a:p>
                      <a:pPr algn="l">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WINE-WND-GASTRONOMY LABORATORY (DINING SERVICES)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8683">
                <a:tc>
                  <a:txBody>
                    <a:bodyPr/>
                    <a:lstStyle/>
                    <a:p>
                      <a:pPr algn="l">
                        <a:lnSpc>
                          <a:spcPts val="1680"/>
                        </a:lnSpc>
                        <a:spcBef>
                          <a:spcPts val="600"/>
                        </a:spcBef>
                        <a:spcAft>
                          <a:spcPts val="600"/>
                        </a:spcAft>
                      </a:pPr>
                      <a:r>
                        <a:rPr lang="it-IT"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HOTEL </a:t>
                      </a:r>
                      <a:r>
                        <a:rPr lang="it-IT" sz="1800" b="1" baseline="0"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MANAGEMENT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it-IT"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52934">
                <a:tc>
                  <a:txBody>
                    <a:bodyPr/>
                    <a:lstStyle/>
                    <a:p>
                      <a:pPr algn="l">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SECOND FOREIGN</a:t>
                      </a:r>
                      <a:r>
                        <a:rPr lang="en-GB" sz="1800" b="1" baseline="0"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LANGUAGE (IT DEPENDS ON THE SECTION)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r>
                        <a:rPr lang="en-GB" sz="18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17922">
                <a:tc>
                  <a:txBody>
                    <a:bodyPr/>
                    <a:lstStyle/>
                    <a:p>
                      <a:pPr algn="r">
                        <a:lnSpc>
                          <a:spcPts val="1680"/>
                        </a:lnSpc>
                        <a:spcBef>
                          <a:spcPts val="600"/>
                        </a:spcBef>
                        <a:spcAft>
                          <a:spcPts val="600"/>
                        </a:spcAft>
                      </a:pPr>
                      <a:endPar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TOTAL HOURS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endPar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a:lnSpc>
                          <a:spcPts val="1680"/>
                        </a:lnSpc>
                        <a:spcBef>
                          <a:spcPts val="600"/>
                        </a:spcBef>
                        <a:spcAft>
                          <a:spcPts val="600"/>
                        </a:spcAft>
                      </a:pPr>
                      <a:endPar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680"/>
                        </a:lnSpc>
                        <a:spcBef>
                          <a:spcPts val="600"/>
                        </a:spcBef>
                        <a:spcAft>
                          <a:spcPts val="600"/>
                        </a:spcAft>
                      </a:pPr>
                      <a:r>
                        <a:rPr lang="en-GB" sz="1800" b="1" dirty="0" smtClea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4" name="CasellaDiTesto 3"/>
          <p:cNvSpPr txBox="1"/>
          <p:nvPr/>
        </p:nvSpPr>
        <p:spPr>
          <a:xfrm>
            <a:off x="2411760" y="1052736"/>
            <a:ext cx="1713931" cy="461665"/>
          </a:xfrm>
          <a:prstGeom prst="rect">
            <a:avLst/>
          </a:prstGeom>
          <a:noFill/>
        </p:spPr>
        <p:txBody>
          <a:bodyPr wrap="none" rtlCol="0">
            <a:spAutoFit/>
          </a:bodyPr>
          <a:lstStyle/>
          <a:p>
            <a:r>
              <a:rPr lang="it-IT" sz="2400" b="1" dirty="0" smtClean="0">
                <a:solidFill>
                  <a:schemeClr val="bg2"/>
                </a:solidFill>
              </a:rPr>
              <a:t>SUBJECTS</a:t>
            </a:r>
            <a:endParaRPr lang="it-IT" sz="2400" b="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83568" y="0"/>
            <a:ext cx="799288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6000" b="1" i="1" dirty="0" smtClean="0">
                <a:solidFill>
                  <a:srgbClr val="00B050"/>
                </a:solidFill>
                <a:latin typeface="Calibri" pitchFamily="34" charset="0"/>
                <a:ea typeface="Times New Roman" pitchFamily="18" charset="0"/>
                <a:cs typeface="Times New Roman" pitchFamily="18" charset="0"/>
              </a:rPr>
              <a:t>The</a:t>
            </a:r>
            <a:r>
              <a:rPr kumimoji="0" lang="en-GB" sz="6000" b="1" i="1"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 next </a:t>
            </a:r>
            <a:r>
              <a:rPr kumimoji="0" lang="en-GB" sz="60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three years</a:t>
            </a:r>
          </a:p>
          <a:p>
            <a:pPr marL="0" marR="0" lvl="0" indent="0" algn="ctr" defTabSz="914400" rtl="0" eaLnBrk="1" fontAlgn="base" latinLnBrk="0" hangingPunct="1">
              <a:lnSpc>
                <a:spcPct val="100000"/>
              </a:lnSpc>
              <a:spcBef>
                <a:spcPct val="0"/>
              </a:spcBef>
              <a:spcAft>
                <a:spcPct val="0"/>
              </a:spcAft>
              <a:buClrTx/>
              <a:buSzTx/>
              <a:buFontTx/>
              <a:buNone/>
              <a:tabLst/>
            </a:pPr>
            <a:endParaRPr lang="en-GB" sz="6000" b="1" i="1" dirty="0" smtClean="0">
              <a:solidFill>
                <a:srgbClr val="00B05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GB" sz="6000" b="1" i="1" dirty="0" smtClean="0">
              <a:solidFill>
                <a:srgbClr val="00B05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6000" b="1" i="1"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0" b="1" i="1"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 we have to choose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0" b="1" i="1"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one of the following professional courses:</a:t>
            </a:r>
            <a:endParaRPr kumimoji="0" lang="en-GB"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magine 3" descr="Risultati immagini per indecisione"/>
          <p:cNvPicPr/>
          <p:nvPr/>
        </p:nvPicPr>
        <p:blipFill>
          <a:blip r:embed="rId2" cstate="print"/>
          <a:srcRect/>
          <a:stretch>
            <a:fillRect/>
          </a:stretch>
        </p:blipFill>
        <p:spPr bwMode="auto">
          <a:xfrm>
            <a:off x="2915816" y="1196752"/>
            <a:ext cx="3168352" cy="25922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611560" y="260648"/>
            <a:ext cx="8136904" cy="144016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Wine-Gastronomy option </a:t>
            </a:r>
          </a:p>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“Cooking”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7" name="Text Box 7"/>
          <p:cNvSpPr txBox="1">
            <a:spLocks noChangeArrowheads="1"/>
          </p:cNvSpPr>
          <p:nvPr/>
        </p:nvSpPr>
        <p:spPr bwMode="auto">
          <a:xfrm>
            <a:off x="611560" y="1916832"/>
            <a:ext cx="8136904" cy="1440160"/>
          </a:xfrm>
          <a:prstGeom prst="rect">
            <a:avLst/>
          </a:prstGeom>
          <a:solidFill>
            <a:srgbClr val="94363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Wine-Gastronomy option</a:t>
            </a:r>
          </a:p>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 “Pastry”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539552" y="3573016"/>
            <a:ext cx="8208912" cy="1656184"/>
          </a:xfrm>
          <a:prstGeom prst="rect">
            <a:avLst/>
          </a:prstGeom>
          <a:solidFill>
            <a:srgbClr val="D9959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Wine-Gastronomy option</a:t>
            </a:r>
          </a:p>
          <a:p>
            <a:pPr marL="457200" marR="0" lvl="1" indent="0" algn="ctr" defTabSz="914400" rtl="0" eaLnBrk="1" fontAlgn="base" latinLnBrk="0" hangingPunct="1">
              <a:lnSpc>
                <a:spcPct val="100000"/>
              </a:lnSpc>
              <a:spcBef>
                <a:spcPts val="600"/>
              </a:spcBef>
              <a:spcAft>
                <a:spcPts val="600"/>
              </a:spcAft>
              <a:buClrTx/>
              <a:buSzTx/>
              <a:buFontTx/>
              <a:buNone/>
              <a:tabLst/>
            </a:pPr>
            <a:r>
              <a:rPr kumimoji="0" lang="en-GB" sz="3200" b="1" i="0" u="none" strike="noStrike" cap="none" normalizeH="0" baseline="0" dirty="0" smtClean="0">
                <a:ln>
                  <a:noFill/>
                </a:ln>
                <a:effectLst/>
                <a:latin typeface="Times New Roman" pitchFamily="18" charset="0"/>
                <a:cs typeface="Arial" pitchFamily="34" charset="0"/>
              </a:rPr>
              <a:t> “Dining and Bar services”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539552" y="5445224"/>
            <a:ext cx="8208912" cy="98425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ts val="600"/>
              </a:spcBef>
              <a:spcAft>
                <a:spcPts val="600"/>
              </a:spcAft>
              <a:buClrTx/>
              <a:buSzTx/>
              <a:buFontTx/>
              <a:buNone/>
              <a:tabLst/>
            </a:pPr>
            <a:r>
              <a:rPr lang="en-GB" sz="3200" b="1" dirty="0" smtClean="0">
                <a:latin typeface="Times New Roman" pitchFamily="18" charset="0"/>
                <a:cs typeface="Arial" pitchFamily="34" charset="0"/>
              </a:rPr>
              <a:t>Hotel Management</a:t>
            </a:r>
            <a:endParaRPr kumimoji="0" lang="en-GB" sz="3200" b="1" i="0" u="none" strike="noStrike" cap="none" normalizeH="0" baseline="0" dirty="0" smtClean="0">
              <a:ln>
                <a:noFill/>
              </a:ln>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620688"/>
            <a:ext cx="9122886" cy="923330"/>
          </a:xfrm>
          <a:prstGeom prst="rect">
            <a:avLst/>
          </a:prstGeom>
          <a:noFill/>
        </p:spPr>
        <p:txBody>
          <a:bodyPr wrap="square" rtlCol="0">
            <a:spAutoFit/>
          </a:bodyPr>
          <a:lstStyle/>
          <a:p>
            <a:r>
              <a:rPr lang="en-GB" sz="3600" b="1" i="1" dirty="0" smtClean="0"/>
              <a:t>The common subjects we study are:</a:t>
            </a:r>
            <a:endParaRPr lang="it-IT" sz="3600" dirty="0" smtClean="0"/>
          </a:p>
          <a:p>
            <a:endParaRPr lang="it-IT" dirty="0"/>
          </a:p>
        </p:txBody>
      </p:sp>
      <p:sp>
        <p:nvSpPr>
          <p:cNvPr id="1026" name="Text Box 2"/>
          <p:cNvSpPr txBox="1">
            <a:spLocks noChangeArrowheads="1"/>
          </p:cNvSpPr>
          <p:nvPr/>
        </p:nvSpPr>
        <p:spPr bwMode="auto">
          <a:xfrm rot="20460645">
            <a:off x="251520" y="1911350"/>
            <a:ext cx="2016224" cy="58737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ITALIAN</a:t>
            </a:r>
            <a:endParaRPr kumimoji="0" lang="it-IT" sz="28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rot="717432">
            <a:off x="2744173" y="1491624"/>
            <a:ext cx="1517774" cy="587375"/>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HISTORY</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rot="20894395">
            <a:off x="5118079" y="1483322"/>
            <a:ext cx="1457867" cy="572838"/>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MATHS</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rot="1283573">
            <a:off x="7155382" y="1697621"/>
            <a:ext cx="1277938" cy="587375"/>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FOOD</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rot="20811972">
            <a:off x="438198" y="5250939"/>
            <a:ext cx="3312368" cy="1008112"/>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BUSINESS</a:t>
            </a:r>
            <a:endParaRPr kumimoji="0" lang="it-IT"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ADMINISTRATION</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rot="1444074">
            <a:off x="567652" y="3598095"/>
            <a:ext cx="2088232" cy="936104"/>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PHYSICAL</a:t>
            </a:r>
            <a:endParaRPr kumimoji="0" lang="it-IT"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EDUCATION</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rot="805475">
            <a:off x="6918534" y="4782230"/>
            <a:ext cx="1800200" cy="576064"/>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RELIGION</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rot="20578120">
            <a:off x="6614673" y="3230253"/>
            <a:ext cx="2160240" cy="504056"/>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ENGLISH</a:t>
            </a:r>
            <a:r>
              <a:rPr kumimoji="0" lang="it-IT" sz="2800" b="0" i="0" u="none" strike="noStrike" cap="none" normalizeH="0" baseline="0" dirty="0" smtClean="0">
                <a:ln>
                  <a:noFill/>
                </a:ln>
                <a:solidFill>
                  <a:schemeClr val="tx1"/>
                </a:solidFill>
                <a:effectLst/>
                <a:latin typeface="Calibri" pitchFamily="34" charset="0"/>
                <a:cs typeface="Arial" pitchFamily="34" charset="0"/>
              </a:rPr>
              <a:t> </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4644008" y="5661248"/>
            <a:ext cx="2304256" cy="864096"/>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800" b="1" i="0" u="none" strike="noStrike" cap="none" normalizeH="0" baseline="0" dirty="0" smtClean="0">
                <a:ln>
                  <a:noFill/>
                </a:ln>
                <a:solidFill>
                  <a:schemeClr val="tx1"/>
                </a:solidFill>
                <a:effectLst/>
                <a:latin typeface="Calibri" pitchFamily="34" charset="0"/>
                <a:cs typeface="Arial" pitchFamily="34" charset="0"/>
              </a:rPr>
              <a:t>FRENCH or SPANISH</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magine 11" descr="Risultati immagini per materie scolastiche"/>
          <p:cNvPicPr/>
          <p:nvPr/>
        </p:nvPicPr>
        <p:blipFill>
          <a:blip r:embed="rId2" cstate="print"/>
          <a:srcRect/>
          <a:stretch>
            <a:fillRect/>
          </a:stretch>
        </p:blipFill>
        <p:spPr bwMode="auto">
          <a:xfrm>
            <a:off x="2987824" y="2492896"/>
            <a:ext cx="3384375" cy="23042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3528" y="476672"/>
            <a:ext cx="8280920" cy="1200329"/>
          </a:xfrm>
          <a:prstGeom prst="rect">
            <a:avLst/>
          </a:prstGeom>
          <a:noFill/>
        </p:spPr>
        <p:txBody>
          <a:bodyPr wrap="square" rtlCol="0">
            <a:spAutoFit/>
          </a:bodyPr>
          <a:lstStyle/>
          <a:p>
            <a:pPr algn="ctr"/>
            <a:r>
              <a:rPr lang="it-IT" sz="3600" b="1" dirty="0" smtClean="0">
                <a:solidFill>
                  <a:srgbClr val="FFFF00"/>
                </a:solidFill>
                <a:latin typeface="Calibri" panose="020F0502020204030204" pitchFamily="34" charset="0"/>
                <a:cs typeface="Calibri" panose="020F0502020204030204" pitchFamily="34" charset="0"/>
              </a:rPr>
              <a:t>ONCE A WEEK WE DO PRACTICAL ACTIVITIES IN </a:t>
            </a:r>
            <a:r>
              <a:rPr lang="it-IT" sz="3600" b="1" dirty="0" smtClean="0">
                <a:solidFill>
                  <a:srgbClr val="FF0000"/>
                </a:solidFill>
                <a:latin typeface="Calibri" panose="020F0502020204030204" pitchFamily="34" charset="0"/>
                <a:cs typeface="Calibri" panose="020F0502020204030204" pitchFamily="34" charset="0"/>
              </a:rPr>
              <a:t>OUR SCHOOL LABS</a:t>
            </a:r>
            <a:endParaRPr lang="it-IT" sz="3600" b="1" dirty="0">
              <a:solidFill>
                <a:srgbClr val="FF0000"/>
              </a:solidFill>
              <a:latin typeface="Calibri" panose="020F0502020204030204" pitchFamily="34" charset="0"/>
              <a:cs typeface="Calibri" panose="020F0502020204030204" pitchFamily="34" charset="0"/>
            </a:endParaRPr>
          </a:p>
        </p:txBody>
      </p:sp>
      <p:pic>
        <p:nvPicPr>
          <p:cNvPr id="6" name="Immagine 5"/>
          <p:cNvPicPr>
            <a:picLocks noChangeAspect="1"/>
          </p:cNvPicPr>
          <p:nvPr/>
        </p:nvPicPr>
        <p:blipFill>
          <a:blip r:embed="rId3" cstate="print"/>
          <a:stretch>
            <a:fillRect/>
          </a:stretch>
        </p:blipFill>
        <p:spPr>
          <a:xfrm>
            <a:off x="251520" y="1844824"/>
            <a:ext cx="4104456"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p:cNvPicPr>
            <a:picLocks noChangeAspect="1"/>
          </p:cNvPicPr>
          <p:nvPr/>
        </p:nvPicPr>
        <p:blipFill>
          <a:blip r:embed="rId4" cstate="print"/>
          <a:stretch>
            <a:fillRect/>
          </a:stretch>
        </p:blipFill>
        <p:spPr>
          <a:xfrm rot="20673121">
            <a:off x="4545921" y="1980501"/>
            <a:ext cx="3736952" cy="40957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p/AF1QipPBAhpvE3cc5YIbifUS4C8IZczaXrNZZVr7PWZY=s512-p-qv=pc2t6c1j7f8v1t78mil6v6bp236a4dh9j,m=487ecad5e75bba6bb04b4a991a112d5b,x=,t=25-iv1668?key=NXVpZmVQTkNoNWNsQWhtMjVscE91YUJFUjQzUFl3"/>
          <p:cNvPicPr>
            <a:picLocks noChangeAspect="1" noChangeArrowheads="1"/>
          </p:cNvPicPr>
          <p:nvPr/>
        </p:nvPicPr>
        <p:blipFill>
          <a:blip r:embed="rId2" cstate="print"/>
          <a:srcRect/>
          <a:stretch>
            <a:fillRect/>
          </a:stretch>
        </p:blipFill>
        <p:spPr bwMode="auto">
          <a:xfrm>
            <a:off x="683568" y="1700808"/>
            <a:ext cx="4536504" cy="4876801"/>
          </a:xfrm>
          <a:prstGeom prst="rect">
            <a:avLst/>
          </a:prstGeom>
          <a:noFill/>
        </p:spPr>
      </p:pic>
      <p:pic>
        <p:nvPicPr>
          <p:cNvPr id="6148" name="Picture 4" descr="https://lh3.googleusercontent.com/4oMVSx88yWn3c3dgwxGFCXufGWhCNqkei3W8FQmzvHm0LUK7QDY1OhMMOPLG5tYSmEOYhhm8-exQHsUp1tJ6mfvhonyQ0VQNFhWFOj5v2ZJXDA3-CPhOd0pYuxbvQ484wRDsRQvaQ8zoqk0Wk2KvLtEn5k6e7cL59ICoCXlGetfVRMMMs_hykofqd7mPdw49NccEDRuxEQoQZlOVoei2KAuumQ6cfotZuHR8ELpoORtDDX_l-gaPeLzv33jswZX6Z9Pppmd8kEbALTIhuWfLp2qwypjMD_NZ5SKWadJhFSBR2WlPxSb7gQxV9IHKdUzIFeXK2U5aJZ2cDdCuhTMGJI4sptL0Oi8Le_TKkFiFjHqPLLuKXkphtttK5BeQWrA5MDr-9ZP5glT8hG3JKQyxocBBlQSqoHUPm5ucJ0WPrF_DF6HsTu9j3gHAtXH8phkreXlwkPm0JOdak7V1EBlVbg5UZOlc8Ffegt64swj2To0i-GGh7oM0S0ATOcgqUOmqyIOva8fddbsVk0PziBTqHmYq8wPuGwLDisFc1Se3D51WY-g21r1ufKkqIFfUAwXHbrzcRdANiEDBHDdYZHemdseXH1RWiRYHRaFYqBiMTNvlL0pC3xa7g0dUaPoYKbLOSzlbdt5iA75mdlMtrAv29vypUqoRrsYKbmw=w768-h575-no"/>
          <p:cNvPicPr>
            <a:picLocks noChangeAspect="1" noChangeArrowheads="1"/>
          </p:cNvPicPr>
          <p:nvPr/>
        </p:nvPicPr>
        <p:blipFill>
          <a:blip r:embed="rId3" cstate="print"/>
          <a:srcRect/>
          <a:stretch>
            <a:fillRect/>
          </a:stretch>
        </p:blipFill>
        <p:spPr bwMode="auto">
          <a:xfrm rot="785613">
            <a:off x="5060473" y="2297789"/>
            <a:ext cx="3459514" cy="3945581"/>
          </a:xfrm>
          <a:prstGeom prst="rect">
            <a:avLst/>
          </a:prstGeom>
          <a:noFill/>
        </p:spPr>
      </p:pic>
      <p:sp>
        <p:nvSpPr>
          <p:cNvPr id="4" name="CasellaDiTesto 3"/>
          <p:cNvSpPr txBox="1"/>
          <p:nvPr/>
        </p:nvSpPr>
        <p:spPr>
          <a:xfrm>
            <a:off x="323528" y="188640"/>
            <a:ext cx="8538066" cy="1569660"/>
          </a:xfrm>
          <a:prstGeom prst="rect">
            <a:avLst/>
          </a:prstGeom>
          <a:noFill/>
        </p:spPr>
        <p:txBody>
          <a:bodyPr wrap="square" rtlCol="0">
            <a:spAutoFit/>
          </a:bodyPr>
          <a:lstStyle/>
          <a:p>
            <a:pPr algn="ctr"/>
            <a:r>
              <a:rPr lang="it-IT" sz="4800" b="1" dirty="0" smtClean="0">
                <a:solidFill>
                  <a:schemeClr val="tx2"/>
                </a:solidFill>
              </a:rPr>
              <a:t>Our activities in the  kitchen</a:t>
            </a:r>
            <a:endParaRPr lang="it-IT" sz="4800" b="1"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lOSUb-PLb0BKQIcSff23fbvcA9E95LVapU4UFObKDI2anrYlfigQupduS8IhIaqqVwYAmjX_n2JW-wqp0aUSJzSOKJPI-bzkyJUjqxLc2Z576oH7213AZBa1_6p4KW4VffNz988fMEXxz0rZh7TtZt_cmJ_Ijd96wXXHuh-85xYU7MkRIrNiwVuolLwWG9BoHzBTaLDMAgmT6zoUd9ezcHGNvKFXDI3Tc3e-7rZCFhr0wEcWv0oBIvOy9_5GfjBWfXzUVJQuaxXVynCqPkODTRH3BHgABdSsGrXuXorST7Y5wrPinDInYZOp8HBCTGj-iQHDK8_ixHrHf3YVW6KTZ0heT_SCngggpc5tmVQwfQWu_YRS83O53tr75MZvgJyUaX7BeHfKwNfpMU_bVjJ4Qtf9UbbyD6WYrUE3bXJmeg3lovwKHAQz97LWip4iFLHezzSJu6dT6EHVFDz2hLIOjnIDm0hqxiG8SYdNubQR6A_XR30mpMRrFwW4Qym1XQKrS9hM8ndJrl6LHQPW4HRG4aeTd8YNUlM_FKC41YOI9gOOdkhzF_RXJuVeWWLLw7W9v05Da-MaZc2npu5-FeqptPv0aa-S2wq8F8vtAgs-XAnrqktPfUkaGu2kiCF7gOwHkwFjIYcIvPQ1sqAmaecYPx8kF8BghrZxTT8=w1023-h575-no"/>
          <p:cNvPicPr>
            <a:picLocks noChangeAspect="1" noChangeArrowheads="1"/>
          </p:cNvPicPr>
          <p:nvPr/>
        </p:nvPicPr>
        <p:blipFill>
          <a:blip r:embed="rId2" cstate="print"/>
          <a:srcRect/>
          <a:stretch>
            <a:fillRect/>
          </a:stretch>
        </p:blipFill>
        <p:spPr bwMode="auto">
          <a:xfrm>
            <a:off x="899592" y="1700808"/>
            <a:ext cx="7560840" cy="4608512"/>
          </a:xfrm>
          <a:prstGeom prst="rect">
            <a:avLst/>
          </a:prstGeom>
          <a:noFill/>
        </p:spPr>
      </p:pic>
      <p:sp>
        <p:nvSpPr>
          <p:cNvPr id="3" name="CasellaDiTesto 2"/>
          <p:cNvSpPr txBox="1"/>
          <p:nvPr/>
        </p:nvSpPr>
        <p:spPr>
          <a:xfrm>
            <a:off x="395536" y="548681"/>
            <a:ext cx="8352928" cy="677108"/>
          </a:xfrm>
          <a:prstGeom prst="rect">
            <a:avLst/>
          </a:prstGeom>
          <a:noFill/>
        </p:spPr>
        <p:txBody>
          <a:bodyPr wrap="square" rtlCol="0">
            <a:spAutoFit/>
          </a:bodyPr>
          <a:lstStyle/>
          <a:p>
            <a:r>
              <a:rPr lang="it-IT" sz="3600" b="1" dirty="0" smtClean="0"/>
              <a:t> </a:t>
            </a:r>
            <a:r>
              <a:rPr lang="it-IT" sz="3800" b="1" dirty="0" smtClean="0"/>
              <a:t>Our activities in the dining - room</a:t>
            </a:r>
            <a:endParaRPr lang="it-IT" sz="3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_o_RHNbxabYwwzQ3sXqk5t3D-kCoYLCKO1AVdayuw0X8zHS0UM9cIzvBn0wakscoNspe_9yaPe6zTRSmt1kuQHRMj6cqYie9e4pCRydfRw2hFKD8IokBV4cnuFzI0ZHjCTQXVaj-JPVfGy_uD5N-FXUQ3rsCVBo1iIDNYCq05s83-vDJWDNlutrAu47fchs186Iyf55e0wNza1Iu96TKDuaulyCfnG-uuC7d8fP7H3md5FnbfjfT5PtViFdgwwHrT7NvoNcqp-4xqinOSVxuvUiUqpEUlNUquxzz97mc9PIUvOoqQRin4B7ZKLoCv5yztEXeeC6qf19AE4bH1mWLRal30KlQcDaCTWrmW7Xk1OpDO1OHDCV6RTAa5ym96PHIqA5to_CQBWxw__I4651ifMVIMVS3XLGXoDfMs0_u6vcWwNBJIPWwUnOsozCu0yO5R0zbSXXMu8LOnjX4DGXkGTPofWMctYSwOsPuZrLeooTu3hY-b3_taq2aKklU0K2nggPyMpeLZVZZUhAr2AObXDcEnB8qOpzAvjcEXB_2_2eSFtMhR7AjKFN4vJ0wmMGP1lmiGorQFDcsiD-UbSjDaDDgoTOSNxeHt-AsxERaWLkQ2f8Rh5RqCERD_5b2d7cc9QHQTqgoUsW4wGD9I7sKpol-HBOOFHICtLM=w1269-h575-no"/>
          <p:cNvPicPr>
            <a:picLocks noChangeAspect="1" noChangeArrowheads="1"/>
          </p:cNvPicPr>
          <p:nvPr/>
        </p:nvPicPr>
        <p:blipFill>
          <a:blip r:embed="rId2" cstate="print"/>
          <a:srcRect/>
          <a:stretch>
            <a:fillRect/>
          </a:stretch>
        </p:blipFill>
        <p:spPr bwMode="auto">
          <a:xfrm>
            <a:off x="683568" y="1340768"/>
            <a:ext cx="7920880" cy="4896544"/>
          </a:xfrm>
          <a:prstGeom prst="rect">
            <a:avLst/>
          </a:prstGeom>
          <a:noFill/>
        </p:spPr>
      </p:pic>
      <p:sp>
        <p:nvSpPr>
          <p:cNvPr id="4" name="CasellaDiTesto 3"/>
          <p:cNvSpPr txBox="1"/>
          <p:nvPr/>
        </p:nvSpPr>
        <p:spPr>
          <a:xfrm>
            <a:off x="755576" y="332656"/>
            <a:ext cx="7992888" cy="707886"/>
          </a:xfrm>
          <a:prstGeom prst="rect">
            <a:avLst/>
          </a:prstGeom>
          <a:noFill/>
        </p:spPr>
        <p:txBody>
          <a:bodyPr wrap="square" rtlCol="0">
            <a:spAutoFit/>
          </a:bodyPr>
          <a:lstStyle/>
          <a:p>
            <a:pPr algn="ctr"/>
            <a:r>
              <a:rPr lang="it-IT" sz="4000" b="1" dirty="0" smtClean="0"/>
              <a:t>Our activities at the bar </a:t>
            </a:r>
            <a:endParaRPr lang="it-IT" sz="4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lh3.googleusercontent.com/vokN3fWWpfpDScRy3Lc-GmiyQvlz7Q_MDHk5v1GmDMQEVKtgs8kaIVczs20nPWPy65AaYrBXeOu5hduAz9u_mrKQ2vzFXaQn3DjNMXODMH38uypwmvgJszr-fzDitcBF7VbOV4_0SQ=w1325-h745-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4824"/>
            <a:ext cx="7920880" cy="43204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403648" y="620688"/>
            <a:ext cx="6746719" cy="707886"/>
          </a:xfrm>
          <a:prstGeom prst="rect">
            <a:avLst/>
          </a:prstGeom>
          <a:noFill/>
        </p:spPr>
        <p:txBody>
          <a:bodyPr wrap="none" rtlCol="0">
            <a:spAutoFit/>
          </a:bodyPr>
          <a:lstStyle/>
          <a:p>
            <a:r>
              <a:rPr lang="it-IT" sz="4000" b="1" dirty="0" smtClean="0"/>
              <a:t>This is our Reception area</a:t>
            </a:r>
            <a:endParaRPr lang="it-IT" sz="4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836712"/>
            <a:ext cx="8496944" cy="5760640"/>
          </a:xfrm>
          <a:prstGeom prst="rect">
            <a:avLst/>
          </a:prstGeom>
          <a:noFill/>
          <a:ln w="9525">
            <a:noFill/>
            <a:miter lim="800000"/>
            <a:headEnd/>
            <a:tailEnd/>
          </a:ln>
        </p:spPr>
      </p:pic>
      <p:sp>
        <p:nvSpPr>
          <p:cNvPr id="3" name="CasellaDiTesto 2"/>
          <p:cNvSpPr txBox="1"/>
          <p:nvPr/>
        </p:nvSpPr>
        <p:spPr>
          <a:xfrm>
            <a:off x="539552" y="188640"/>
            <a:ext cx="7776864" cy="646331"/>
          </a:xfrm>
          <a:prstGeom prst="rect">
            <a:avLst/>
          </a:prstGeom>
          <a:noFill/>
        </p:spPr>
        <p:txBody>
          <a:bodyPr wrap="square" rtlCol="0">
            <a:spAutoFit/>
          </a:bodyPr>
          <a:lstStyle/>
          <a:p>
            <a:pPr algn="ctr"/>
            <a:r>
              <a:rPr lang="it-IT" sz="3600" b="1" dirty="0" smtClean="0"/>
              <a:t>Our Hotel Management activities</a:t>
            </a:r>
            <a:endParaRPr lang="it-IT"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mV17njxXWGp-cUPiFUIHjAiHjEHZNO7ZrvsigNfr70_zw68sCoUm8AkNqJx1me7vGxkm7284zbk05GvdfWV2EnmyVRLIPOUSq3_f6QYGUSC7Tov2rTJAX2gGHGHTW5rrnFktSn3OHK_YssrJYt5eYu7HPDwyfkWmJaTu40K6zUif4NsP4kzM5kXdWAdKeXaNBAfGL00Ya_rjXE0xCKhC36UOome8NK_IUUgcMB2c3lde-6Z2R1w7e2pMptm0DWE45nHRrDTMQsptjuJ92Ya-f8E7fgpqE6reYrXJEZ-NXphcPtMTv6ThkLRzpntP_lstKd7lW62gLu7jJtwA3XBdD3Cy6iz1ba6ZS1zQjYvNAa4r9mF_UUeTcWTik_QYcwA7as4Z_M13YiveInOI2J2wej0cojeY7_RBvUaPW_6jpkmINII0QBUmUbW4ysR8-C88U26Q7BXqEzMp4A3WgqMVaM0OQMxDQ4t6h9K07bwczzu2dcGQcvo1Dlx-DB7p_Az3B6Capn6FDcCbKA6L-R7aTTnnQ_QVPdj7GhQ8qwqzjyhtJeKC3rYPqvQmOoktQGKdIMDBQ0spxa4Tg_1e9gQ7juirInIZAEVgNAQEitxpsPXlU-jRVBitbjEicCC4jJuZCssXh3zSA6dCNZjmjPqeEH4C7LMPCMxNCEs=w1313-h557-no"/>
          <p:cNvPicPr>
            <a:picLocks noChangeAspect="1" noChangeArrowheads="1"/>
          </p:cNvPicPr>
          <p:nvPr/>
        </p:nvPicPr>
        <p:blipFill>
          <a:blip r:embed="rId3" cstate="print"/>
          <a:srcRect/>
          <a:stretch>
            <a:fillRect/>
          </a:stretch>
        </p:blipFill>
        <p:spPr bwMode="auto">
          <a:xfrm>
            <a:off x="467544" y="1628800"/>
            <a:ext cx="8136904" cy="3384376"/>
          </a:xfrm>
          <a:prstGeom prst="rect">
            <a:avLst/>
          </a:prstGeom>
          <a:noFill/>
        </p:spPr>
      </p:pic>
      <p:sp>
        <p:nvSpPr>
          <p:cNvPr id="3" name="CasellaDiTesto 2"/>
          <p:cNvSpPr txBox="1"/>
          <p:nvPr/>
        </p:nvSpPr>
        <p:spPr>
          <a:xfrm>
            <a:off x="534977" y="260648"/>
            <a:ext cx="8609023" cy="1754326"/>
          </a:xfrm>
          <a:prstGeom prst="rect">
            <a:avLst/>
          </a:prstGeom>
          <a:noFill/>
        </p:spPr>
        <p:txBody>
          <a:bodyPr wrap="square" rtlCol="0">
            <a:spAutoFit/>
          </a:bodyPr>
          <a:lstStyle/>
          <a:p>
            <a:pPr algn="ctr"/>
            <a:r>
              <a:rPr lang="it-IT" sz="3600" b="1" dirty="0" smtClean="0">
                <a:solidFill>
                  <a:srgbClr val="FF0000"/>
                </a:solidFill>
              </a:rPr>
              <a:t>Our school is called IPALTUR</a:t>
            </a:r>
          </a:p>
          <a:p>
            <a:pPr algn="ctr"/>
            <a:r>
              <a:rPr lang="it-IT" sz="3600" b="1" i="1" dirty="0" smtClean="0">
                <a:solidFill>
                  <a:srgbClr val="FF0000"/>
                </a:solidFill>
              </a:rPr>
              <a:t>Istituto Professionale Alberghiero Turistico</a:t>
            </a:r>
            <a:endParaRPr lang="it-IT" sz="3600" b="1" i="1" dirty="0">
              <a:solidFill>
                <a:srgbClr val="FF0000"/>
              </a:solidFill>
            </a:endParaRPr>
          </a:p>
        </p:txBody>
      </p:sp>
      <p:sp>
        <p:nvSpPr>
          <p:cNvPr id="5" name="CasellaDiTesto 4"/>
          <p:cNvSpPr txBox="1"/>
          <p:nvPr/>
        </p:nvSpPr>
        <p:spPr>
          <a:xfrm>
            <a:off x="1115616" y="5085184"/>
            <a:ext cx="6809235" cy="1261884"/>
          </a:xfrm>
          <a:prstGeom prst="rect">
            <a:avLst/>
          </a:prstGeom>
          <a:noFill/>
        </p:spPr>
        <p:txBody>
          <a:bodyPr wrap="square" rtlCol="0">
            <a:spAutoFit/>
          </a:bodyPr>
          <a:lstStyle/>
          <a:p>
            <a:pPr algn="ctr"/>
            <a:r>
              <a:rPr lang="it-IT" sz="3800" b="1" dirty="0" smtClean="0">
                <a:solidFill>
                  <a:srgbClr val="FFFF00"/>
                </a:solidFill>
              </a:rPr>
              <a:t>It is a Hotel,  Catering and Tourism  Vocational School</a:t>
            </a:r>
            <a:r>
              <a:rPr lang="it-IT" sz="3800" dirty="0" smtClean="0">
                <a:solidFill>
                  <a:srgbClr val="FFFF00"/>
                </a:solidFill>
              </a:rPr>
              <a:t>.</a:t>
            </a:r>
            <a:endParaRPr lang="it-IT" sz="38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76672"/>
            <a:ext cx="7560840" cy="1569660"/>
          </a:xfrm>
          <a:prstGeom prst="rect">
            <a:avLst/>
          </a:prstGeom>
          <a:noFill/>
        </p:spPr>
        <p:txBody>
          <a:bodyPr wrap="square" rtlCol="0">
            <a:spAutoFit/>
          </a:bodyPr>
          <a:lstStyle/>
          <a:p>
            <a:r>
              <a:rPr lang="it-IT" sz="3200" b="1" dirty="0" smtClean="0">
                <a:solidFill>
                  <a:srgbClr val="FFC000"/>
                </a:solidFill>
              </a:rPr>
              <a:t>  THE SCHOOL-JOB ALTERNIATION</a:t>
            </a:r>
          </a:p>
          <a:p>
            <a:endParaRPr lang="it-IT" sz="3200" dirty="0" smtClean="0">
              <a:solidFill>
                <a:srgbClr val="FFC000"/>
              </a:solidFill>
            </a:endParaRPr>
          </a:p>
          <a:p>
            <a:r>
              <a:rPr lang="it-IT" sz="3200" dirty="0" smtClean="0">
                <a:solidFill>
                  <a:srgbClr val="FFC000"/>
                </a:solidFill>
              </a:rPr>
              <a:t> </a:t>
            </a:r>
          </a:p>
        </p:txBody>
      </p:sp>
      <p:sp>
        <p:nvSpPr>
          <p:cNvPr id="4" name="CasellaDiTesto 3"/>
          <p:cNvSpPr txBox="1"/>
          <p:nvPr/>
        </p:nvSpPr>
        <p:spPr>
          <a:xfrm>
            <a:off x="5004048" y="1124744"/>
            <a:ext cx="3888432" cy="4985980"/>
          </a:xfrm>
          <a:prstGeom prst="rect">
            <a:avLst/>
          </a:prstGeom>
          <a:noFill/>
        </p:spPr>
        <p:txBody>
          <a:bodyPr wrap="square" rtlCol="0">
            <a:spAutoFit/>
          </a:bodyPr>
          <a:lstStyle/>
          <a:p>
            <a:endParaRPr lang="it-IT" sz="2400" b="1" i="1" dirty="0" smtClean="0">
              <a:solidFill>
                <a:srgbClr val="FF0000"/>
              </a:solidFill>
            </a:endParaRPr>
          </a:p>
          <a:p>
            <a:pPr algn="ctr"/>
            <a:r>
              <a:rPr lang="it-IT" sz="4000" b="1" i="1" dirty="0" smtClean="0">
                <a:solidFill>
                  <a:srgbClr val="FF0000"/>
                </a:solidFill>
              </a:rPr>
              <a:t>IS COMPULSORY</a:t>
            </a:r>
          </a:p>
          <a:p>
            <a:endParaRPr lang="it-IT" sz="2800" dirty="0" smtClean="0">
              <a:solidFill>
                <a:srgbClr val="FF0000"/>
              </a:solidFill>
            </a:endParaRPr>
          </a:p>
          <a:p>
            <a:pPr algn="ctr"/>
            <a:r>
              <a:rPr lang="it-IT" sz="2800" dirty="0" smtClean="0">
                <a:solidFill>
                  <a:srgbClr val="FF0000"/>
                </a:solidFill>
              </a:rPr>
              <a:t> </a:t>
            </a:r>
            <a:r>
              <a:rPr lang="it-IT" sz="2800" b="1" dirty="0" smtClean="0">
                <a:solidFill>
                  <a:schemeClr val="bg1"/>
                </a:solidFill>
              </a:rPr>
              <a:t>TO BE ADMITTED TO  THE FINAL STAGE  EXAM</a:t>
            </a:r>
            <a:r>
              <a:rPr lang="it-IT" sz="2800" dirty="0" smtClean="0">
                <a:solidFill>
                  <a:schemeClr val="bg1"/>
                </a:solidFill>
              </a:rPr>
              <a:t>.</a:t>
            </a:r>
          </a:p>
          <a:p>
            <a:endParaRPr lang="it-IT" sz="2800" dirty="0" smtClean="0">
              <a:solidFill>
                <a:srgbClr val="FF0000"/>
              </a:solidFill>
            </a:endParaRPr>
          </a:p>
          <a:p>
            <a:endParaRPr lang="it-IT" sz="2800" dirty="0" smtClean="0">
              <a:solidFill>
                <a:srgbClr val="FF0000"/>
              </a:solidFill>
            </a:endParaRPr>
          </a:p>
          <a:p>
            <a:endParaRPr lang="it-IT" sz="2800" dirty="0" smtClean="0">
              <a:solidFill>
                <a:srgbClr val="FF0000"/>
              </a:solidFill>
            </a:endParaRPr>
          </a:p>
          <a:p>
            <a:r>
              <a:rPr lang="it-IT" dirty="0" smtClean="0"/>
              <a:t>.</a:t>
            </a:r>
          </a:p>
        </p:txBody>
      </p:sp>
      <p:sp>
        <p:nvSpPr>
          <p:cNvPr id="5" name="CasellaDiTesto 4"/>
          <p:cNvSpPr txBox="1"/>
          <p:nvPr/>
        </p:nvSpPr>
        <p:spPr>
          <a:xfrm>
            <a:off x="2339752" y="4437112"/>
            <a:ext cx="6552728" cy="1754326"/>
          </a:xfrm>
          <a:prstGeom prst="rect">
            <a:avLst/>
          </a:prstGeom>
          <a:noFill/>
        </p:spPr>
        <p:txBody>
          <a:bodyPr wrap="square" rtlCol="0">
            <a:spAutoFit/>
          </a:bodyPr>
          <a:lstStyle/>
          <a:p>
            <a:endParaRPr lang="it-IT" sz="4400" dirty="0" smtClean="0">
              <a:solidFill>
                <a:srgbClr val="FF0000"/>
              </a:solidFill>
            </a:endParaRPr>
          </a:p>
          <a:p>
            <a:r>
              <a:rPr lang="it-IT" sz="3200" b="1" dirty="0" smtClean="0">
                <a:solidFill>
                  <a:srgbClr val="FFC000"/>
                </a:solidFill>
              </a:rPr>
              <a:t>We usually do </a:t>
            </a:r>
            <a:r>
              <a:rPr lang="it-IT" sz="3200" b="1" dirty="0" err="1" smtClean="0">
                <a:solidFill>
                  <a:srgbClr val="FFC000"/>
                </a:solidFill>
              </a:rPr>
              <a:t>it</a:t>
            </a:r>
            <a:r>
              <a:rPr lang="it-IT" sz="3200" b="1" dirty="0" smtClean="0">
                <a:solidFill>
                  <a:srgbClr val="FFC000"/>
                </a:solidFill>
              </a:rPr>
              <a:t> at  restaurants or bars, during the school year</a:t>
            </a:r>
            <a:endParaRPr lang="it-IT" sz="3200" b="1" dirty="0">
              <a:solidFill>
                <a:srgbClr val="FFC000"/>
              </a:solidFill>
            </a:endParaRPr>
          </a:p>
        </p:txBody>
      </p:sp>
      <p:pic>
        <p:nvPicPr>
          <p:cNvPr id="6" name="Immagine 5" descr="Risultati immagini per alternanza scuola lavoro"/>
          <p:cNvPicPr/>
          <p:nvPr/>
        </p:nvPicPr>
        <p:blipFill>
          <a:blip r:embed="rId2" cstate="print"/>
          <a:srcRect/>
          <a:stretch>
            <a:fillRect/>
          </a:stretch>
        </p:blipFill>
        <p:spPr bwMode="auto">
          <a:xfrm rot="20805462">
            <a:off x="613040" y="1696801"/>
            <a:ext cx="4085674" cy="3001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548680"/>
            <a:ext cx="8208912" cy="1323439"/>
          </a:xfrm>
          <a:prstGeom prst="rect">
            <a:avLst/>
          </a:prstGeom>
          <a:noFill/>
        </p:spPr>
        <p:txBody>
          <a:bodyPr wrap="square" rtlCol="0">
            <a:spAutoFit/>
          </a:bodyPr>
          <a:lstStyle/>
          <a:p>
            <a:pPr algn="ctr"/>
            <a:r>
              <a:rPr lang="it-IT" sz="4000" b="1" dirty="0" smtClean="0"/>
              <a:t>We often participate to outside events </a:t>
            </a:r>
            <a:endParaRPr lang="it-IT" sz="4000" b="1" dirty="0"/>
          </a:p>
        </p:txBody>
      </p:sp>
      <p:pic>
        <p:nvPicPr>
          <p:cNvPr id="7" name="Immagine 6" descr="IMG-20171118-WA0021"/>
          <p:cNvPicPr/>
          <p:nvPr/>
        </p:nvPicPr>
        <p:blipFill>
          <a:blip r:embed="rId2" cstate="print">
            <a:extLst>
              <a:ext uri="{28A0092B-C50C-407E-A947-70E740481C1C}">
                <a14:useLocalDpi xmlns:a14="http://schemas.microsoft.com/office/drawing/2010/main" val="0"/>
              </a:ext>
            </a:extLst>
          </a:blip>
          <a:srcRect r="10251"/>
          <a:stretch>
            <a:fillRect/>
          </a:stretch>
        </p:blipFill>
        <p:spPr bwMode="auto">
          <a:xfrm>
            <a:off x="611560" y="1844824"/>
            <a:ext cx="8280920" cy="46805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940152" y="86334"/>
            <a:ext cx="2880320" cy="6444585"/>
          </a:xfrm>
          <a:prstGeom prst="rect">
            <a:avLst/>
          </a:prstGeom>
          <a:noFill/>
        </p:spPr>
        <p:txBody>
          <a:bodyPr wrap="square" rtlCol="0">
            <a:spAutoFit/>
          </a:bodyPr>
          <a:lstStyle/>
          <a:p>
            <a:pPr>
              <a:lnSpc>
                <a:spcPct val="150000"/>
              </a:lnSpc>
            </a:pPr>
            <a:r>
              <a:rPr lang="it-IT" sz="4000" b="1" dirty="0" smtClean="0"/>
              <a:t>and    arrange functions </a:t>
            </a:r>
          </a:p>
          <a:p>
            <a:pPr>
              <a:lnSpc>
                <a:spcPct val="150000"/>
              </a:lnSpc>
            </a:pPr>
            <a:r>
              <a:rPr lang="it-IT" sz="4000" b="1" dirty="0" smtClean="0"/>
              <a:t>at school on particular occasions</a:t>
            </a:r>
            <a:endParaRPr lang="it-IT" sz="4000"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20688"/>
            <a:ext cx="5328592" cy="568863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G-20171118-WA0019"/>
          <p:cNvPicPr/>
          <p:nvPr/>
        </p:nvPicPr>
        <p:blipFill>
          <a:blip r:embed="rId2" cstate="print"/>
          <a:srcRect l="7515" t="38681"/>
          <a:stretch>
            <a:fillRect/>
          </a:stretch>
        </p:blipFill>
        <p:spPr bwMode="auto">
          <a:xfrm>
            <a:off x="323528" y="3573016"/>
            <a:ext cx="3888432" cy="2880320"/>
          </a:xfrm>
          <a:prstGeom prst="rect">
            <a:avLst/>
          </a:prstGeom>
          <a:noFill/>
          <a:ln w="9525">
            <a:noFill/>
            <a:miter lim="800000"/>
            <a:headEnd/>
            <a:tailEnd/>
          </a:ln>
        </p:spPr>
      </p:pic>
      <p:pic>
        <p:nvPicPr>
          <p:cNvPr id="10" name="Immagine 9" descr="IMG-20171118-WA0034"/>
          <p:cNvPicPr/>
          <p:nvPr/>
        </p:nvPicPr>
        <p:blipFill>
          <a:blip r:embed="rId3" cstate="print"/>
          <a:srcRect l="19547" t="19739" r="14959" b="19869"/>
          <a:stretch>
            <a:fillRect/>
          </a:stretch>
        </p:blipFill>
        <p:spPr bwMode="auto">
          <a:xfrm>
            <a:off x="6588224" y="404664"/>
            <a:ext cx="2253717" cy="3940148"/>
          </a:xfrm>
          <a:prstGeom prst="rect">
            <a:avLst/>
          </a:prstGeom>
          <a:noFill/>
          <a:ln w="9525">
            <a:noFill/>
            <a:miter lim="800000"/>
            <a:headEnd/>
            <a:tailEnd/>
          </a:ln>
        </p:spPr>
      </p:pic>
      <p:pic>
        <p:nvPicPr>
          <p:cNvPr id="11" name="Immagine 10" descr="IMG-20171118-WA0027"/>
          <p:cNvPicPr/>
          <p:nvPr/>
        </p:nvPicPr>
        <p:blipFill>
          <a:blip r:embed="rId4" cstate="print"/>
          <a:srcRect l="14272" t="24162" r="22422" b="28770"/>
          <a:stretch>
            <a:fillRect/>
          </a:stretch>
        </p:blipFill>
        <p:spPr bwMode="auto">
          <a:xfrm rot="1003876">
            <a:off x="4123727" y="824177"/>
            <a:ext cx="2390467" cy="3240360"/>
          </a:xfrm>
          <a:prstGeom prst="rect">
            <a:avLst/>
          </a:prstGeom>
          <a:noFill/>
          <a:ln w="9525">
            <a:noFill/>
            <a:miter lim="800000"/>
            <a:headEnd/>
            <a:tailEnd/>
          </a:ln>
        </p:spPr>
      </p:pic>
      <p:pic>
        <p:nvPicPr>
          <p:cNvPr id="12" name="Immagine 11" descr="IMG-20171118-WA0025"/>
          <p:cNvPicPr/>
          <p:nvPr/>
        </p:nvPicPr>
        <p:blipFill>
          <a:blip r:embed="rId5" cstate="print"/>
          <a:srcRect l="12608" t="49193" r="30687" b="-484"/>
          <a:stretch>
            <a:fillRect/>
          </a:stretch>
        </p:blipFill>
        <p:spPr bwMode="auto">
          <a:xfrm>
            <a:off x="323528" y="764704"/>
            <a:ext cx="3949829" cy="2232248"/>
          </a:xfrm>
          <a:prstGeom prst="rect">
            <a:avLst/>
          </a:prstGeom>
          <a:noFill/>
          <a:ln w="9525">
            <a:noFill/>
            <a:miter lim="800000"/>
            <a:headEnd/>
            <a:tailEnd/>
          </a:ln>
        </p:spPr>
      </p:pic>
      <p:pic>
        <p:nvPicPr>
          <p:cNvPr id="13" name="Immagine 12" descr="IMG-20171118-WA0022"/>
          <p:cNvPicPr/>
          <p:nvPr/>
        </p:nvPicPr>
        <p:blipFill>
          <a:blip r:embed="rId6" cstate="print"/>
          <a:srcRect l="17115" t="30519" r="21655" b="26745"/>
          <a:stretch>
            <a:fillRect/>
          </a:stretch>
        </p:blipFill>
        <p:spPr bwMode="auto">
          <a:xfrm rot="3318336">
            <a:off x="5119582" y="3829756"/>
            <a:ext cx="1910643" cy="252629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20171118-WA0052"/>
          <p:cNvPicPr/>
          <p:nvPr/>
        </p:nvPicPr>
        <p:blipFill>
          <a:blip r:embed="rId2" cstate="print"/>
          <a:srcRect/>
          <a:stretch>
            <a:fillRect/>
          </a:stretch>
        </p:blipFill>
        <p:spPr bwMode="auto">
          <a:xfrm>
            <a:off x="467544" y="764704"/>
            <a:ext cx="8245424" cy="568863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892480" cy="5570756"/>
          </a:xfrm>
          <a:prstGeom prst="rect">
            <a:avLst/>
          </a:prstGeom>
        </p:spPr>
        <p:txBody>
          <a:bodyPr wrap="square">
            <a:spAutoFit/>
          </a:bodyPr>
          <a:lstStyle/>
          <a:p>
            <a:r>
              <a:rPr lang="it-IT" sz="4000" b="1" dirty="0" smtClean="0">
                <a:latin typeface="Calibri" panose="020F0502020204030204" pitchFamily="34" charset="0"/>
                <a:cs typeface="Calibri" panose="020F0502020204030204" pitchFamily="34" charset="0"/>
              </a:rPr>
              <a:t>At the end of the five years </a:t>
            </a:r>
            <a:r>
              <a:rPr lang="it-IT" sz="4000" b="1" dirty="0" err="1" smtClean="0">
                <a:latin typeface="Calibri" panose="020F0502020204030204" pitchFamily="34" charset="0"/>
                <a:cs typeface="Calibri" panose="020F0502020204030204" pitchFamily="34" charset="0"/>
              </a:rPr>
              <a:t>we</a:t>
            </a:r>
            <a:r>
              <a:rPr lang="it-IT" sz="4000" b="1" dirty="0" smtClean="0">
                <a:latin typeface="Calibri" panose="020F0502020204030204" pitchFamily="34" charset="0"/>
                <a:cs typeface="Calibri" panose="020F0502020204030204" pitchFamily="34" charset="0"/>
              </a:rPr>
              <a:t> have to be admitted to the final</a:t>
            </a:r>
          </a:p>
          <a:p>
            <a:pPr algn="ctr"/>
            <a:r>
              <a:rPr lang="it-IT" sz="6000" b="1" i="1" dirty="0" smtClean="0">
                <a:solidFill>
                  <a:srgbClr val="FF0000"/>
                </a:solidFill>
                <a:latin typeface="Calibri" panose="020F0502020204030204" pitchFamily="34" charset="0"/>
                <a:cs typeface="Calibri" panose="020F0502020204030204" pitchFamily="34" charset="0"/>
              </a:rPr>
              <a:t>State Exam</a:t>
            </a:r>
          </a:p>
          <a:p>
            <a:pPr algn="ctr"/>
            <a:endParaRPr lang="it-IT" sz="5400" b="1" i="1" dirty="0" smtClean="0">
              <a:solidFill>
                <a:srgbClr val="FF0000"/>
              </a:solidFill>
              <a:latin typeface="Calibri" panose="020F0502020204030204" pitchFamily="34" charset="0"/>
              <a:cs typeface="Calibri" panose="020F0502020204030204" pitchFamily="34" charset="0"/>
            </a:endParaRPr>
          </a:p>
          <a:p>
            <a:pPr algn="ctr"/>
            <a:endParaRPr lang="it-IT" sz="4800" b="1" dirty="0" smtClean="0">
              <a:solidFill>
                <a:srgbClr val="FF0000"/>
              </a:solidFill>
              <a:latin typeface="Calibri" panose="020F0502020204030204" pitchFamily="34" charset="0"/>
              <a:cs typeface="Calibri" panose="020F0502020204030204" pitchFamily="34" charset="0"/>
            </a:endParaRPr>
          </a:p>
          <a:p>
            <a:endParaRPr lang="it-IT" sz="4800" b="1" dirty="0" smtClean="0">
              <a:solidFill>
                <a:srgbClr val="FF0000"/>
              </a:solidFill>
              <a:latin typeface="Calibri" panose="020F0502020204030204" pitchFamily="34" charset="0"/>
              <a:cs typeface="Calibri" panose="020F0502020204030204" pitchFamily="34" charset="0"/>
            </a:endParaRPr>
          </a:p>
          <a:p>
            <a:endParaRPr lang="it-IT" b="1" dirty="0" smtClean="0">
              <a:solidFill>
                <a:srgbClr val="FF0000"/>
              </a:solidFill>
              <a:latin typeface="Calibri" panose="020F0502020204030204" pitchFamily="34" charset="0"/>
              <a:cs typeface="Calibri" panose="020F0502020204030204" pitchFamily="34" charset="0"/>
            </a:endParaRPr>
          </a:p>
          <a:p>
            <a:pPr algn="ctr"/>
            <a:endParaRPr lang="it-IT" sz="4800" b="1" dirty="0">
              <a:solidFill>
                <a:srgbClr val="FF0000"/>
              </a:solidFill>
              <a:latin typeface="Calibri" panose="020F0502020204030204" pitchFamily="34" charset="0"/>
              <a:cs typeface="Calibri" panose="020F0502020204030204" pitchFamily="34" charset="0"/>
            </a:endParaRPr>
          </a:p>
        </p:txBody>
      </p:sp>
      <p:sp>
        <p:nvSpPr>
          <p:cNvPr id="3" name="Rettangolo 2"/>
          <p:cNvSpPr/>
          <p:nvPr/>
        </p:nvSpPr>
        <p:spPr>
          <a:xfrm>
            <a:off x="323528" y="3573016"/>
            <a:ext cx="8568952" cy="2985433"/>
          </a:xfrm>
          <a:prstGeom prst="rect">
            <a:avLst/>
          </a:prstGeom>
        </p:spPr>
        <p:txBody>
          <a:bodyPr wrap="square">
            <a:spAutoFit/>
          </a:bodyPr>
          <a:lstStyle/>
          <a:p>
            <a:pPr algn="ctr"/>
            <a:endParaRPr lang="it-IT" sz="3600" b="1" dirty="0" smtClean="0">
              <a:latin typeface="Calibri" panose="020F0502020204030204" pitchFamily="34" charset="0"/>
              <a:cs typeface="Calibri" panose="020F0502020204030204" pitchFamily="34" charset="0"/>
            </a:endParaRPr>
          </a:p>
          <a:p>
            <a:pPr algn="ctr"/>
            <a:endParaRPr lang="it-IT" sz="3600" b="1" dirty="0" smtClean="0">
              <a:latin typeface="Calibri" panose="020F0502020204030204" pitchFamily="34" charset="0"/>
              <a:cs typeface="Calibri" panose="020F0502020204030204" pitchFamily="34" charset="0"/>
            </a:endParaRPr>
          </a:p>
          <a:p>
            <a:pPr algn="ctr"/>
            <a:endParaRPr lang="it-IT" sz="3600" b="1" dirty="0" smtClean="0">
              <a:latin typeface="Calibri" panose="020F0502020204030204" pitchFamily="34" charset="0"/>
              <a:cs typeface="Calibri" panose="020F0502020204030204" pitchFamily="34" charset="0"/>
            </a:endParaRPr>
          </a:p>
          <a:p>
            <a:pPr algn="ctr"/>
            <a:r>
              <a:rPr lang="it-IT" sz="3600" b="1" dirty="0" smtClean="0">
                <a:latin typeface="Calibri" panose="020F0502020204030204" pitchFamily="34" charset="0"/>
                <a:cs typeface="Calibri" panose="020F0502020204030204" pitchFamily="34" charset="0"/>
              </a:rPr>
              <a:t>We need to get as minimum mark  </a:t>
            </a:r>
            <a:r>
              <a:rPr lang="it-IT" sz="4000" b="1" i="1" dirty="0" smtClean="0">
                <a:solidFill>
                  <a:srgbClr val="FF0000"/>
                </a:solidFill>
                <a:latin typeface="Calibri" panose="020F0502020204030204" pitchFamily="34" charset="0"/>
                <a:cs typeface="Calibri" panose="020F0502020204030204" pitchFamily="34" charset="0"/>
              </a:rPr>
              <a:t>6/10</a:t>
            </a:r>
            <a:r>
              <a:rPr lang="it-IT" sz="3600" b="1" dirty="0" smtClean="0">
                <a:latin typeface="Calibri" panose="020F0502020204030204" pitchFamily="34" charset="0"/>
                <a:cs typeface="Calibri" panose="020F0502020204030204" pitchFamily="34" charset="0"/>
              </a:rPr>
              <a:t> in  every subjects  + </a:t>
            </a:r>
            <a:r>
              <a:rPr lang="it-IT" sz="4000" b="1" i="1" dirty="0" smtClean="0">
                <a:solidFill>
                  <a:srgbClr val="FF0000"/>
                </a:solidFill>
                <a:latin typeface="Calibri" panose="020F0502020204030204" pitchFamily="34" charset="0"/>
                <a:cs typeface="Calibri" panose="020F0502020204030204" pitchFamily="34" charset="0"/>
              </a:rPr>
              <a:t>school-job alternation</a:t>
            </a:r>
          </a:p>
        </p:txBody>
      </p:sp>
      <p:pic>
        <p:nvPicPr>
          <p:cNvPr id="4" name="Immagine 3" descr="Risultati immagini per esame di stato"/>
          <p:cNvPicPr/>
          <p:nvPr/>
        </p:nvPicPr>
        <p:blipFill>
          <a:blip r:embed="rId2" cstate="print"/>
          <a:srcRect/>
          <a:stretch>
            <a:fillRect/>
          </a:stretch>
        </p:blipFill>
        <p:spPr bwMode="auto">
          <a:xfrm>
            <a:off x="3203848" y="2636912"/>
            <a:ext cx="4320480" cy="2664296"/>
          </a:xfrm>
          <a:prstGeom prst="rect">
            <a:avLst/>
          </a:prstGeom>
          <a:noFill/>
          <a:ln w="9525">
            <a:noFill/>
            <a:miter lim="800000"/>
            <a:headEnd/>
            <a:tailEnd/>
          </a:ln>
        </p:spPr>
      </p:pic>
      <p:pic>
        <p:nvPicPr>
          <p:cNvPr id="5" name="Immagine 4" descr="Risultati immagini per esame di stato"/>
          <p:cNvPicPr/>
          <p:nvPr/>
        </p:nvPicPr>
        <p:blipFill>
          <a:blip r:embed="rId3" cstate="print"/>
          <a:srcRect/>
          <a:stretch>
            <a:fillRect/>
          </a:stretch>
        </p:blipFill>
        <p:spPr bwMode="auto">
          <a:xfrm rot="20666038">
            <a:off x="539573" y="2569334"/>
            <a:ext cx="2520238" cy="2491323"/>
          </a:xfrm>
          <a:prstGeom prst="rect">
            <a:avLst/>
          </a:prstGeom>
          <a:noFill/>
          <a:ln w="9525">
            <a:noFill/>
            <a:miter lim="800000"/>
            <a:headEnd/>
            <a:tailEnd/>
          </a:ln>
        </p:spPr>
      </p:pic>
      <p:pic>
        <p:nvPicPr>
          <p:cNvPr id="6" name="Immagine 5" descr="Risultati immagini per esame di stato"/>
          <p:cNvPicPr/>
          <p:nvPr/>
        </p:nvPicPr>
        <p:blipFill>
          <a:blip r:embed="rId4" cstate="print"/>
          <a:srcRect/>
          <a:stretch>
            <a:fillRect/>
          </a:stretch>
        </p:blipFill>
        <p:spPr bwMode="auto">
          <a:xfrm rot="1475461">
            <a:off x="6827564" y="1290365"/>
            <a:ext cx="1825575" cy="154818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04664"/>
            <a:ext cx="8568952" cy="6863417"/>
          </a:xfrm>
          <a:prstGeom prst="rect">
            <a:avLst/>
          </a:prstGeom>
          <a:noFill/>
        </p:spPr>
        <p:txBody>
          <a:bodyPr wrap="square" rtlCol="0">
            <a:spAutoFit/>
          </a:bodyPr>
          <a:lstStyle/>
          <a:p>
            <a:r>
              <a:rPr lang="it-IT" sz="4800" b="1" dirty="0" smtClean="0">
                <a:solidFill>
                  <a:srgbClr val="FF0000"/>
                </a:solidFill>
              </a:rPr>
              <a:t>The State Exam  </a:t>
            </a:r>
            <a:r>
              <a:rPr lang="it-IT" sz="4000" dirty="0" smtClean="0"/>
              <a:t>consists of</a:t>
            </a:r>
          </a:p>
          <a:p>
            <a:endParaRPr lang="it-IT" sz="4000" dirty="0" smtClean="0"/>
          </a:p>
          <a:p>
            <a:endParaRPr lang="it-IT" sz="4000" dirty="0" smtClean="0"/>
          </a:p>
          <a:p>
            <a:r>
              <a:rPr lang="it-IT" sz="4000" dirty="0" smtClean="0">
                <a:solidFill>
                  <a:srgbClr val="FF0000"/>
                </a:solidFill>
              </a:rPr>
              <a:t> ◊</a:t>
            </a:r>
            <a:r>
              <a:rPr lang="it-IT" sz="4000" dirty="0" smtClean="0"/>
              <a:t> </a:t>
            </a:r>
            <a:r>
              <a:rPr lang="it-IT" sz="3600" b="1" dirty="0" smtClean="0">
                <a:solidFill>
                  <a:srgbClr val="FFC000"/>
                </a:solidFill>
              </a:rPr>
              <a:t>oral  test  </a:t>
            </a:r>
          </a:p>
          <a:p>
            <a:r>
              <a:rPr lang="it-IT" sz="3600" b="1" i="1" dirty="0" smtClean="0">
                <a:solidFill>
                  <a:srgbClr val="FFC000"/>
                </a:solidFill>
              </a:rPr>
              <a:t>    </a:t>
            </a:r>
            <a:r>
              <a:rPr lang="it-IT" sz="2800" i="1" dirty="0" smtClean="0"/>
              <a:t>relating to the fifth </a:t>
            </a:r>
          </a:p>
          <a:p>
            <a:r>
              <a:rPr lang="it-IT" sz="2800" i="1" dirty="0" smtClean="0"/>
              <a:t>     year subjects</a:t>
            </a:r>
          </a:p>
          <a:p>
            <a:endParaRPr lang="it-IT" sz="2800" i="1" dirty="0" smtClean="0"/>
          </a:p>
          <a:p>
            <a:endParaRPr lang="it-IT" sz="2800" i="1" dirty="0" smtClean="0"/>
          </a:p>
          <a:p>
            <a:r>
              <a:rPr lang="it-IT" sz="3600" dirty="0" smtClean="0">
                <a:solidFill>
                  <a:srgbClr val="FF0000"/>
                </a:solidFill>
              </a:rPr>
              <a:t> ◊ </a:t>
            </a:r>
            <a:r>
              <a:rPr lang="it-IT" sz="3600" b="1" dirty="0" smtClean="0">
                <a:solidFill>
                  <a:srgbClr val="FFC000"/>
                </a:solidFill>
              </a:rPr>
              <a:t>written tests</a:t>
            </a:r>
          </a:p>
          <a:p>
            <a:r>
              <a:rPr lang="it-IT" sz="3600" b="1" dirty="0" smtClean="0">
                <a:solidFill>
                  <a:srgbClr val="FFC000"/>
                </a:solidFill>
              </a:rPr>
              <a:t>        (Three)</a:t>
            </a:r>
          </a:p>
          <a:p>
            <a:endParaRPr lang="it-IT" sz="4000" dirty="0" smtClean="0"/>
          </a:p>
          <a:p>
            <a:endParaRPr lang="it-IT" sz="4000" dirty="0" smtClean="0"/>
          </a:p>
        </p:txBody>
      </p:sp>
      <p:pic>
        <p:nvPicPr>
          <p:cNvPr id="4" name="Immagine 3" descr="Risultati immagini per esame di stato"/>
          <p:cNvPicPr/>
          <p:nvPr/>
        </p:nvPicPr>
        <p:blipFill>
          <a:blip r:embed="rId2" cstate="print"/>
          <a:srcRect/>
          <a:stretch>
            <a:fillRect/>
          </a:stretch>
        </p:blipFill>
        <p:spPr bwMode="auto">
          <a:xfrm>
            <a:off x="3923928" y="1268760"/>
            <a:ext cx="4824536" cy="532859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352928" cy="7879080"/>
          </a:xfrm>
          <a:prstGeom prst="rect">
            <a:avLst/>
          </a:prstGeom>
          <a:noFill/>
        </p:spPr>
        <p:txBody>
          <a:bodyPr wrap="square" rtlCol="0">
            <a:spAutoFit/>
          </a:bodyPr>
          <a:lstStyle/>
          <a:p>
            <a:pPr algn="ctr"/>
            <a:r>
              <a:rPr lang="it-IT" sz="5400" dirty="0" smtClean="0"/>
              <a:t>To get  the </a:t>
            </a:r>
            <a:r>
              <a:rPr lang="it-IT" sz="6600" b="1" i="1" dirty="0" smtClean="0">
                <a:solidFill>
                  <a:srgbClr val="FF0000"/>
                </a:solidFill>
              </a:rPr>
              <a:t>DIPLOMA</a:t>
            </a:r>
            <a:r>
              <a:rPr lang="it-IT" dirty="0" smtClean="0"/>
              <a:t> </a:t>
            </a:r>
          </a:p>
          <a:p>
            <a:pPr algn="ctr"/>
            <a:r>
              <a:rPr lang="it-IT" sz="3600" i="1" dirty="0" smtClean="0">
                <a:solidFill>
                  <a:srgbClr val="FFFF00"/>
                </a:solidFill>
              </a:rPr>
              <a:t> (The English A-levels)</a:t>
            </a:r>
          </a:p>
          <a:p>
            <a:pPr algn="ctr"/>
            <a:endParaRPr lang="it-IT" sz="3600" dirty="0" smtClean="0">
              <a:solidFill>
                <a:srgbClr val="FFFF00"/>
              </a:solidFill>
            </a:endParaRPr>
          </a:p>
          <a:p>
            <a:pPr algn="ctr"/>
            <a:endParaRPr lang="it-IT" sz="3600" dirty="0" smtClean="0">
              <a:solidFill>
                <a:srgbClr val="FFFF00"/>
              </a:solidFill>
            </a:endParaRPr>
          </a:p>
          <a:p>
            <a:pPr algn="ctr"/>
            <a:endParaRPr lang="it-IT" sz="3600" dirty="0" smtClean="0">
              <a:solidFill>
                <a:srgbClr val="FFFF00"/>
              </a:solidFill>
            </a:endParaRPr>
          </a:p>
          <a:p>
            <a:pPr algn="ctr"/>
            <a:endParaRPr lang="it-IT" sz="3600" dirty="0" smtClean="0">
              <a:solidFill>
                <a:srgbClr val="FFFF00"/>
              </a:solidFill>
            </a:endParaRPr>
          </a:p>
          <a:p>
            <a:pPr algn="ctr"/>
            <a:endParaRPr lang="it-IT" sz="3600" dirty="0" smtClean="0">
              <a:solidFill>
                <a:srgbClr val="FFFF00"/>
              </a:solidFill>
            </a:endParaRPr>
          </a:p>
          <a:p>
            <a:pPr algn="ctr"/>
            <a:endParaRPr lang="it-IT" sz="3600" dirty="0" smtClean="0">
              <a:solidFill>
                <a:srgbClr val="FFFF00"/>
              </a:solidFill>
            </a:endParaRPr>
          </a:p>
          <a:p>
            <a:pPr algn="ctr"/>
            <a:r>
              <a:rPr lang="it-IT" sz="3600" dirty="0" smtClean="0">
                <a:solidFill>
                  <a:srgbClr val="FFFF00"/>
                </a:solidFill>
              </a:rPr>
              <a:t>the minimum mark is  </a:t>
            </a:r>
            <a:r>
              <a:rPr lang="it-IT" sz="4400" b="1" dirty="0" smtClean="0">
                <a:solidFill>
                  <a:srgbClr val="FF0000"/>
                </a:solidFill>
              </a:rPr>
              <a:t>60/ 100 </a:t>
            </a:r>
            <a:r>
              <a:rPr lang="it-IT" sz="3600" dirty="0" smtClean="0">
                <a:solidFill>
                  <a:srgbClr val="FFFF00"/>
                </a:solidFill>
              </a:rPr>
              <a:t>with</a:t>
            </a:r>
          </a:p>
          <a:p>
            <a:pPr algn="ctr"/>
            <a:r>
              <a:rPr lang="it-IT" sz="3600" dirty="0" smtClean="0">
                <a:solidFill>
                  <a:srgbClr val="FFFF00"/>
                </a:solidFill>
              </a:rPr>
              <a:t> or without honours</a:t>
            </a:r>
          </a:p>
          <a:p>
            <a:pPr algn="ctr"/>
            <a:endParaRPr lang="it-IT" sz="3600" dirty="0" smtClean="0">
              <a:solidFill>
                <a:srgbClr val="FFFF00"/>
              </a:solidFill>
            </a:endParaRPr>
          </a:p>
          <a:p>
            <a:pPr algn="ctr"/>
            <a:endParaRPr lang="it-IT" sz="3600" dirty="0" smtClean="0">
              <a:solidFill>
                <a:srgbClr val="FFFF00"/>
              </a:solidFill>
            </a:endParaRPr>
          </a:p>
          <a:p>
            <a:pPr algn="ctr"/>
            <a:endParaRPr lang="it-IT" sz="3600" dirty="0">
              <a:solidFill>
                <a:srgbClr val="FFFF00"/>
              </a:solidFill>
            </a:endParaRPr>
          </a:p>
        </p:txBody>
      </p:sp>
      <p:pic>
        <p:nvPicPr>
          <p:cNvPr id="6" name="Immagine 5" descr="Risultati immagini per esame di stato"/>
          <p:cNvPicPr/>
          <p:nvPr/>
        </p:nvPicPr>
        <p:blipFill>
          <a:blip r:embed="rId2" cstate="print"/>
          <a:srcRect/>
          <a:stretch>
            <a:fillRect/>
          </a:stretch>
        </p:blipFill>
        <p:spPr bwMode="auto">
          <a:xfrm rot="20113168">
            <a:off x="680327" y="2524952"/>
            <a:ext cx="3102827" cy="2384160"/>
          </a:xfrm>
          <a:prstGeom prst="rect">
            <a:avLst/>
          </a:prstGeom>
          <a:noFill/>
          <a:ln w="9525">
            <a:noFill/>
            <a:miter lim="800000"/>
            <a:headEnd/>
            <a:tailEnd/>
          </a:ln>
        </p:spPr>
      </p:pic>
      <p:pic>
        <p:nvPicPr>
          <p:cNvPr id="7" name="Immagine 6" descr="Risultati immagini per esame di stato"/>
          <p:cNvPicPr/>
          <p:nvPr/>
        </p:nvPicPr>
        <p:blipFill>
          <a:blip r:embed="rId3" cstate="print"/>
          <a:srcRect/>
          <a:stretch>
            <a:fillRect/>
          </a:stretch>
        </p:blipFill>
        <p:spPr bwMode="auto">
          <a:xfrm>
            <a:off x="4437799" y="2191882"/>
            <a:ext cx="4238658" cy="289330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332656"/>
            <a:ext cx="7992888" cy="2123658"/>
          </a:xfrm>
          <a:prstGeom prst="rect">
            <a:avLst/>
          </a:prstGeom>
          <a:noFill/>
        </p:spPr>
        <p:txBody>
          <a:bodyPr wrap="square" rtlCol="0">
            <a:spAutoFit/>
          </a:bodyPr>
          <a:lstStyle/>
          <a:p>
            <a:pPr algn="ctr"/>
            <a:r>
              <a:rPr lang="it-IT" sz="4400" b="1" dirty="0" smtClean="0">
                <a:solidFill>
                  <a:srgbClr val="92D050"/>
                </a:solidFill>
              </a:rPr>
              <a:t>DETAILED State Exam mark</a:t>
            </a:r>
          </a:p>
          <a:p>
            <a:pPr algn="ctr"/>
            <a:endParaRPr lang="it-IT" sz="4400" dirty="0" smtClean="0"/>
          </a:p>
          <a:p>
            <a:pPr algn="ctr"/>
            <a:endParaRPr lang="it-IT" sz="4400" dirty="0" smtClean="0"/>
          </a:p>
        </p:txBody>
      </p:sp>
      <p:pic>
        <p:nvPicPr>
          <p:cNvPr id="4" name="Immagine 3" descr="Risultati immagini per esame di stato"/>
          <p:cNvPicPr/>
          <p:nvPr/>
        </p:nvPicPr>
        <p:blipFill>
          <a:blip r:embed="rId2" cstate="print"/>
          <a:srcRect/>
          <a:stretch>
            <a:fillRect/>
          </a:stretch>
        </p:blipFill>
        <p:spPr bwMode="auto">
          <a:xfrm>
            <a:off x="1043608" y="1412776"/>
            <a:ext cx="7272808" cy="489654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esame di stato"/>
          <p:cNvPicPr/>
          <p:nvPr/>
        </p:nvPicPr>
        <p:blipFill>
          <a:blip r:embed="rId2" cstate="print"/>
          <a:srcRect/>
          <a:stretch>
            <a:fillRect/>
          </a:stretch>
        </p:blipFill>
        <p:spPr bwMode="auto">
          <a:xfrm>
            <a:off x="971600" y="2348880"/>
            <a:ext cx="7056784" cy="4176464"/>
          </a:xfrm>
          <a:prstGeom prst="rect">
            <a:avLst/>
          </a:prstGeom>
          <a:noFill/>
          <a:ln w="9525">
            <a:noFill/>
            <a:miter lim="800000"/>
            <a:headEnd/>
            <a:tailEnd/>
          </a:ln>
        </p:spPr>
      </p:pic>
      <p:sp>
        <p:nvSpPr>
          <p:cNvPr id="3" name="CasellaDiTesto 2"/>
          <p:cNvSpPr txBox="1"/>
          <p:nvPr/>
        </p:nvSpPr>
        <p:spPr>
          <a:xfrm>
            <a:off x="467544" y="404664"/>
            <a:ext cx="8352927" cy="1754326"/>
          </a:xfrm>
          <a:prstGeom prst="rect">
            <a:avLst/>
          </a:prstGeom>
          <a:noFill/>
        </p:spPr>
        <p:txBody>
          <a:bodyPr wrap="square" rtlCol="0">
            <a:spAutoFit/>
          </a:bodyPr>
          <a:lstStyle/>
          <a:p>
            <a:pPr algn="ctr"/>
            <a:r>
              <a:rPr lang="it-IT" sz="3600" b="1" dirty="0" smtClean="0">
                <a:solidFill>
                  <a:srgbClr val="FFFF00"/>
                </a:solidFill>
              </a:rPr>
              <a:t>The State Exam approximately starts on 20th of June and ends by 15th of July</a:t>
            </a:r>
            <a:endParaRPr lang="it-IT" sz="36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sultati immagini per CALABRIA"/>
          <p:cNvPicPr/>
          <p:nvPr/>
        </p:nvPicPr>
        <p:blipFill>
          <a:blip r:embed="rId2" cstate="print"/>
          <a:srcRect/>
          <a:stretch>
            <a:fillRect/>
          </a:stretch>
        </p:blipFill>
        <p:spPr bwMode="auto">
          <a:xfrm>
            <a:off x="467544" y="390927"/>
            <a:ext cx="3816424" cy="3038073"/>
          </a:xfrm>
          <a:prstGeom prst="rect">
            <a:avLst/>
          </a:prstGeom>
          <a:noFill/>
          <a:ln w="9525">
            <a:noFill/>
            <a:miter lim="800000"/>
            <a:headEnd/>
            <a:tailEnd/>
          </a:ln>
        </p:spPr>
      </p:pic>
      <p:pic>
        <p:nvPicPr>
          <p:cNvPr id="7" name="Immagine 6" descr="Risultati immagini per VILLA SAN GIOVANNI"/>
          <p:cNvPicPr/>
          <p:nvPr/>
        </p:nvPicPr>
        <p:blipFill>
          <a:blip r:embed="rId3" cstate="print"/>
          <a:srcRect/>
          <a:stretch>
            <a:fillRect/>
          </a:stretch>
        </p:blipFill>
        <p:spPr bwMode="auto">
          <a:xfrm rot="583535">
            <a:off x="4577721" y="3342854"/>
            <a:ext cx="3895278" cy="2956686"/>
          </a:xfrm>
          <a:prstGeom prst="rect">
            <a:avLst/>
          </a:prstGeom>
          <a:noFill/>
          <a:ln w="9525">
            <a:noFill/>
            <a:miter lim="800000"/>
            <a:headEnd/>
            <a:tailEnd/>
          </a:ln>
        </p:spPr>
      </p:pic>
      <p:sp>
        <p:nvSpPr>
          <p:cNvPr id="9" name="CasellaDiTesto 8"/>
          <p:cNvSpPr txBox="1"/>
          <p:nvPr/>
        </p:nvSpPr>
        <p:spPr>
          <a:xfrm>
            <a:off x="3887416" y="260648"/>
            <a:ext cx="5256584" cy="3323987"/>
          </a:xfrm>
          <a:prstGeom prst="rect">
            <a:avLst/>
          </a:prstGeom>
          <a:noFill/>
        </p:spPr>
        <p:txBody>
          <a:bodyPr wrap="square" rtlCol="0">
            <a:spAutoFit/>
          </a:bodyPr>
          <a:lstStyle/>
          <a:p>
            <a:pPr algn="ctr"/>
            <a:r>
              <a:rPr lang="it-IT" sz="3200" dirty="0" smtClean="0"/>
              <a:t>It is based in </a:t>
            </a:r>
          </a:p>
          <a:p>
            <a:pPr algn="ctr"/>
            <a:r>
              <a:rPr lang="it-IT" sz="3200" dirty="0" smtClean="0"/>
              <a:t>Villa San Giovanni,</a:t>
            </a:r>
          </a:p>
          <a:p>
            <a:pPr algn="ctr"/>
            <a:r>
              <a:rPr lang="it-IT" sz="3200" dirty="0" smtClean="0"/>
              <a:t>a little town in province </a:t>
            </a:r>
          </a:p>
          <a:p>
            <a:pPr algn="ctr"/>
            <a:r>
              <a:rPr lang="it-IT" sz="3200" dirty="0" smtClean="0"/>
              <a:t>of  Reggio Calabria</a:t>
            </a:r>
          </a:p>
          <a:p>
            <a:pPr algn="ctr"/>
            <a:r>
              <a:rPr lang="it-IT" sz="3200" dirty="0" smtClean="0">
                <a:solidFill>
                  <a:srgbClr val="FF0000"/>
                </a:solidFill>
              </a:rPr>
              <a:t>(</a:t>
            </a:r>
            <a:r>
              <a:rPr lang="it-IT" sz="3200" b="1" dirty="0" smtClean="0">
                <a:solidFill>
                  <a:srgbClr val="FF0000"/>
                </a:solidFill>
              </a:rPr>
              <a:t>Calabria – Southern Italy</a:t>
            </a:r>
            <a:r>
              <a:rPr lang="it-IT" sz="3200" dirty="0" smtClean="0">
                <a:solidFill>
                  <a:srgbClr val="FF0000"/>
                </a:solidFill>
              </a:rPr>
              <a:t>)</a:t>
            </a:r>
          </a:p>
          <a:p>
            <a:endParaRPr lang="it-IT" dirty="0"/>
          </a:p>
        </p:txBody>
      </p:sp>
      <p:pic>
        <p:nvPicPr>
          <p:cNvPr id="10" name="Immagine 9" descr="Risultati immagini per VILLA SAN GIOVANNI "/>
          <p:cNvPicPr/>
          <p:nvPr/>
        </p:nvPicPr>
        <p:blipFill>
          <a:blip r:embed="rId4" cstate="print"/>
          <a:srcRect/>
          <a:stretch>
            <a:fillRect/>
          </a:stretch>
        </p:blipFill>
        <p:spPr bwMode="auto">
          <a:xfrm rot="20695872">
            <a:off x="950866" y="3692150"/>
            <a:ext cx="2901066" cy="2440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5737" y="2276872"/>
            <a:ext cx="5832648" cy="2554545"/>
          </a:xfrm>
          <a:prstGeom prst="rect">
            <a:avLst/>
          </a:prstGeom>
          <a:noFill/>
        </p:spPr>
        <p:txBody>
          <a:bodyPr wrap="square" rtlCol="0">
            <a:spAutoFit/>
          </a:bodyPr>
          <a:lstStyle/>
          <a:p>
            <a:endParaRPr lang="it-IT" sz="4000" dirty="0" smtClean="0"/>
          </a:p>
          <a:p>
            <a:endParaRPr lang="it-IT" sz="4000" dirty="0" smtClean="0"/>
          </a:p>
          <a:p>
            <a:endParaRPr lang="it-IT" sz="4000" dirty="0" smtClean="0"/>
          </a:p>
          <a:p>
            <a:endParaRPr lang="it-IT" sz="4000" dirty="0"/>
          </a:p>
        </p:txBody>
      </p:sp>
      <p:sp>
        <p:nvSpPr>
          <p:cNvPr id="3" name="CasellaDiTesto 2"/>
          <p:cNvSpPr txBox="1"/>
          <p:nvPr/>
        </p:nvSpPr>
        <p:spPr>
          <a:xfrm>
            <a:off x="395536" y="260648"/>
            <a:ext cx="8496944" cy="2554545"/>
          </a:xfrm>
          <a:prstGeom prst="rect">
            <a:avLst/>
          </a:prstGeom>
          <a:noFill/>
        </p:spPr>
        <p:txBody>
          <a:bodyPr wrap="square" rtlCol="0">
            <a:spAutoFit/>
          </a:bodyPr>
          <a:lstStyle/>
          <a:p>
            <a:pPr algn="ctr"/>
            <a:r>
              <a:rPr lang="it-IT" sz="4000" b="1" dirty="0" smtClean="0">
                <a:solidFill>
                  <a:srgbClr val="FF0000"/>
                </a:solidFill>
              </a:rPr>
              <a:t>After  graduating from our  Secondary School </a:t>
            </a:r>
          </a:p>
          <a:p>
            <a:pPr algn="ctr"/>
            <a:r>
              <a:rPr lang="it-IT" sz="4000" b="1" dirty="0" err="1" smtClean="0">
                <a:solidFill>
                  <a:srgbClr val="FF0000"/>
                </a:solidFill>
              </a:rPr>
              <a:t>we</a:t>
            </a:r>
            <a:r>
              <a:rPr lang="it-IT" sz="4000" b="1" dirty="0" smtClean="0">
                <a:solidFill>
                  <a:srgbClr val="FF0000"/>
                </a:solidFill>
              </a:rPr>
              <a:t> can decide to go to University or to work</a:t>
            </a:r>
            <a:endParaRPr lang="it-IT" sz="4000" b="1" dirty="0">
              <a:solidFill>
                <a:srgbClr val="FF0000"/>
              </a:solidFill>
            </a:endParaRPr>
          </a:p>
        </p:txBody>
      </p:sp>
      <p:pic>
        <p:nvPicPr>
          <p:cNvPr id="4" name="Immagine 3"/>
          <p:cNvPicPr>
            <a:picLocks noChangeAspect="1"/>
          </p:cNvPicPr>
          <p:nvPr/>
        </p:nvPicPr>
        <p:blipFill>
          <a:blip r:embed="rId2" cstate="print"/>
          <a:stretch>
            <a:fillRect/>
          </a:stretch>
        </p:blipFill>
        <p:spPr>
          <a:xfrm rot="223931">
            <a:off x="2947527" y="2857663"/>
            <a:ext cx="3089943" cy="2231441"/>
          </a:xfrm>
          <a:prstGeom prst="rect">
            <a:avLst/>
          </a:prstGeom>
        </p:spPr>
      </p:pic>
      <p:pic>
        <p:nvPicPr>
          <p:cNvPr id="5" name="Immagine 4"/>
          <p:cNvPicPr>
            <a:picLocks noChangeAspect="1"/>
          </p:cNvPicPr>
          <p:nvPr/>
        </p:nvPicPr>
        <p:blipFill>
          <a:blip r:embed="rId3" cstate="print"/>
          <a:stretch>
            <a:fillRect/>
          </a:stretch>
        </p:blipFill>
        <p:spPr>
          <a:xfrm rot="1773698">
            <a:off x="606176" y="4245089"/>
            <a:ext cx="2625788" cy="1838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magine 5"/>
          <p:cNvPicPr>
            <a:picLocks noChangeAspect="1"/>
          </p:cNvPicPr>
          <p:nvPr/>
        </p:nvPicPr>
        <p:blipFill>
          <a:blip r:embed="rId4" cstate="print"/>
          <a:stretch>
            <a:fillRect/>
          </a:stretch>
        </p:blipFill>
        <p:spPr>
          <a:xfrm rot="1250166">
            <a:off x="5943037" y="3647908"/>
            <a:ext cx="2500360" cy="2500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260648"/>
            <a:ext cx="8496944" cy="2800767"/>
          </a:xfrm>
          <a:prstGeom prst="rect">
            <a:avLst/>
          </a:prstGeom>
          <a:noFill/>
        </p:spPr>
        <p:txBody>
          <a:bodyPr wrap="square" rtlCol="0">
            <a:spAutoFit/>
          </a:bodyPr>
          <a:lstStyle/>
          <a:p>
            <a:r>
              <a:rPr lang="it-IT" sz="4400" dirty="0" smtClean="0"/>
              <a:t>You can choose any University Faculty but lots of them have limited enrolment based on admissiond tests</a:t>
            </a:r>
            <a:endParaRPr lang="it-IT" sz="4400" dirty="0"/>
          </a:p>
        </p:txBody>
      </p:sp>
      <p:pic>
        <p:nvPicPr>
          <p:cNvPr id="6" name="Immagine 5" descr="Risultati immagini per messina university"/>
          <p:cNvPicPr/>
          <p:nvPr/>
        </p:nvPicPr>
        <p:blipFill>
          <a:blip r:embed="rId2" cstate="print"/>
          <a:srcRect/>
          <a:stretch>
            <a:fillRect/>
          </a:stretch>
        </p:blipFill>
        <p:spPr bwMode="auto">
          <a:xfrm rot="20469967">
            <a:off x="4355812" y="4450297"/>
            <a:ext cx="2246705" cy="1913028"/>
          </a:xfrm>
          <a:prstGeom prst="rect">
            <a:avLst/>
          </a:prstGeom>
          <a:noFill/>
          <a:ln w="9525">
            <a:noFill/>
            <a:miter lim="800000"/>
            <a:headEnd/>
            <a:tailEnd/>
          </a:ln>
        </p:spPr>
      </p:pic>
      <p:pic>
        <p:nvPicPr>
          <p:cNvPr id="7" name="Immagine 6" descr="Risultati immagini per university or job?"/>
          <p:cNvPicPr/>
          <p:nvPr/>
        </p:nvPicPr>
        <p:blipFill>
          <a:blip r:embed="rId3" cstate="print"/>
          <a:srcRect/>
          <a:stretch>
            <a:fillRect/>
          </a:stretch>
        </p:blipFill>
        <p:spPr bwMode="auto">
          <a:xfrm rot="906885">
            <a:off x="6493817" y="4096200"/>
            <a:ext cx="2111095" cy="2317508"/>
          </a:xfrm>
          <a:prstGeom prst="rect">
            <a:avLst/>
          </a:prstGeom>
          <a:noFill/>
          <a:ln w="9525">
            <a:noFill/>
            <a:miter lim="800000"/>
            <a:headEnd/>
            <a:tailEnd/>
          </a:ln>
        </p:spPr>
      </p:pic>
      <p:pic>
        <p:nvPicPr>
          <p:cNvPr id="8" name="Immagine 7" descr="Risultati immagini per universita di reggio calabria"/>
          <p:cNvPicPr/>
          <p:nvPr/>
        </p:nvPicPr>
        <p:blipFill>
          <a:blip r:embed="rId4" cstate="print"/>
          <a:srcRect/>
          <a:stretch>
            <a:fillRect/>
          </a:stretch>
        </p:blipFill>
        <p:spPr bwMode="auto">
          <a:xfrm>
            <a:off x="395536" y="3140968"/>
            <a:ext cx="3744416" cy="3312368"/>
          </a:xfrm>
          <a:prstGeom prst="rect">
            <a:avLst/>
          </a:prstGeom>
          <a:noFill/>
          <a:ln w="9525">
            <a:noFill/>
            <a:miter lim="800000"/>
            <a:headEnd/>
            <a:tailEnd/>
          </a:ln>
        </p:spPr>
      </p:pic>
      <p:pic>
        <p:nvPicPr>
          <p:cNvPr id="5122" name="Picture 2" descr="Risultati immagini per universita di reggio calabria"/>
          <p:cNvPicPr>
            <a:picLocks noChangeAspect="1" noChangeArrowheads="1"/>
          </p:cNvPicPr>
          <p:nvPr/>
        </p:nvPicPr>
        <p:blipFill>
          <a:blip r:embed="rId5" cstate="print"/>
          <a:srcRect/>
          <a:stretch>
            <a:fillRect/>
          </a:stretch>
        </p:blipFill>
        <p:spPr bwMode="auto">
          <a:xfrm>
            <a:off x="4716016" y="2348880"/>
            <a:ext cx="4176464" cy="201622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188640"/>
            <a:ext cx="7848872" cy="1938992"/>
          </a:xfrm>
          <a:prstGeom prst="rect">
            <a:avLst/>
          </a:prstGeom>
          <a:noFill/>
        </p:spPr>
        <p:txBody>
          <a:bodyPr wrap="square" rtlCol="0">
            <a:spAutoFit/>
          </a:bodyPr>
          <a:lstStyle/>
          <a:p>
            <a:pPr algn="ctr"/>
            <a:r>
              <a:rPr lang="it-IT" sz="4000" b="1" dirty="0" smtClean="0">
                <a:solidFill>
                  <a:srgbClr val="FFFF00"/>
                </a:solidFill>
              </a:rPr>
              <a:t>Luckily,  in  spite of the    current unemployment, </a:t>
            </a:r>
          </a:p>
          <a:p>
            <a:pPr algn="ctr"/>
            <a:r>
              <a:rPr lang="it-IT" sz="4000" b="1" dirty="0" smtClean="0">
                <a:solidFill>
                  <a:srgbClr val="FFFF00"/>
                </a:solidFill>
              </a:rPr>
              <a:t>our school offers good  </a:t>
            </a:r>
            <a:endParaRPr lang="it-IT" sz="4000" b="1" dirty="0">
              <a:solidFill>
                <a:srgbClr val="FFFF00"/>
              </a:solidFill>
            </a:endParaRPr>
          </a:p>
        </p:txBody>
      </p:sp>
      <p:pic>
        <p:nvPicPr>
          <p:cNvPr id="8" name="Immagine 7" descr="Risultati immagini per job opportunities"/>
          <p:cNvPicPr/>
          <p:nvPr/>
        </p:nvPicPr>
        <p:blipFill>
          <a:blip r:embed="rId2" cstate="print"/>
          <a:srcRect/>
          <a:stretch>
            <a:fillRect/>
          </a:stretch>
        </p:blipFill>
        <p:spPr bwMode="auto">
          <a:xfrm>
            <a:off x="971600" y="2276872"/>
            <a:ext cx="7056784" cy="2448272"/>
          </a:xfrm>
          <a:prstGeom prst="rect">
            <a:avLst/>
          </a:prstGeom>
          <a:noFill/>
          <a:ln w="9525">
            <a:noFill/>
            <a:miter lim="800000"/>
            <a:headEnd/>
            <a:tailEnd/>
          </a:ln>
        </p:spPr>
      </p:pic>
      <p:sp>
        <p:nvSpPr>
          <p:cNvPr id="17" name="Freccia in giù 16"/>
          <p:cNvSpPr/>
          <p:nvPr/>
        </p:nvSpPr>
        <p:spPr>
          <a:xfrm>
            <a:off x="3779912" y="4869160"/>
            <a:ext cx="1512168" cy="17281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C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sultati immagini per manager hotel"/>
          <p:cNvPicPr/>
          <p:nvPr/>
        </p:nvPicPr>
        <p:blipFill>
          <a:blip r:embed="rId2" cstate="print"/>
          <a:srcRect/>
          <a:stretch>
            <a:fillRect/>
          </a:stretch>
        </p:blipFill>
        <p:spPr bwMode="auto">
          <a:xfrm>
            <a:off x="5004048" y="3501008"/>
            <a:ext cx="3744416" cy="3096344"/>
          </a:xfrm>
          <a:prstGeom prst="rect">
            <a:avLst/>
          </a:prstGeom>
          <a:noFill/>
          <a:ln w="9525">
            <a:noFill/>
            <a:miter lim="800000"/>
            <a:headEnd/>
            <a:tailEnd/>
          </a:ln>
        </p:spPr>
      </p:pic>
      <p:pic>
        <p:nvPicPr>
          <p:cNvPr id="11" name="Immagine 10" descr="Risultati immagini per maitre d'hotel"/>
          <p:cNvPicPr/>
          <p:nvPr/>
        </p:nvPicPr>
        <p:blipFill>
          <a:blip r:embed="rId3" cstate="print"/>
          <a:srcRect/>
          <a:stretch>
            <a:fillRect/>
          </a:stretch>
        </p:blipFill>
        <p:spPr bwMode="auto">
          <a:xfrm>
            <a:off x="2699792" y="332656"/>
            <a:ext cx="5538655" cy="2939862"/>
          </a:xfrm>
          <a:prstGeom prst="rect">
            <a:avLst/>
          </a:prstGeom>
          <a:noFill/>
          <a:ln w="9525">
            <a:noFill/>
            <a:miter lim="800000"/>
            <a:headEnd/>
            <a:tailEnd/>
          </a:ln>
        </p:spPr>
      </p:pic>
      <p:pic>
        <p:nvPicPr>
          <p:cNvPr id="2052" name="Picture 4" descr="Risultati immagini per pasticcere"/>
          <p:cNvPicPr>
            <a:picLocks noChangeAspect="1" noChangeArrowheads="1"/>
          </p:cNvPicPr>
          <p:nvPr/>
        </p:nvPicPr>
        <p:blipFill>
          <a:blip r:embed="rId4" cstate="print"/>
          <a:srcRect/>
          <a:stretch>
            <a:fillRect/>
          </a:stretch>
        </p:blipFill>
        <p:spPr bwMode="auto">
          <a:xfrm>
            <a:off x="467544" y="1052736"/>
            <a:ext cx="1743075" cy="2619375"/>
          </a:xfrm>
          <a:prstGeom prst="rect">
            <a:avLst/>
          </a:prstGeom>
          <a:noFill/>
        </p:spPr>
      </p:pic>
      <p:pic>
        <p:nvPicPr>
          <p:cNvPr id="15" name="Immagine 14" descr="Risultati immagini per maitre d'hotel"/>
          <p:cNvPicPr/>
          <p:nvPr/>
        </p:nvPicPr>
        <p:blipFill>
          <a:blip r:embed="rId5" cstate="print"/>
          <a:srcRect/>
          <a:stretch>
            <a:fillRect/>
          </a:stretch>
        </p:blipFill>
        <p:spPr bwMode="auto">
          <a:xfrm>
            <a:off x="755576" y="3933056"/>
            <a:ext cx="3722856" cy="25922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maitre d'hotel"/>
          <p:cNvPicPr/>
          <p:nvPr/>
        </p:nvPicPr>
        <p:blipFill>
          <a:blip r:embed="rId2" cstate="print"/>
          <a:srcRect/>
          <a:stretch>
            <a:fillRect/>
          </a:stretch>
        </p:blipFill>
        <p:spPr bwMode="auto">
          <a:xfrm rot="817252">
            <a:off x="5951254" y="620556"/>
            <a:ext cx="2726794" cy="2359033"/>
          </a:xfrm>
          <a:prstGeom prst="rect">
            <a:avLst/>
          </a:prstGeom>
          <a:noFill/>
          <a:ln w="9525">
            <a:noFill/>
            <a:miter lim="800000"/>
            <a:headEnd/>
            <a:tailEnd/>
          </a:ln>
        </p:spPr>
      </p:pic>
      <p:pic>
        <p:nvPicPr>
          <p:cNvPr id="3" name="Immagine 2" descr="Risultati immagini per sommelier"/>
          <p:cNvPicPr/>
          <p:nvPr/>
        </p:nvPicPr>
        <p:blipFill>
          <a:blip r:embed="rId3" cstate="print"/>
          <a:srcRect/>
          <a:stretch>
            <a:fillRect/>
          </a:stretch>
        </p:blipFill>
        <p:spPr bwMode="auto">
          <a:xfrm>
            <a:off x="4211960" y="3284984"/>
            <a:ext cx="4392488" cy="3096344"/>
          </a:xfrm>
          <a:prstGeom prst="rect">
            <a:avLst/>
          </a:prstGeom>
          <a:noFill/>
          <a:ln w="9525">
            <a:noFill/>
            <a:miter lim="800000"/>
            <a:headEnd/>
            <a:tailEnd/>
          </a:ln>
        </p:spPr>
      </p:pic>
      <p:pic>
        <p:nvPicPr>
          <p:cNvPr id="4" name="Immagine 3" descr="Risultati immagini per maitre d'hotel"/>
          <p:cNvPicPr/>
          <p:nvPr/>
        </p:nvPicPr>
        <p:blipFill>
          <a:blip r:embed="rId4" cstate="print"/>
          <a:srcRect/>
          <a:stretch>
            <a:fillRect/>
          </a:stretch>
        </p:blipFill>
        <p:spPr bwMode="auto">
          <a:xfrm rot="1490416">
            <a:off x="874873" y="3552918"/>
            <a:ext cx="2870378" cy="2571396"/>
          </a:xfrm>
          <a:prstGeom prst="rect">
            <a:avLst/>
          </a:prstGeom>
          <a:noFill/>
          <a:ln w="9525">
            <a:noFill/>
            <a:miter lim="800000"/>
            <a:headEnd/>
            <a:tailEnd/>
          </a:ln>
        </p:spPr>
      </p:pic>
      <p:pic>
        <p:nvPicPr>
          <p:cNvPr id="6" name="Immagine 5" descr="Risultati immagini per manager hotel"/>
          <p:cNvPicPr/>
          <p:nvPr/>
        </p:nvPicPr>
        <p:blipFill>
          <a:blip r:embed="rId5" cstate="print"/>
          <a:srcRect/>
          <a:stretch>
            <a:fillRect/>
          </a:stretch>
        </p:blipFill>
        <p:spPr bwMode="auto">
          <a:xfrm>
            <a:off x="467544" y="548680"/>
            <a:ext cx="5184576" cy="25922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04664"/>
            <a:ext cx="7704857" cy="5632311"/>
          </a:xfrm>
          <a:prstGeom prst="rect">
            <a:avLst/>
          </a:prstGeom>
          <a:noFill/>
        </p:spPr>
        <p:txBody>
          <a:bodyPr wrap="square" rtlCol="0">
            <a:spAutoFit/>
          </a:bodyPr>
          <a:lstStyle/>
          <a:p>
            <a:pPr algn="ctr"/>
            <a:r>
              <a:rPr lang="it-IT" sz="7200" b="1" i="1" dirty="0" smtClean="0">
                <a:solidFill>
                  <a:srgbClr val="FFC000"/>
                </a:solidFill>
              </a:rPr>
              <a:t>Thank you</a:t>
            </a:r>
          </a:p>
          <a:p>
            <a:pPr algn="ctr"/>
            <a:r>
              <a:rPr lang="it-IT" sz="7200" b="1" i="1" dirty="0" smtClean="0">
                <a:solidFill>
                  <a:srgbClr val="FFC000"/>
                </a:solidFill>
              </a:rPr>
              <a:t> very much </a:t>
            </a:r>
          </a:p>
          <a:p>
            <a:pPr algn="ctr"/>
            <a:r>
              <a:rPr lang="it-IT" sz="7200" b="1" i="1" dirty="0" smtClean="0">
                <a:solidFill>
                  <a:srgbClr val="FFC000"/>
                </a:solidFill>
              </a:rPr>
              <a:t>for your interest</a:t>
            </a:r>
          </a:p>
          <a:p>
            <a:pPr algn="ctr"/>
            <a:r>
              <a:rPr lang="it-IT" sz="7200" b="1" i="1" dirty="0" smtClean="0">
                <a:solidFill>
                  <a:srgbClr val="FFC000"/>
                </a:solidFill>
              </a:rPr>
              <a:t>in </a:t>
            </a:r>
          </a:p>
          <a:p>
            <a:pPr algn="ctr"/>
            <a:r>
              <a:rPr lang="it-IT" sz="7200" b="1" i="1" dirty="0" smtClean="0">
                <a:solidFill>
                  <a:srgbClr val="FFC000"/>
                </a:solidFill>
              </a:rPr>
              <a:t>our School!</a:t>
            </a:r>
            <a:endParaRPr lang="it-IT" sz="7200" b="1" i="1"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Ml33fIpm0TXSBy2IPQ8GnnWZ0V3Ih_aOaKoBO9ziIyVTdD-FBJFD-JtBBpB_-UGTyiCbNV_bI6waBqKi0XAoQR8il1BoSSCxT5o7uWbFEgUdVKwTmbZbIGj3azFyN9D3x5goEx2kwGmRobTGJuVZOYTO52R27Budq_NTH_mpIBNJqrg-WtrG3sIhXEIaV-R7SYwKmKe9KuCGLaTTPKQ6Yc1NNB1K_oHEm80Hl80sDGakYNs20ac4arsHof5RNuaFjhKQH0GrMVDaF9u1YpVmg8soELx2cb0VzGVV2VLGs6BbbczXLLDkxv5OaU8f42pDBx1lEBlApUzmTiqoCcCafUSSGUE6_HvRajICuV5yySYhGxbhlQqQqmth4npT_Q6ATuCXyvSYKoYk-bEan3hAzR-nBcAED__tD-dIs4gVANt7JW8mAU897giAX6x3p6NP5oYqB50U6C_UOsrnBleVONBtPhRlHF659OiUfPZsSQ9d6t8ndiVoe2fDPbocAmCLEdbfjbxO31SF2DCjxH9KlaNKre97tU9-tElK-NClAc9bc1buT5xE7phDRQU21fRrkt7aXsuY05cF-M0z6yrujQgerbi8I8NOgZCEg36Oqg=w1080-h608-no"/>
          <p:cNvPicPr>
            <a:picLocks noChangeAspect="1" noChangeArrowheads="1"/>
          </p:cNvPicPr>
          <p:nvPr/>
        </p:nvPicPr>
        <p:blipFill>
          <a:blip r:embed="rId2" cstate="print"/>
          <a:srcRect/>
          <a:stretch>
            <a:fillRect/>
          </a:stretch>
        </p:blipFill>
        <p:spPr bwMode="auto">
          <a:xfrm rot="669646">
            <a:off x="5375908" y="775446"/>
            <a:ext cx="3349099" cy="2681436"/>
          </a:xfrm>
          <a:prstGeom prst="rect">
            <a:avLst/>
          </a:prstGeom>
          <a:noFill/>
        </p:spPr>
      </p:pic>
      <p:pic>
        <p:nvPicPr>
          <p:cNvPr id="12291" name="Picture 3"/>
          <p:cNvPicPr>
            <a:picLocks noChangeAspect="1" noChangeArrowheads="1"/>
          </p:cNvPicPr>
          <p:nvPr/>
        </p:nvPicPr>
        <p:blipFill>
          <a:blip r:embed="rId3" cstate="print"/>
          <a:srcRect/>
          <a:stretch>
            <a:fillRect/>
          </a:stretch>
        </p:blipFill>
        <p:spPr bwMode="auto">
          <a:xfrm>
            <a:off x="755576" y="3861048"/>
            <a:ext cx="3583806" cy="2664296"/>
          </a:xfrm>
          <a:prstGeom prst="rect">
            <a:avLst/>
          </a:prstGeom>
          <a:noFill/>
          <a:ln w="25400" algn="ctr">
            <a:noFill/>
            <a:miter lim="800000"/>
            <a:headEnd/>
            <a:tailEnd/>
          </a:ln>
          <a:effectLst/>
        </p:spPr>
      </p:pic>
      <p:sp>
        <p:nvSpPr>
          <p:cNvPr id="4" name="CasellaDiTesto 3"/>
          <p:cNvSpPr txBox="1"/>
          <p:nvPr/>
        </p:nvSpPr>
        <p:spPr>
          <a:xfrm>
            <a:off x="467544" y="260648"/>
            <a:ext cx="4824536" cy="3847207"/>
          </a:xfrm>
          <a:prstGeom prst="rect">
            <a:avLst/>
          </a:prstGeom>
          <a:noFill/>
        </p:spPr>
        <p:txBody>
          <a:bodyPr wrap="square" rtlCol="0">
            <a:spAutoFit/>
          </a:bodyPr>
          <a:lstStyle/>
          <a:p>
            <a:pPr algn="ctr"/>
            <a:r>
              <a:rPr lang="it-IT" sz="3400" b="1" dirty="0" smtClean="0">
                <a:solidFill>
                  <a:schemeClr val="accent6">
                    <a:lumMod val="60000"/>
                    <a:lumOff val="40000"/>
                  </a:schemeClr>
                </a:solidFill>
              </a:rPr>
              <a:t>The </a:t>
            </a:r>
            <a:r>
              <a:rPr lang="it-IT" sz="3400" b="1" dirty="0">
                <a:solidFill>
                  <a:schemeClr val="accent6">
                    <a:lumMod val="60000"/>
                    <a:lumOff val="40000"/>
                  </a:schemeClr>
                </a:solidFill>
              </a:rPr>
              <a:t>S</a:t>
            </a:r>
            <a:r>
              <a:rPr lang="it-IT" sz="3400" b="1" dirty="0" smtClean="0">
                <a:solidFill>
                  <a:schemeClr val="accent6">
                    <a:lumMod val="60000"/>
                    <a:lumOff val="40000"/>
                  </a:schemeClr>
                </a:solidFill>
              </a:rPr>
              <a:t>chool building </a:t>
            </a:r>
          </a:p>
          <a:p>
            <a:pPr algn="ctr"/>
            <a:r>
              <a:rPr lang="it-IT" sz="3400" b="1" dirty="0" smtClean="0">
                <a:solidFill>
                  <a:schemeClr val="accent6">
                    <a:lumMod val="60000"/>
                    <a:lumOff val="40000"/>
                  </a:schemeClr>
                </a:solidFill>
              </a:rPr>
              <a:t>overlooks</a:t>
            </a:r>
          </a:p>
          <a:p>
            <a:pPr algn="ctr"/>
            <a:r>
              <a:rPr lang="it-IT" sz="2800" b="1" dirty="0" smtClean="0">
                <a:solidFill>
                  <a:schemeClr val="accent6">
                    <a:lumMod val="60000"/>
                    <a:lumOff val="40000"/>
                  </a:schemeClr>
                </a:solidFill>
              </a:rPr>
              <a:t> </a:t>
            </a:r>
            <a:r>
              <a:rPr lang="it-IT" sz="3600" b="1" dirty="0" smtClean="0">
                <a:solidFill>
                  <a:schemeClr val="accent6">
                    <a:lumMod val="60000"/>
                    <a:lumOff val="40000"/>
                  </a:schemeClr>
                </a:solidFill>
              </a:rPr>
              <a:t>the Straight of </a:t>
            </a:r>
            <a:r>
              <a:rPr lang="it-IT" sz="3600" b="1" dirty="0">
                <a:solidFill>
                  <a:schemeClr val="accent6">
                    <a:lumMod val="60000"/>
                    <a:lumOff val="40000"/>
                  </a:schemeClr>
                </a:solidFill>
              </a:rPr>
              <a:t>M</a:t>
            </a:r>
            <a:r>
              <a:rPr lang="it-IT" sz="3600" b="1" dirty="0" smtClean="0">
                <a:solidFill>
                  <a:schemeClr val="accent6">
                    <a:lumMod val="60000"/>
                    <a:lumOff val="40000"/>
                  </a:schemeClr>
                </a:solidFill>
              </a:rPr>
              <a:t>essina </a:t>
            </a:r>
          </a:p>
          <a:p>
            <a:pPr algn="ctr"/>
            <a:r>
              <a:rPr lang="it-IT" sz="3600" b="1" dirty="0" smtClean="0">
                <a:solidFill>
                  <a:schemeClr val="accent6">
                    <a:lumMod val="60000"/>
                    <a:lumOff val="40000"/>
                  </a:schemeClr>
                </a:solidFill>
              </a:rPr>
              <a:t>in front </a:t>
            </a:r>
            <a:r>
              <a:rPr lang="it-IT" sz="3600" b="1" dirty="0" smtClean="0">
                <a:solidFill>
                  <a:schemeClr val="accent6">
                    <a:lumMod val="60000"/>
                    <a:lumOff val="40000"/>
                  </a:schemeClr>
                </a:solidFill>
              </a:rPr>
              <a:t>of </a:t>
            </a:r>
            <a:r>
              <a:rPr lang="it-IT" sz="3600" b="1" dirty="0" err="1" smtClean="0">
                <a:solidFill>
                  <a:schemeClr val="accent6">
                    <a:lumMod val="60000"/>
                    <a:lumOff val="40000"/>
                  </a:schemeClr>
                </a:solidFill>
              </a:rPr>
              <a:t>Sicily</a:t>
            </a:r>
            <a:r>
              <a:rPr lang="it-IT" sz="3600" b="1" dirty="0" smtClean="0">
                <a:solidFill>
                  <a:schemeClr val="accent6">
                    <a:lumMod val="60000"/>
                    <a:lumOff val="40000"/>
                  </a:schemeClr>
                </a:solidFill>
              </a:rPr>
              <a:t>,</a:t>
            </a:r>
          </a:p>
          <a:p>
            <a:pPr algn="ctr"/>
            <a:r>
              <a:rPr lang="it-IT" sz="3400" b="1" dirty="0" smtClean="0">
                <a:solidFill>
                  <a:schemeClr val="accent6">
                    <a:lumMod val="60000"/>
                    <a:lumOff val="40000"/>
                  </a:schemeClr>
                </a:solidFill>
              </a:rPr>
              <a:t>in the Mediterranean Sea</a:t>
            </a:r>
            <a:endParaRPr lang="it-IT" sz="3400" dirty="0"/>
          </a:p>
        </p:txBody>
      </p:sp>
      <p:sp>
        <p:nvSpPr>
          <p:cNvPr id="5" name="CasellaDiTesto 4"/>
          <p:cNvSpPr txBox="1"/>
          <p:nvPr/>
        </p:nvSpPr>
        <p:spPr>
          <a:xfrm>
            <a:off x="4495419" y="4149080"/>
            <a:ext cx="4385560" cy="1754326"/>
          </a:xfrm>
          <a:prstGeom prst="rect">
            <a:avLst/>
          </a:prstGeom>
          <a:noFill/>
        </p:spPr>
        <p:txBody>
          <a:bodyPr wrap="square" rtlCol="0">
            <a:spAutoFit/>
          </a:bodyPr>
          <a:lstStyle/>
          <a:p>
            <a:pPr algn="ctr"/>
            <a:r>
              <a:rPr lang="it-IT" sz="3600" b="1" dirty="0" smtClean="0">
                <a:solidFill>
                  <a:schemeClr val="accent6">
                    <a:lumMod val="60000"/>
                    <a:lumOff val="40000"/>
                  </a:schemeClr>
                </a:solidFill>
              </a:rPr>
              <a:t>From our windows</a:t>
            </a:r>
          </a:p>
          <a:p>
            <a:pPr algn="ctr"/>
            <a:r>
              <a:rPr lang="it-IT" sz="3600" b="1" dirty="0" err="1" smtClean="0">
                <a:solidFill>
                  <a:schemeClr val="accent6">
                    <a:lumMod val="60000"/>
                    <a:lumOff val="40000"/>
                  </a:schemeClr>
                </a:solidFill>
              </a:rPr>
              <a:t>we</a:t>
            </a:r>
            <a:r>
              <a:rPr lang="it-IT" sz="3600" b="1" dirty="0" smtClean="0">
                <a:solidFill>
                  <a:schemeClr val="accent6">
                    <a:lumMod val="60000"/>
                    <a:lumOff val="40000"/>
                  </a:schemeClr>
                </a:solidFill>
              </a:rPr>
              <a:t> can enjoy</a:t>
            </a:r>
          </a:p>
          <a:p>
            <a:pPr algn="ctr"/>
            <a:r>
              <a:rPr lang="it-IT" sz="3600" b="1" dirty="0" smtClean="0">
                <a:solidFill>
                  <a:schemeClr val="accent6">
                    <a:lumMod val="60000"/>
                    <a:lumOff val="40000"/>
                  </a:schemeClr>
                </a:solidFill>
              </a:rPr>
              <a:t>a wonderful view</a:t>
            </a:r>
            <a:endParaRPr lang="it-IT" sz="36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1"/>
          <p:cNvSpPr>
            <a:spLocks noChangeArrowheads="1" noChangeShapeType="1" noTextEdit="1"/>
          </p:cNvSpPr>
          <p:nvPr/>
        </p:nvSpPr>
        <p:spPr bwMode="auto">
          <a:xfrm>
            <a:off x="683568" y="404664"/>
            <a:ext cx="7848872" cy="1495450"/>
          </a:xfrm>
          <a:prstGeom prst="rect">
            <a:avLst/>
          </a:prstGeom>
        </p:spPr>
        <p:txBody>
          <a:bodyPr wrap="none" fromWordArt="1">
            <a:prstTxWarp prst="textWave1">
              <a:avLst>
                <a:gd name="adj1" fmla="val 13005"/>
                <a:gd name="adj2" fmla="val 1607"/>
              </a:avLst>
            </a:prstTxWarp>
          </a:bodyPr>
          <a:lstStyle/>
          <a:p>
            <a:pPr algn="ctr" rtl="0"/>
            <a:r>
              <a:rPr lang="it-IT" sz="3600" kern="10" spc="0" dirty="0" smtClean="0">
                <a:ln w="9525">
                  <a:solidFill>
                    <a:srgbClr val="000000"/>
                  </a:solidFill>
                  <a:round/>
                  <a:headEnd/>
                  <a:tailEnd/>
                </a:ln>
                <a:solidFill>
                  <a:srgbClr val="E36C0A"/>
                </a:solidFill>
                <a:effectLst/>
                <a:latin typeface="Arial Black"/>
              </a:rPr>
              <a:t>SCHOOL TIME AND TIMETABLE</a:t>
            </a:r>
            <a:endParaRPr lang="it-IT" sz="3600" kern="10" spc="0" dirty="0">
              <a:ln w="9525">
                <a:solidFill>
                  <a:srgbClr val="000000"/>
                </a:solidFill>
                <a:round/>
                <a:headEnd/>
                <a:tailEnd/>
              </a:ln>
              <a:solidFill>
                <a:srgbClr val="E36C0A"/>
              </a:solidFill>
              <a:effectLst/>
              <a:latin typeface="Arial Black"/>
            </a:endParaRPr>
          </a:p>
        </p:txBody>
      </p:sp>
      <p:sp>
        <p:nvSpPr>
          <p:cNvPr id="9229" name="Rectangle 13"/>
          <p:cNvSpPr>
            <a:spLocks noChangeArrowheads="1"/>
          </p:cNvSpPr>
          <p:nvPr/>
        </p:nvSpPr>
        <p:spPr bwMode="auto">
          <a:xfrm>
            <a:off x="395536" y="-582608"/>
            <a:ext cx="8280920" cy="858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lang="en-GB" sz="3200" b="1" dirty="0">
              <a:solidFill>
                <a:srgbClr val="4F81BD"/>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endParaRPr kumimoji="0" lang="en-GB" sz="4000" b="1" i="0" u="none" strike="noStrike" cap="none" normalizeH="0" baseline="0" dirty="0" smtClean="0">
              <a:ln>
                <a:noFill/>
              </a:ln>
              <a:solidFill>
                <a:srgbClr val="4F81BD"/>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endPar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endPar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r>
              <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rPr>
              <a:t> We start our lessons in the</a:t>
            </a:r>
          </a:p>
          <a:p>
            <a:pPr lvl="0" fontAlgn="base">
              <a:spcBef>
                <a:spcPct val="0"/>
              </a:spcBef>
              <a:spcAft>
                <a:spcPct val="0"/>
              </a:spcAft>
            </a:pPr>
            <a:r>
              <a:rPr lang="en-GB" sz="4800" b="1" dirty="0" smtClean="0">
                <a:solidFill>
                  <a:schemeClr val="accent3"/>
                </a:solidFill>
                <a:latin typeface="Calibri" pitchFamily="34" charset="0"/>
                <a:ea typeface="Times New Roman" pitchFamily="18" charset="0"/>
                <a:cs typeface="Times New Roman" pitchFamily="18" charset="0"/>
              </a:rPr>
              <a:t>        middle of September</a:t>
            </a:r>
          </a:p>
          <a:p>
            <a:pPr lvl="0" fontAlgn="base">
              <a:spcBef>
                <a:spcPct val="0"/>
              </a:spcBef>
              <a:spcAft>
                <a:spcPct val="0"/>
              </a:spcAft>
            </a:pPr>
            <a:r>
              <a:rPr lang="en-GB" sz="4800" b="1" dirty="0">
                <a:solidFill>
                  <a:schemeClr val="accent3"/>
                </a:solidFill>
                <a:latin typeface="Calibri" pitchFamily="34" charset="0"/>
                <a:ea typeface="Times New Roman" pitchFamily="18" charset="0"/>
                <a:cs typeface="Times New Roman" pitchFamily="18" charset="0"/>
              </a:rPr>
              <a:t> </a:t>
            </a:r>
            <a:r>
              <a:rPr lang="en-GB" sz="4800" b="1" dirty="0" smtClean="0">
                <a:solidFill>
                  <a:schemeClr val="accent3"/>
                </a:solidFill>
                <a:latin typeface="Calibri" pitchFamily="34" charset="0"/>
                <a:ea typeface="Times New Roman" pitchFamily="18" charset="0"/>
                <a:cs typeface="Times New Roman" pitchFamily="18" charset="0"/>
              </a:rPr>
              <a:t>       and </a:t>
            </a:r>
            <a:r>
              <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rPr>
              <a:t>finish around the</a:t>
            </a:r>
          </a:p>
          <a:p>
            <a:pPr lvl="0" fontAlgn="base">
              <a:spcBef>
                <a:spcPct val="0"/>
              </a:spcBef>
              <a:spcAft>
                <a:spcPct val="0"/>
              </a:spcAft>
            </a:pPr>
            <a:r>
              <a:rPr lang="en-GB" sz="4800" b="1" dirty="0">
                <a:solidFill>
                  <a:schemeClr val="accent3"/>
                </a:solidFill>
                <a:latin typeface="Calibri" pitchFamily="34" charset="0"/>
                <a:ea typeface="Times New Roman" pitchFamily="18" charset="0"/>
                <a:cs typeface="Times New Roman" pitchFamily="18" charset="0"/>
              </a:rPr>
              <a:t> </a:t>
            </a:r>
            <a:r>
              <a:rPr lang="en-GB" sz="4800" b="1" dirty="0" smtClean="0">
                <a:solidFill>
                  <a:schemeClr val="accent3"/>
                </a:solidFill>
                <a:latin typeface="Calibri" pitchFamily="34" charset="0"/>
                <a:ea typeface="Times New Roman" pitchFamily="18" charset="0"/>
                <a:cs typeface="Times New Roman" pitchFamily="18" charset="0"/>
              </a:rPr>
              <a:t>       middle of June</a:t>
            </a:r>
            <a:endPar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lvl="0" fontAlgn="base">
              <a:spcBef>
                <a:spcPct val="0"/>
              </a:spcBef>
              <a:spcAft>
                <a:spcPct val="0"/>
              </a:spcAft>
            </a:pPr>
            <a:r>
              <a:rPr lang="en-GB" sz="4800" b="1" dirty="0" smtClean="0">
                <a:solidFill>
                  <a:schemeClr val="accent3"/>
                </a:solidFill>
                <a:latin typeface="Calibri" pitchFamily="34" charset="0"/>
                <a:ea typeface="Times New Roman" pitchFamily="18" charset="0"/>
                <a:cs typeface="Times New Roman" pitchFamily="18" charset="0"/>
              </a:rPr>
              <a:t>        </a:t>
            </a:r>
            <a:endPar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endParaRPr>
          </a:p>
          <a:p>
            <a:pPr lvl="0" fontAlgn="base">
              <a:spcBef>
                <a:spcPct val="0"/>
              </a:spcBef>
              <a:spcAft>
                <a:spcPct val="0"/>
              </a:spcAft>
            </a:pPr>
            <a:r>
              <a:rPr kumimoji="0" lang="en-GB" sz="48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rPr>
              <a:t>        </a:t>
            </a:r>
          </a:p>
          <a:p>
            <a:pPr lvl="0" algn="ctr" fontAlgn="base">
              <a:spcBef>
                <a:spcPct val="0"/>
              </a:spcBef>
              <a:spcAft>
                <a:spcPct val="0"/>
              </a:spcAft>
            </a:pPr>
            <a:r>
              <a:rPr lang="en-GB" sz="4800" b="1" dirty="0" smtClean="0">
                <a:solidFill>
                  <a:schemeClr val="accent3"/>
                </a:solidFill>
                <a:latin typeface="Calibri" pitchFamily="34" charset="0"/>
                <a:ea typeface="Times New Roman" pitchFamily="18" charset="0"/>
                <a:cs typeface="Times New Roman" pitchFamily="18" charset="0"/>
              </a:rPr>
              <a:t>     </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763688" y="1196752"/>
            <a:ext cx="184731" cy="369332"/>
          </a:xfrm>
          <a:prstGeom prst="rect">
            <a:avLst/>
          </a:prstGeom>
          <a:noFill/>
        </p:spPr>
        <p:txBody>
          <a:bodyPr wrap="none" rtlCol="0">
            <a:spAutoFit/>
          </a:bodyPr>
          <a:lstStyle/>
          <a:p>
            <a:endParaRPr lang="it-IT" dirty="0"/>
          </a:p>
        </p:txBody>
      </p:sp>
      <p:sp>
        <p:nvSpPr>
          <p:cNvPr id="9" name="CasellaDiTesto 8"/>
          <p:cNvSpPr txBox="1"/>
          <p:nvPr/>
        </p:nvSpPr>
        <p:spPr>
          <a:xfrm>
            <a:off x="467544" y="260648"/>
            <a:ext cx="8352928" cy="7478970"/>
          </a:xfrm>
          <a:prstGeom prst="rect">
            <a:avLst/>
          </a:prstGeom>
          <a:noFill/>
        </p:spPr>
        <p:txBody>
          <a:bodyPr wrap="square" rtlCol="0">
            <a:spAutoFit/>
          </a:bodyPr>
          <a:lstStyle/>
          <a:p>
            <a:pPr lvl="0" algn="ctr" eaLnBrk="0" fontAlgn="base" hangingPunct="0">
              <a:spcBef>
                <a:spcPct val="0"/>
              </a:spcBef>
              <a:spcAft>
                <a:spcPct val="0"/>
              </a:spcAft>
              <a:buFont typeface="Wingdings" pitchFamily="2" charset="2"/>
              <a:buChar char="v"/>
            </a:pP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  We go to school from Monday to</a:t>
            </a:r>
          </a:p>
          <a:p>
            <a:pPr lvl="0" eaLnBrk="0" fontAlgn="base" hangingPunct="0">
              <a:spcBef>
                <a:spcPct val="0"/>
              </a:spcBef>
              <a:spcAft>
                <a:spcPct val="0"/>
              </a:spcAft>
            </a:pPr>
            <a:r>
              <a:rPr lang="en-GB" sz="4000" b="1" dirty="0" smtClean="0">
                <a:solidFill>
                  <a:srgbClr val="92D050"/>
                </a:solidFill>
                <a:latin typeface="Calibri" pitchFamily="34" charset="0"/>
                <a:ea typeface="Times New Roman" pitchFamily="18" charset="0"/>
                <a:cs typeface="Times New Roman" pitchFamily="18" charset="0"/>
              </a:rPr>
              <a:t>     </a:t>
            </a: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    Saturday</a:t>
            </a:r>
          </a:p>
          <a:p>
            <a:pPr lvl="0" eaLnBrk="0" fontAlgn="base" hangingPunct="0">
              <a:spcBef>
                <a:spcPct val="0"/>
              </a:spcBef>
              <a:spcAft>
                <a:spcPct val="0"/>
              </a:spcAft>
            </a:pPr>
            <a:endParaRPr lang="en-GB" sz="4000" b="1" dirty="0">
              <a:solidFill>
                <a:srgbClr val="92D050"/>
              </a:solidFill>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en-GB" sz="4000" b="1" dirty="0">
              <a:solidFill>
                <a:srgbClr val="92D050"/>
              </a:solidFill>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en-GB" sz="4000" b="1" dirty="0" smtClean="0">
              <a:solidFill>
                <a:srgbClr val="92D050"/>
              </a:solidFill>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r>
              <a:rPr lang="en-GB" sz="4000" b="1" dirty="0" smtClean="0">
                <a:solidFill>
                  <a:srgbClr val="92D050"/>
                </a:solidFill>
                <a:latin typeface="Calibri" pitchFamily="34" charset="0"/>
                <a:cs typeface="Times New Roman" pitchFamily="18" charset="0"/>
              </a:rPr>
              <a:t>        </a:t>
            </a:r>
            <a:endParaRPr kumimoji="0" lang="en-GB" sz="4000" b="0" i="0" u="none" strike="noStrike" cap="none" normalizeH="0" baseline="0" dirty="0" smtClean="0">
              <a:ln>
                <a:noFill/>
              </a:ln>
              <a:solidFill>
                <a:srgbClr val="92D050"/>
              </a:solidFill>
              <a:effectLst/>
              <a:latin typeface="Arial" pitchFamily="34" charset="0"/>
              <a:cs typeface="Arial" pitchFamily="34" charset="0"/>
            </a:endParaRPr>
          </a:p>
        </p:txBody>
      </p:sp>
      <p:sp>
        <p:nvSpPr>
          <p:cNvPr id="31751" name="Rectangle 7"/>
          <p:cNvSpPr>
            <a:spLocks noChangeArrowheads="1"/>
          </p:cNvSpPr>
          <p:nvPr/>
        </p:nvSpPr>
        <p:spPr bwMode="auto">
          <a:xfrm>
            <a:off x="647055" y="-1065623"/>
            <a:ext cx="8496945"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8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GB" sz="3600" b="1" dirty="0">
                <a:solidFill>
                  <a:srgbClr val="0070C0"/>
                </a:solidFill>
                <a:latin typeface="Calibri" pitchFamily="34" charset="0"/>
                <a:ea typeface="Times New Roman" pitchFamily="18" charset="0"/>
                <a:cs typeface="Times New Roman" pitchFamily="18" charset="0"/>
              </a:rPr>
              <a:t> </a:t>
            </a:r>
            <a:r>
              <a:rPr lang="en-GB" sz="3600" b="1" dirty="0" smtClean="0">
                <a:solidFill>
                  <a:srgbClr val="0070C0"/>
                </a:solidFill>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GB" sz="3600" b="1" dirty="0" smtClean="0">
              <a:solidFill>
                <a:srgbClr val="0070C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8:00 to 13:30 pm</a:t>
            </a:r>
            <a:r>
              <a:rPr kumimoji="0" lang="en-GB" sz="4000" b="0"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  </a:t>
            </a: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two days a week </a:t>
            </a:r>
            <a:endParaRPr kumimoji="0" lang="en-GB" sz="4000" b="0" i="0" u="none" strike="noStrike" cap="none" normalizeH="0" baseline="0" dirty="0" smtClean="0">
              <a:ln>
                <a:noFill/>
              </a:ln>
              <a:solidFill>
                <a:srgbClr val="92D050"/>
              </a:solidFill>
              <a:effectLst/>
              <a:latin typeface="Arial" pitchFamily="34" charset="0"/>
              <a:cs typeface="Arial" pitchFamily="34" charset="0"/>
            </a:endParaRPr>
          </a:p>
        </p:txBody>
      </p:sp>
      <p:sp>
        <p:nvSpPr>
          <p:cNvPr id="31752" name="Rectangle 8"/>
          <p:cNvSpPr>
            <a:spLocks noChangeArrowheads="1"/>
          </p:cNvSpPr>
          <p:nvPr/>
        </p:nvSpPr>
        <p:spPr bwMode="auto">
          <a:xfrm>
            <a:off x="683568" y="2072553"/>
            <a:ext cx="770485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89300" algn="ctr"/>
              </a:tabLs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289300" algn="ctr"/>
              </a:tabLst>
            </a:pPr>
            <a:endParaRPr lang="en-GB" sz="4000" b="1" dirty="0">
              <a:solidFill>
                <a:srgbClr val="92D05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289300" algn="ctr"/>
              </a:tabLst>
            </a:pPr>
            <a:endPar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289300" algn="ctr"/>
              </a:tabLst>
            </a:pPr>
            <a:endParaRPr lang="en-GB" sz="4000" b="1" dirty="0">
              <a:solidFill>
                <a:srgbClr val="92D05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289300" algn="ctr"/>
              </a:tabLst>
            </a:pP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8:00 to 12:30  pm</a:t>
            </a:r>
            <a:r>
              <a:rPr kumimoji="0" lang="en-GB" sz="4000" b="0"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  </a:t>
            </a:r>
            <a:r>
              <a:rPr kumimoji="0" lang="en-GB" sz="4000"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four days a week</a:t>
            </a:r>
            <a:endParaRPr kumimoji="0" lang="en-GB" sz="4000" b="0" i="0" u="none" strike="noStrike" cap="none" normalizeH="0" baseline="0" dirty="0" smtClean="0">
              <a:ln>
                <a:noFill/>
              </a:ln>
              <a:solidFill>
                <a:srgbClr val="92D050"/>
              </a:solidFill>
              <a:effectLst/>
              <a:latin typeface="Arial" pitchFamily="34" charset="0"/>
              <a:cs typeface="Arial" pitchFamily="34" charset="0"/>
            </a:endParaRPr>
          </a:p>
        </p:txBody>
      </p:sp>
      <p:sp>
        <p:nvSpPr>
          <p:cNvPr id="14" name="Freccia in giù 13"/>
          <p:cNvSpPr/>
          <p:nvPr/>
        </p:nvSpPr>
        <p:spPr>
          <a:xfrm>
            <a:off x="3851920" y="1772816"/>
            <a:ext cx="484632" cy="978408"/>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00264" y="1493168"/>
            <a:ext cx="184731" cy="369332"/>
          </a:xfrm>
          <a:prstGeom prst="rect">
            <a:avLst/>
          </a:prstGeom>
          <a:noFill/>
        </p:spPr>
        <p:txBody>
          <a:bodyPr wrap="none" rtlCol="0">
            <a:spAutoFit/>
          </a:bodyPr>
          <a:lstStyle/>
          <a:p>
            <a:endParaRPr lang="it-IT" dirty="0"/>
          </a:p>
        </p:txBody>
      </p:sp>
      <p:sp>
        <p:nvSpPr>
          <p:cNvPr id="30722" name="Rectangle 2"/>
          <p:cNvSpPr>
            <a:spLocks noChangeArrowheads="1"/>
          </p:cNvSpPr>
          <p:nvPr/>
        </p:nvSpPr>
        <p:spPr bwMode="auto">
          <a:xfrm>
            <a:off x="323528" y="9491"/>
            <a:ext cx="8568952" cy="10818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tabLst>
                <a:tab pos="3289300" algn="ctr"/>
              </a:tabLst>
            </a:pPr>
            <a:r>
              <a:rPr kumimoji="0" lang="en-GB" sz="28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r>
              <a:rPr kumimoji="0" lang="en-GB" sz="4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We’re on holiday</a:t>
            </a:r>
          </a:p>
          <a:p>
            <a:pPr marL="0" marR="0" lvl="0" indent="0" defTabSz="914400" rtl="0" eaLnBrk="1" fontAlgn="base" latinLnBrk="0" hangingPunct="1">
              <a:lnSpc>
                <a:spcPct val="150000"/>
              </a:lnSpc>
              <a:spcBef>
                <a:spcPct val="0"/>
              </a:spcBef>
              <a:spcAft>
                <a:spcPct val="0"/>
              </a:spcAft>
              <a:buClrTx/>
              <a:buSzTx/>
              <a:buFont typeface="Wingdings" pitchFamily="2" charset="2"/>
              <a:buChar char="Ø"/>
              <a:tabLst>
                <a:tab pos="3289300" algn="ctr"/>
              </a:tabLst>
            </a:pPr>
            <a:r>
              <a:rPr kumimoji="0" lang="en-GB" sz="3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two weeks at Christmas</a:t>
            </a: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tab pos="3289300" algn="ctr"/>
              </a:tabLst>
            </a:pPr>
            <a:endParaRPr kumimoji="0" lang="en-GB" sz="28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tab pos="3289300" algn="ctr"/>
              </a:tabLst>
            </a:pPr>
            <a:r>
              <a:rPr lang="en-GB" sz="3600" b="1" dirty="0">
                <a:solidFill>
                  <a:srgbClr val="FFFF00"/>
                </a:solidFill>
                <a:latin typeface="Calibri" pitchFamily="34" charset="0"/>
                <a:ea typeface="Times New Roman" pitchFamily="18" charset="0"/>
                <a:cs typeface="Times New Roman" pitchFamily="18" charset="0"/>
              </a:rPr>
              <a:t> </a:t>
            </a:r>
            <a:r>
              <a:rPr lang="en-GB" sz="3600" b="1" dirty="0" smtClean="0">
                <a:solidFill>
                  <a:srgbClr val="FFFF00"/>
                </a:solidFill>
                <a:latin typeface="Calibri" pitchFamily="34" charset="0"/>
                <a:ea typeface="Times New Roman" pitchFamily="18" charset="0"/>
                <a:cs typeface="Times New Roman" pitchFamily="18" charset="0"/>
              </a:rPr>
              <a:t>   </a:t>
            </a:r>
            <a:r>
              <a:rPr kumimoji="0" lang="en-GB" sz="3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one week</a:t>
            </a:r>
            <a:r>
              <a:rPr kumimoji="0" lang="en-GB" sz="3600" b="1" i="0" u="none" strike="noStrike" cap="none" normalizeH="0" dirty="0" smtClean="0">
                <a:ln>
                  <a:noFill/>
                </a:ln>
                <a:solidFill>
                  <a:srgbClr val="FFFF00"/>
                </a:solidFill>
                <a:effectLst/>
                <a:latin typeface="Calibri" pitchFamily="34" charset="0"/>
                <a:ea typeface="Times New Roman" pitchFamily="18" charset="0"/>
                <a:cs typeface="Times New Roman" pitchFamily="18" charset="0"/>
              </a:rPr>
              <a:t> </a:t>
            </a:r>
            <a:r>
              <a:rPr kumimoji="0" lang="en-GB" sz="3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at  Easter</a:t>
            </a: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tab pos="3289300" algn="ctr"/>
              </a:tabLst>
            </a:pPr>
            <a:endParaRPr kumimoji="0" lang="en-GB" sz="28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tab pos="3289300" algn="ctr"/>
              </a:tabLst>
            </a:pPr>
            <a:r>
              <a:rPr lang="en-GB" sz="3500" b="1" dirty="0">
                <a:solidFill>
                  <a:srgbClr val="FFFF00"/>
                </a:solidFill>
                <a:latin typeface="Calibri" pitchFamily="34" charset="0"/>
                <a:ea typeface="Times New Roman" pitchFamily="18" charset="0"/>
                <a:cs typeface="Times New Roman" pitchFamily="18" charset="0"/>
              </a:rPr>
              <a:t> </a:t>
            </a:r>
            <a:r>
              <a:rPr lang="en-GB" sz="3500" b="1" dirty="0" smtClean="0">
                <a:solidFill>
                  <a:srgbClr val="FFFF00"/>
                </a:solidFill>
                <a:latin typeface="Calibri" pitchFamily="34" charset="0"/>
                <a:ea typeface="Times New Roman" pitchFamily="18" charset="0"/>
                <a:cs typeface="Times New Roman" pitchFamily="18" charset="0"/>
              </a:rPr>
              <a:t>   </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on 1</a:t>
            </a:r>
            <a:r>
              <a:rPr kumimoji="0" lang="en-GB" sz="3500" b="1" i="0" u="none" strike="noStrike" cap="none" normalizeH="0" baseline="30000" dirty="0" smtClean="0">
                <a:ln>
                  <a:noFill/>
                </a:ln>
                <a:solidFill>
                  <a:srgbClr val="FFFF00"/>
                </a:solidFill>
                <a:effectLst/>
                <a:latin typeface="Calibri" pitchFamily="34" charset="0"/>
                <a:ea typeface="Times New Roman" pitchFamily="18" charset="0"/>
                <a:cs typeface="Times New Roman" pitchFamily="18" charset="0"/>
              </a:rPr>
              <a:t>st</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and  2</a:t>
            </a:r>
            <a:r>
              <a:rPr kumimoji="0" lang="en-GB" sz="3500" b="1" i="0" u="none" strike="noStrike" cap="none" normalizeH="0" baseline="30000" dirty="0" smtClean="0">
                <a:ln>
                  <a:noFill/>
                </a:ln>
                <a:solidFill>
                  <a:srgbClr val="FFFF00"/>
                </a:solidFill>
                <a:effectLst/>
                <a:latin typeface="Calibri" pitchFamily="34" charset="0"/>
                <a:ea typeface="Times New Roman" pitchFamily="18" charset="0"/>
                <a:cs typeface="Times New Roman" pitchFamily="18" charset="0"/>
              </a:rPr>
              <a:t>nd</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November,   8</a:t>
            </a:r>
            <a:r>
              <a:rPr kumimoji="0" lang="en-GB" sz="3500" b="1" i="0" u="none" strike="noStrike" cap="none" normalizeH="0" baseline="30000" dirty="0" smtClean="0">
                <a:ln>
                  <a:noFill/>
                </a:ln>
                <a:solidFill>
                  <a:srgbClr val="FFFF00"/>
                </a:solidFill>
                <a:effectLst/>
                <a:latin typeface="Calibri" pitchFamily="34" charset="0"/>
                <a:ea typeface="Times New Roman" pitchFamily="18" charset="0"/>
                <a:cs typeface="Times New Roman" pitchFamily="18" charset="0"/>
              </a:rPr>
              <a:t>th</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December</a:t>
            </a:r>
          </a:p>
          <a:p>
            <a:pPr lvl="0" fontAlgn="base">
              <a:spcBef>
                <a:spcPct val="0"/>
              </a:spcBef>
              <a:spcAft>
                <a:spcPct val="0"/>
              </a:spcAft>
              <a:tabLst>
                <a:tab pos="3289300" algn="ctr"/>
              </a:tabLst>
            </a:pPr>
            <a:r>
              <a:rPr lang="en-GB" sz="3500" b="1" dirty="0" smtClean="0">
                <a:solidFill>
                  <a:srgbClr val="FFFF00"/>
                </a:solidFill>
                <a:latin typeface="Calibri" pitchFamily="34" charset="0"/>
                <a:ea typeface="Times New Roman" pitchFamily="18" charset="0"/>
                <a:cs typeface="Times New Roman" pitchFamily="18" charset="0"/>
              </a:rPr>
              <a:t>        25</a:t>
            </a:r>
            <a:r>
              <a:rPr lang="en-GB" sz="3500" b="1" baseline="30000" dirty="0" smtClean="0">
                <a:solidFill>
                  <a:srgbClr val="FFFF00"/>
                </a:solidFill>
                <a:latin typeface="Calibri" pitchFamily="34" charset="0"/>
                <a:ea typeface="Times New Roman" pitchFamily="18" charset="0"/>
                <a:cs typeface="Times New Roman" pitchFamily="18" charset="0"/>
              </a:rPr>
              <a:t>th</a:t>
            </a:r>
            <a:r>
              <a:rPr lang="en-GB" sz="3500" b="1" dirty="0" smtClean="0">
                <a:solidFill>
                  <a:srgbClr val="FFFF00"/>
                </a:solidFill>
                <a:latin typeface="Calibri" pitchFamily="34" charset="0"/>
                <a:ea typeface="Times New Roman" pitchFamily="18" charset="0"/>
                <a:cs typeface="Times New Roman" pitchFamily="18" charset="0"/>
              </a:rPr>
              <a:t> April,  </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2</a:t>
            </a:r>
            <a:r>
              <a:rPr kumimoji="0" lang="en-GB" sz="3500" b="1" i="0" u="none" strike="noStrike" cap="none" normalizeH="0" baseline="30000" dirty="0" smtClean="0">
                <a:ln>
                  <a:noFill/>
                </a:ln>
                <a:solidFill>
                  <a:srgbClr val="FFFF00"/>
                </a:solidFill>
                <a:effectLst/>
                <a:latin typeface="Calibri" pitchFamily="34" charset="0"/>
                <a:ea typeface="Times New Roman" pitchFamily="18" charset="0"/>
                <a:cs typeface="Times New Roman" pitchFamily="18" charset="0"/>
              </a:rPr>
              <a:t>nd</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May, 2</a:t>
            </a:r>
            <a:r>
              <a:rPr kumimoji="0" lang="en-GB" sz="3500" b="1" i="0" u="none" strike="noStrike" cap="none" normalizeH="0" baseline="30000" dirty="0" smtClean="0">
                <a:ln>
                  <a:noFill/>
                </a:ln>
                <a:solidFill>
                  <a:srgbClr val="FFFF00"/>
                </a:solidFill>
                <a:effectLst/>
                <a:latin typeface="Calibri" pitchFamily="34" charset="0"/>
                <a:ea typeface="Times New Roman" pitchFamily="18" charset="0"/>
                <a:cs typeface="Times New Roman" pitchFamily="18" charset="0"/>
              </a:rPr>
              <a:t>nd</a:t>
            </a: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June </a:t>
            </a:r>
          </a:p>
          <a:p>
            <a:pPr lvl="0" fontAlgn="base">
              <a:spcBef>
                <a:spcPct val="0"/>
              </a:spcBef>
              <a:spcAft>
                <a:spcPct val="0"/>
              </a:spcAft>
              <a:buFont typeface="Wingdings" pitchFamily="2" charset="2"/>
              <a:buChar char="Ø"/>
              <a:tabLst>
                <a:tab pos="3289300" algn="ctr"/>
              </a:tabLst>
            </a:pPr>
            <a:r>
              <a:rPr kumimoji="0" lang="en-GB" sz="35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r>
              <a:rPr kumimoji="0" lang="en-GB" sz="3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some days given  by the local </a:t>
            </a: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authorities : the Saint Patron’s day  and </a:t>
            </a: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the “ponte”  days (</a:t>
            </a:r>
            <a:r>
              <a:rPr lang="en-GB" sz="3400" b="1" i="1" dirty="0" smtClean="0">
                <a:solidFill>
                  <a:srgbClr val="FFFF00"/>
                </a:solidFill>
                <a:latin typeface="Calibri" pitchFamily="34" charset="0"/>
                <a:ea typeface="Times New Roman" pitchFamily="18" charset="0"/>
                <a:cs typeface="Times New Roman" pitchFamily="18" charset="0"/>
              </a:rPr>
              <a:t>giorni  ponte</a:t>
            </a:r>
            <a:r>
              <a:rPr lang="en-GB" sz="3400" b="1" dirty="0" smtClean="0">
                <a:solidFill>
                  <a:srgbClr val="FFFF00"/>
                </a:solidFill>
                <a:latin typeface="Calibri" pitchFamily="34" charset="0"/>
                <a:ea typeface="Times New Roman" pitchFamily="18" charset="0"/>
                <a:cs typeface="Times New Roman" pitchFamily="18" charset="0"/>
              </a:rPr>
              <a:t>), when</a:t>
            </a: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an only school day follows a festive one</a:t>
            </a: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a:t>
            </a: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a:t>
            </a:r>
          </a:p>
          <a:p>
            <a:pPr lvl="0" fontAlgn="base">
              <a:spcBef>
                <a:spcPct val="0"/>
              </a:spcBef>
              <a:spcAft>
                <a:spcPct val="0"/>
              </a:spcAft>
              <a:tabLst>
                <a:tab pos="3289300" algn="ctr"/>
              </a:tabLst>
            </a:pPr>
            <a:endParaRPr lang="en-GB" sz="3400" b="1" dirty="0" smtClean="0">
              <a:solidFill>
                <a:srgbClr val="FFFF00"/>
              </a:solidFill>
              <a:latin typeface="Calibri" pitchFamily="34" charset="0"/>
              <a:ea typeface="Times New Roman" pitchFamily="18" charset="0"/>
              <a:cs typeface="Times New Roman" pitchFamily="18" charset="0"/>
            </a:endParaRPr>
          </a:p>
          <a:p>
            <a:pPr lvl="0" fontAlgn="base">
              <a:spcBef>
                <a:spcPct val="0"/>
              </a:spcBef>
              <a:spcAft>
                <a:spcPct val="0"/>
              </a:spcAft>
              <a:tabLst>
                <a:tab pos="3289300" algn="ctr"/>
              </a:tabLst>
            </a:pPr>
            <a:endParaRPr lang="en-GB" sz="3400" b="1" dirty="0" smtClean="0">
              <a:solidFill>
                <a:srgbClr val="FFFF00"/>
              </a:solidFill>
              <a:latin typeface="Calibri" pitchFamily="34" charset="0"/>
              <a:ea typeface="Times New Roman" pitchFamily="18" charset="0"/>
              <a:cs typeface="Times New Roman" pitchFamily="18" charset="0"/>
            </a:endParaRPr>
          </a:p>
          <a:p>
            <a:pPr lvl="0" fontAlgn="base">
              <a:spcBef>
                <a:spcPct val="0"/>
              </a:spcBef>
              <a:spcAft>
                <a:spcPct val="0"/>
              </a:spcAft>
              <a:tabLst>
                <a:tab pos="3289300" algn="ctr"/>
              </a:tabLst>
            </a:pPr>
            <a:endParaRPr lang="en-GB" sz="3400" b="1" dirty="0" smtClean="0">
              <a:solidFill>
                <a:srgbClr val="FFFF00"/>
              </a:solidFill>
              <a:latin typeface="Calibri" pitchFamily="34" charset="0"/>
              <a:ea typeface="Times New Roman" pitchFamily="18" charset="0"/>
              <a:cs typeface="Times New Roman" pitchFamily="18" charset="0"/>
            </a:endParaRPr>
          </a:p>
          <a:p>
            <a:pPr lvl="0" fontAlgn="base">
              <a:spcBef>
                <a:spcPct val="0"/>
              </a:spcBef>
              <a:spcAft>
                <a:spcPct val="0"/>
              </a:spcAft>
              <a:tabLst>
                <a:tab pos="3289300" algn="ctr"/>
              </a:tabLst>
            </a:pPr>
            <a:endParaRPr lang="en-GB" sz="3400" b="1" dirty="0" smtClean="0">
              <a:solidFill>
                <a:srgbClr val="FFFF00"/>
              </a:solidFill>
              <a:latin typeface="Calibri" pitchFamily="34" charset="0"/>
              <a:ea typeface="Times New Roman" pitchFamily="18" charset="0"/>
              <a:cs typeface="Times New Roman" pitchFamily="18" charset="0"/>
            </a:endParaRPr>
          </a:p>
          <a:p>
            <a:pPr lvl="0" fontAlgn="base">
              <a:spcBef>
                <a:spcPct val="0"/>
              </a:spcBef>
              <a:spcAft>
                <a:spcPct val="0"/>
              </a:spcAft>
              <a:tabLst>
                <a:tab pos="3289300" algn="ctr"/>
              </a:tabLst>
            </a:pPr>
            <a:r>
              <a:rPr lang="en-GB" sz="3400" b="1" dirty="0" smtClean="0">
                <a:solidFill>
                  <a:srgbClr val="FFFF00"/>
                </a:solidFill>
                <a:latin typeface="Calibri" pitchFamily="34" charset="0"/>
                <a:ea typeface="Times New Roman" pitchFamily="18" charset="0"/>
                <a:cs typeface="Times New Roman" pitchFamily="18" charset="0"/>
              </a:rPr>
              <a:t>        </a:t>
            </a:r>
          </a:p>
          <a:p>
            <a:pPr lvl="0" fontAlgn="base">
              <a:spcBef>
                <a:spcPct val="0"/>
              </a:spcBef>
              <a:spcAft>
                <a:spcPct val="0"/>
              </a:spcAft>
              <a:tabLst>
                <a:tab pos="3289300" algn="ctr"/>
              </a:tabLst>
            </a:pPr>
            <a:r>
              <a:rPr kumimoji="0" lang="en-GB" sz="3400" b="1" i="0" u="none" strike="noStrike" cap="none" normalizeH="0" baseline="0" dirty="0" smtClean="0">
                <a:ln>
                  <a:noFill/>
                </a:ln>
                <a:solidFill>
                  <a:srgbClr val="FFFF00"/>
                </a:solidFill>
                <a:effectLst/>
                <a:latin typeface="Calibri" pitchFamily="34" charset="0"/>
                <a:cs typeface="Times New Roman" pitchFamily="18" charset="0"/>
              </a:rPr>
              <a:t>        </a:t>
            </a:r>
            <a:endParaRPr kumimoji="0" lang="en-GB" sz="3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67544" y="754293"/>
            <a:ext cx="8424936"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q"/>
              <a:tabLst>
                <a:tab pos="3289300" algn="ctr"/>
              </a:tabLst>
            </a:pPr>
            <a:r>
              <a:rPr kumimoji="0" lang="en-GB" sz="4000" b="1" i="1" u="none" strike="noStrike" cap="none" normalizeH="0" baseline="0" dirty="0" smtClean="0">
                <a:ln>
                  <a:noFill/>
                </a:ln>
                <a:solidFill>
                  <a:schemeClr val="accent5">
                    <a:lumMod val="60000"/>
                    <a:lumOff val="40000"/>
                  </a:schemeClr>
                </a:solidFill>
                <a:effectLst/>
                <a:latin typeface="Calibri" pitchFamily="34" charset="0"/>
                <a:ea typeface="Times New Roman" pitchFamily="18" charset="0"/>
                <a:cs typeface="Times New Roman" pitchFamily="18" charset="0"/>
              </a:rPr>
              <a:t> Lots of students travel by bus or by car to get to school and have a long      journey</a:t>
            </a:r>
          </a:p>
          <a:p>
            <a:pPr marL="0" marR="0" lvl="0" indent="0" defTabSz="914400" rtl="0" eaLnBrk="1" fontAlgn="base" latinLnBrk="0" hangingPunct="1">
              <a:lnSpc>
                <a:spcPct val="100000"/>
              </a:lnSpc>
              <a:spcBef>
                <a:spcPct val="0"/>
              </a:spcBef>
              <a:spcAft>
                <a:spcPct val="0"/>
              </a:spcAft>
              <a:buClrTx/>
              <a:buSzTx/>
              <a:tabLst>
                <a:tab pos="3289300" algn="ctr"/>
              </a:tabLst>
            </a:pPr>
            <a:endParaRPr kumimoji="0" lang="en-GB" sz="4000" b="1" i="1" u="none" strike="noStrike" cap="none" normalizeH="0" baseline="0" dirty="0" smtClean="0">
              <a:ln>
                <a:noFill/>
              </a:ln>
              <a:solidFill>
                <a:schemeClr val="accent5">
                  <a:lumMod val="60000"/>
                  <a:lumOff val="40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tab pos="3289300" algn="ctr"/>
              </a:tabLst>
            </a:pPr>
            <a:r>
              <a:rPr kumimoji="0" lang="en-GB" sz="4000" b="1" i="1" u="none" strike="noStrike" cap="none" normalizeH="0" baseline="0" dirty="0" smtClean="0">
                <a:ln>
                  <a:noFill/>
                </a:ln>
                <a:solidFill>
                  <a:schemeClr val="accent5">
                    <a:lumMod val="60000"/>
                    <a:lumOff val="40000"/>
                  </a:schemeClr>
                </a:solidFill>
                <a:effectLst/>
                <a:latin typeface="Calibri" pitchFamily="34" charset="0"/>
                <a:ea typeface="Times New Roman" pitchFamily="18" charset="0"/>
                <a:cs typeface="Times New Roman" pitchFamily="18" charset="0"/>
              </a:rPr>
              <a:t> They have to get up quite early in the morning and get back home quite late in the afternoon as this kind of school is the closest one in the area</a:t>
            </a:r>
            <a:endParaRPr kumimoji="0" lang="it-IT" sz="4000" b="0"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89300" algn="ctr"/>
              </a:tabLst>
            </a:pPr>
            <a:endParaRPr kumimoji="0" lang="it-IT" sz="1800" b="0" i="0" u="none" strike="noStrike" cap="none" normalizeH="0" baseline="0" dirty="0" smtClean="0">
              <a:ln>
                <a:noFill/>
              </a:ln>
              <a:solidFill>
                <a:schemeClr val="accent5">
                  <a:lumMod val="60000"/>
                  <a:lumOff val="4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899592" y="332656"/>
            <a:ext cx="7416824" cy="2160240"/>
          </a:xfrm>
          <a:prstGeom prst="rect">
            <a:avLst/>
          </a:prstGeom>
        </p:spPr>
        <p:txBody>
          <a:bodyPr wrap="none" fromWordArt="1">
            <a:prstTxWarp prst="textPlain">
              <a:avLst>
                <a:gd name="adj" fmla="val 50000"/>
              </a:avLst>
            </a:prstTxWarp>
          </a:bodyPr>
          <a:lstStyle/>
          <a:p>
            <a:pPr lvl="1" algn="ctr"/>
            <a:r>
              <a:rPr lang="en-US" sz="44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The whole academic path lasts five years:</a:t>
            </a:r>
          </a:p>
          <a:p>
            <a:pPr algn="ctr" rtl="0">
              <a:buNone/>
            </a:pPr>
            <a:r>
              <a:rPr lang="en-US" sz="44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two  +  three</a:t>
            </a:r>
            <a:endParaRPr lang="it-IT" sz="44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
        <p:nvSpPr>
          <p:cNvPr id="3" name="Rettangolo 2"/>
          <p:cNvSpPr/>
          <p:nvPr/>
        </p:nvSpPr>
        <p:spPr>
          <a:xfrm>
            <a:off x="899592" y="2636912"/>
            <a:ext cx="7632848" cy="3368614"/>
          </a:xfrm>
          <a:prstGeom prst="rect">
            <a:avLst/>
          </a:prstGeom>
        </p:spPr>
        <p:txBody>
          <a:bodyPr wrap="square">
            <a:spAutoFit/>
          </a:bodyPr>
          <a:lstStyle/>
          <a:p>
            <a:pPr algn="ctr">
              <a:lnSpc>
                <a:spcPct val="115000"/>
              </a:lnSpc>
              <a:spcAft>
                <a:spcPts val="0"/>
              </a:spcAft>
            </a:pPr>
            <a:r>
              <a:rPr lang="en-GB" sz="4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first two years </a:t>
            </a:r>
            <a:r>
              <a:rPr lang="en-GB" sz="4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(“biennio”)</a:t>
            </a:r>
          </a:p>
          <a:p>
            <a:pPr algn="ctr">
              <a:spcAft>
                <a:spcPts val="0"/>
              </a:spcAft>
            </a:pP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are </a:t>
            </a:r>
            <a:r>
              <a:rPr lang="en-GB" sz="4000" b="1" i="1" dirty="0">
                <a:latin typeface="Times New Roman" panose="02020603050405020304" pitchFamily="18" charset="0"/>
                <a:ea typeface="Times New Roman" panose="02020603050405020304" pitchFamily="18" charset="0"/>
                <a:cs typeface="Times New Roman" panose="02020603050405020304" pitchFamily="18" charset="0"/>
              </a:rPr>
              <a:t>common to all students and aim at orienting </a:t>
            </a: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our </a:t>
            </a:r>
            <a:r>
              <a:rPr lang="en-GB" sz="4000" b="1" i="1" dirty="0">
                <a:latin typeface="Times New Roman" panose="02020603050405020304" pitchFamily="18" charset="0"/>
                <a:ea typeface="Times New Roman" panose="02020603050405020304" pitchFamily="18" charset="0"/>
                <a:cs typeface="Times New Roman" panose="02020603050405020304" pitchFamily="18" charset="0"/>
              </a:rPr>
              <a:t>future choice, so that </a:t>
            </a: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GB" sz="4000" b="1" i="1" dirty="0">
                <a:latin typeface="Times New Roman" panose="02020603050405020304" pitchFamily="18" charset="0"/>
                <a:ea typeface="Times New Roman" panose="02020603050405020304" pitchFamily="18" charset="0"/>
                <a:cs typeface="Times New Roman" panose="02020603050405020304" pitchFamily="18" charset="0"/>
              </a:rPr>
              <a:t>can realize what </a:t>
            </a: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GB" sz="4000" b="1" i="1" dirty="0">
                <a:latin typeface="Times New Roman" panose="02020603050405020304" pitchFamily="18" charset="0"/>
                <a:ea typeface="Times New Roman" panose="02020603050405020304" pitchFamily="18" charset="0"/>
                <a:cs typeface="Times New Roman" panose="02020603050405020304" pitchFamily="18" charset="0"/>
              </a:rPr>
              <a:t>like best or </a:t>
            </a: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GB" sz="4000" b="1" i="1" dirty="0">
                <a:latin typeface="Times New Roman" panose="02020603050405020304" pitchFamily="18" charset="0"/>
                <a:ea typeface="Times New Roman" panose="02020603050405020304" pitchFamily="18" charset="0"/>
                <a:cs typeface="Times New Roman" panose="02020603050405020304" pitchFamily="18" charset="0"/>
              </a:rPr>
              <a:t>are stronger </a:t>
            </a:r>
            <a:r>
              <a:rPr lang="en-GB" sz="4000" b="1" i="1" dirty="0" smtClean="0">
                <a:latin typeface="Times New Roman" panose="02020603050405020304" pitchFamily="18" charset="0"/>
                <a:ea typeface="Times New Roman" panose="02020603050405020304" pitchFamily="18" charset="0"/>
                <a:cs typeface="Times New Roman" panose="02020603050405020304" pitchFamily="18" charset="0"/>
              </a:rPr>
              <a:t>on</a:t>
            </a:r>
            <a:endParaRPr lang="it-IT"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TotalTime>
  <Words>698</Words>
  <Application>Microsoft Office PowerPoint</Application>
  <PresentationFormat>Presentazione su schermo (4:3)</PresentationFormat>
  <Paragraphs>239</Paragraphs>
  <Slides>35</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Arial Black</vt:lpstr>
      <vt:lpstr>Calibri</vt:lpstr>
      <vt:lpstr>Rockwell</vt:lpstr>
      <vt:lpstr>Times New Roman</vt:lpstr>
      <vt:lpstr>Wingdings</vt:lpstr>
      <vt:lpstr>Wingdings 2</vt:lpstr>
      <vt:lpstr>Galassia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Flavia</dc:creator>
  <cp:lastModifiedBy>Posto_00</cp:lastModifiedBy>
  <cp:revision>233</cp:revision>
  <dcterms:created xsi:type="dcterms:W3CDTF">2017-11-26T02:04:21Z</dcterms:created>
  <dcterms:modified xsi:type="dcterms:W3CDTF">2018-02-13T12:15:02Z</dcterms:modified>
</cp:coreProperties>
</file>