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palb_tur" initials="i" lastIdx="3" clrIdx="0">
    <p:extLst>
      <p:ext uri="{19B8F6BF-5375-455C-9EA6-DF929625EA0E}">
        <p15:presenceInfo xmlns:p15="http://schemas.microsoft.com/office/powerpoint/2012/main" xmlns="" userId="ipalb_t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8611" y="1716505"/>
            <a:ext cx="715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latin typeface="Papyrus" panose="03070502060502030205" pitchFamily="66" charset="0"/>
              </a:rPr>
              <a:t>Carbonara</a:t>
            </a:r>
            <a:r>
              <a:rPr lang="it-IT" sz="4400" b="1" dirty="0" smtClean="0">
                <a:latin typeface="Papyrus" panose="03070502060502030205" pitchFamily="66" charset="0"/>
              </a:rPr>
              <a:t> Spaghetti</a:t>
            </a:r>
            <a:endParaRPr lang="it-IT" sz="4400" b="1" dirty="0">
              <a:latin typeface="Papyrus" panose="03070502060502030205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274" y="2362836"/>
            <a:ext cx="4539915" cy="30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2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2382" y="706582"/>
            <a:ext cx="9185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latin typeface="Papyrus" panose="03070502060502030205" pitchFamily="66" charset="0"/>
              </a:rPr>
              <a:t>Ingredients</a:t>
            </a:r>
            <a:endParaRPr lang="it-IT" sz="4000" b="1" dirty="0">
              <a:latin typeface="Papyrus" panose="03070502060502030205" pitchFamily="66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F1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49173" y="153453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60g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of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bacon</a:t>
            </a:r>
            <a:endParaRPr lang="it-IT" altLang="it-IT" sz="2800" dirty="0">
              <a:solidFill>
                <a:srgbClr val="333333"/>
              </a:solidFill>
              <a:latin typeface="Helvetica Neue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60g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of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i="1" dirty="0" smtClean="0">
                <a:solidFill>
                  <a:srgbClr val="333333"/>
                </a:solidFill>
                <a:latin typeface="Helvetica Neue"/>
              </a:rPr>
              <a:t>pecorino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>
                <a:solidFill>
                  <a:srgbClr val="333333"/>
                </a:solidFill>
                <a:latin typeface="Helvetica Neue"/>
              </a:rPr>
              <a:t>cheese</a:t>
            </a:r>
            <a:endParaRPr lang="it-IT" altLang="it-IT" sz="2800" dirty="0">
              <a:solidFill>
                <a:srgbClr val="333333"/>
              </a:solidFill>
              <a:latin typeface="Helvetica Neue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6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0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g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of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parmesan</a:t>
            </a:r>
            <a:endParaRPr lang="it-IT" altLang="it-IT" sz="2800" dirty="0">
              <a:solidFill>
                <a:srgbClr val="333333"/>
              </a:solidFill>
              <a:latin typeface="Helvetica Neue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3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large </a:t>
            </a:r>
            <a:r>
              <a:rPr lang="it-IT" altLang="it-IT" sz="2800" dirty="0" err="1">
                <a:solidFill>
                  <a:srgbClr val="333333"/>
                </a:solidFill>
                <a:latin typeface="Helvetica Neue"/>
              </a:rPr>
              <a:t>eggs</a:t>
            </a:r>
            <a:endParaRPr lang="it-IT" altLang="it-IT" sz="2800" dirty="0">
              <a:solidFill>
                <a:srgbClr val="333333"/>
              </a:solidFill>
              <a:latin typeface="Helvetica Neue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320g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of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i="1" dirty="0" smtClean="0">
                <a:solidFill>
                  <a:srgbClr val="333333"/>
                </a:solidFill>
                <a:latin typeface="Helvetica Neue"/>
              </a:rPr>
              <a:t>spaghetti</a:t>
            </a:r>
            <a:endParaRPr lang="it-IT" altLang="it-IT" sz="2800" i="1" dirty="0">
              <a:solidFill>
                <a:srgbClr val="333333"/>
              </a:solidFill>
              <a:latin typeface="Helvetica Neue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2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garlic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cloves</a:t>
            </a:r>
            <a:endParaRPr lang="it-IT" altLang="it-IT" sz="2800" dirty="0">
              <a:solidFill>
                <a:srgbClr val="333333"/>
              </a:solidFill>
              <a:latin typeface="Helvetica Neue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50g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of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unsalted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butter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or 5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spoons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of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olive oil</a:t>
            </a:r>
            <a:endParaRPr lang="it-IT" altLang="it-IT" sz="2800" dirty="0">
              <a:solidFill>
                <a:srgbClr val="333333"/>
              </a:solidFill>
              <a:latin typeface="Helvetica Neue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 dirty="0" err="1">
                <a:solidFill>
                  <a:srgbClr val="333333"/>
                </a:solidFill>
                <a:latin typeface="Helvetica Neue"/>
              </a:rPr>
              <a:t>Maldon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>
                <a:solidFill>
                  <a:srgbClr val="333333"/>
                </a:solidFill>
                <a:latin typeface="Helvetica Neue"/>
              </a:rPr>
              <a:t>salt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 and </a:t>
            </a:r>
            <a:r>
              <a:rPr lang="it-IT" altLang="it-IT" sz="2800" dirty="0" err="1">
                <a:solidFill>
                  <a:srgbClr val="333333"/>
                </a:solidFill>
                <a:latin typeface="Helvetica Neue"/>
              </a:rPr>
              <a:t>freshly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>
                <a:solidFill>
                  <a:srgbClr val="333333"/>
                </a:solidFill>
                <a:latin typeface="Helvetica Neue"/>
              </a:rPr>
              <a:t>grated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err="1">
                <a:solidFill>
                  <a:srgbClr val="333333"/>
                </a:solidFill>
                <a:latin typeface="Helvetica Neue"/>
              </a:rPr>
              <a:t>black</a:t>
            </a:r>
            <a:r>
              <a:rPr lang="it-IT" altLang="it-IT" sz="28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altLang="it-IT" sz="2800" dirty="0" smtClean="0">
                <a:solidFill>
                  <a:srgbClr val="333333"/>
                </a:solidFill>
                <a:latin typeface="Helvetica Neue"/>
              </a:rPr>
              <a:t>  </a:t>
            </a:r>
            <a:r>
              <a:rPr lang="it-IT" altLang="it-IT" sz="2800" dirty="0" err="1" smtClean="0">
                <a:solidFill>
                  <a:srgbClr val="333333"/>
                </a:solidFill>
                <a:latin typeface="Helvetica Neue"/>
              </a:rPr>
              <a:t>pepper</a:t>
            </a:r>
            <a:endParaRPr lang="it-IT" altLang="it-IT" sz="28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25541" y="485430"/>
            <a:ext cx="590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Papyrus" panose="03070502060502030205" pitchFamily="66" charset="0"/>
              </a:rPr>
              <a:t>Method</a:t>
            </a:r>
            <a:endParaRPr lang="it-IT" sz="3600" b="1" dirty="0">
              <a:latin typeface="Papyrus" panose="03070502060502030205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0502" y="850407"/>
            <a:ext cx="105075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2"/>
                </a:solidFill>
              </a:rPr>
              <a:t>Put a large </a:t>
            </a:r>
            <a:r>
              <a:rPr lang="en-US" sz="2800" b="1" dirty="0" smtClean="0">
                <a:solidFill>
                  <a:schemeClr val="tx2"/>
                </a:solidFill>
              </a:rPr>
              <a:t>saucepan</a:t>
            </a:r>
            <a:r>
              <a:rPr lang="en-US" sz="2800" b="1" dirty="0">
                <a:solidFill>
                  <a:schemeClr val="tx2"/>
                </a:solidFill>
              </a:rPr>
              <a:t> of water on to boil. </a:t>
            </a:r>
            <a:r>
              <a:rPr lang="en-US" sz="2800" b="1" dirty="0" smtClean="0">
                <a:solidFill>
                  <a:schemeClr val="tx2"/>
                </a:solidFill>
              </a:rPr>
              <a:t>Chop</a:t>
            </a:r>
            <a:r>
              <a:rPr lang="en-US" sz="2800" b="1" dirty="0">
                <a:solidFill>
                  <a:schemeClr val="tx2"/>
                </a:solidFill>
              </a:rPr>
              <a:t> the </a:t>
            </a:r>
            <a:r>
              <a:rPr lang="en-US" sz="2800" b="1" dirty="0" smtClean="0">
                <a:solidFill>
                  <a:schemeClr val="tx2"/>
                </a:solidFill>
              </a:rPr>
              <a:t>bacon </a:t>
            </a:r>
            <a:r>
              <a:rPr lang="en-US" sz="2800" b="1" dirty="0" smtClean="0">
                <a:solidFill>
                  <a:schemeClr val="tx2"/>
                </a:solidFill>
              </a:rPr>
              <a:t>finely, </a:t>
            </a:r>
            <a:r>
              <a:rPr lang="en-US" sz="2800" b="1" dirty="0">
                <a:solidFill>
                  <a:schemeClr val="tx2"/>
                </a:solidFill>
              </a:rPr>
              <a:t>having first removed any rind. </a:t>
            </a:r>
            <a:r>
              <a:rPr lang="en-US" sz="2800" b="1" dirty="0" smtClean="0">
                <a:solidFill>
                  <a:schemeClr val="tx2"/>
                </a:solidFill>
              </a:rPr>
              <a:t>Beat</a:t>
            </a:r>
            <a:r>
              <a:rPr lang="en-US" sz="2800" b="1" dirty="0">
                <a:solidFill>
                  <a:schemeClr val="tx2"/>
                </a:solidFill>
              </a:rPr>
              <a:t> the eggs in a medium bowl and season with a little freshly grated black pepper. Set everything aside.</a:t>
            </a:r>
          </a:p>
          <a:p>
            <a:pPr algn="just"/>
            <a:r>
              <a:rPr lang="en-US" sz="2800" b="1" dirty="0">
                <a:solidFill>
                  <a:schemeClr val="tx2"/>
                </a:solidFill>
              </a:rPr>
              <a:t>Add 1 tsp salt to the boiling water, add </a:t>
            </a:r>
            <a:r>
              <a:rPr lang="en-US" sz="2800" b="1" dirty="0" smtClean="0">
                <a:solidFill>
                  <a:schemeClr val="tx2"/>
                </a:solidFill>
              </a:rPr>
              <a:t>spaghetti </a:t>
            </a:r>
            <a:r>
              <a:rPr lang="en-US" sz="2800" b="1" dirty="0">
                <a:solidFill>
                  <a:schemeClr val="tx2"/>
                </a:solidFill>
              </a:rPr>
              <a:t>and when the water comes back to the boil, cook at a constant simmer, covered, for 10 </a:t>
            </a:r>
            <a:r>
              <a:rPr lang="en-US" sz="2800" b="1" dirty="0" smtClean="0">
                <a:solidFill>
                  <a:schemeClr val="tx2"/>
                </a:solidFill>
              </a:rPr>
              <a:t>minutes.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Spaghetti alla Carbon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43" y="3936061"/>
            <a:ext cx="10507579" cy="24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5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919" y="514007"/>
            <a:ext cx="10773370" cy="3579689"/>
          </a:xfrm>
        </p:spPr>
        <p:txBody>
          <a:bodyPr/>
          <a:lstStyle/>
          <a:p>
            <a:pPr algn="just"/>
            <a:r>
              <a:rPr lang="en-US" sz="2600" b="1" dirty="0" smtClean="0">
                <a:solidFill>
                  <a:schemeClr val="tx2"/>
                </a:solidFill>
              </a:rPr>
              <a:t>While spaghetti </a:t>
            </a:r>
            <a:r>
              <a:rPr lang="en-US" sz="2600" b="1" dirty="0">
                <a:solidFill>
                  <a:schemeClr val="tx2"/>
                </a:solidFill>
              </a:rPr>
              <a:t>is cooking, </a:t>
            </a:r>
            <a:r>
              <a:rPr lang="en-US" sz="2600" b="1" dirty="0" smtClean="0">
                <a:solidFill>
                  <a:schemeClr val="tx2"/>
                </a:solidFill>
              </a:rPr>
              <a:t>brown the  bacon with </a:t>
            </a:r>
            <a:r>
              <a:rPr lang="en-US" sz="2600" b="1" dirty="0">
                <a:solidFill>
                  <a:schemeClr val="tx2"/>
                </a:solidFill>
              </a:rPr>
              <a:t>the </a:t>
            </a:r>
            <a:r>
              <a:rPr lang="en-US" sz="2600" b="1" dirty="0" smtClean="0">
                <a:solidFill>
                  <a:schemeClr val="tx2"/>
                </a:solidFill>
              </a:rPr>
              <a:t>garlic in oil or  </a:t>
            </a:r>
            <a:r>
              <a:rPr lang="en-US" sz="2600" b="1" dirty="0">
                <a:solidFill>
                  <a:schemeClr val="tx2"/>
                </a:solidFill>
              </a:rPr>
              <a:t>butter into a large frying pan or </a:t>
            </a:r>
            <a:r>
              <a:rPr lang="en-US" sz="2600" b="1" dirty="0" smtClean="0">
                <a:solidFill>
                  <a:schemeClr val="tx2"/>
                </a:solidFill>
              </a:rPr>
              <a:t>wok. Leave </a:t>
            </a:r>
            <a:r>
              <a:rPr lang="en-US" sz="2600" b="1" dirty="0">
                <a:solidFill>
                  <a:schemeClr val="tx2"/>
                </a:solidFill>
              </a:rPr>
              <a:t>to cook on a medium heat for about 5 minutes, </a:t>
            </a:r>
            <a:r>
              <a:rPr lang="en-US" sz="2600" b="1" dirty="0" smtClean="0">
                <a:solidFill>
                  <a:schemeClr val="tx2"/>
                </a:solidFill>
              </a:rPr>
              <a:t>often stirring, </a:t>
            </a:r>
            <a:r>
              <a:rPr lang="en-US" sz="2600" b="1" dirty="0">
                <a:solidFill>
                  <a:schemeClr val="tx2"/>
                </a:solidFill>
              </a:rPr>
              <a:t>until the </a:t>
            </a:r>
            <a:r>
              <a:rPr lang="en-US" sz="2600" b="1" dirty="0" smtClean="0">
                <a:solidFill>
                  <a:schemeClr val="tx2"/>
                </a:solidFill>
              </a:rPr>
              <a:t>bacon </a:t>
            </a:r>
            <a:r>
              <a:rPr lang="en-US" sz="2600" b="1" dirty="0">
                <a:solidFill>
                  <a:schemeClr val="tx2"/>
                </a:solidFill>
              </a:rPr>
              <a:t>is golden and </a:t>
            </a:r>
            <a:r>
              <a:rPr lang="en-US" sz="2600" b="1" dirty="0" smtClean="0">
                <a:solidFill>
                  <a:schemeClr val="tx2"/>
                </a:solidFill>
              </a:rPr>
              <a:t>crispy and remove the garlic.</a:t>
            </a:r>
            <a:endParaRPr lang="en-US" sz="2600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4098" name="Picture 2" descr="Spaghetti alla Carbon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55" y="2385049"/>
            <a:ext cx="6286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aghetti alla Carbon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586" y="4028678"/>
            <a:ext cx="6286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2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68" y="604911"/>
            <a:ext cx="10958733" cy="398115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4400" b="1" dirty="0" smtClean="0">
                <a:solidFill>
                  <a:schemeClr val="tx2"/>
                </a:solidFill>
              </a:rPr>
              <a:t>When </a:t>
            </a:r>
            <a:r>
              <a:rPr lang="en-US" sz="4400" b="1" i="1" dirty="0" smtClean="0">
                <a:solidFill>
                  <a:schemeClr val="tx2"/>
                </a:solidFill>
              </a:rPr>
              <a:t>spaghetti</a:t>
            </a:r>
            <a:r>
              <a:rPr lang="en-US" sz="4400" b="1" dirty="0" smtClean="0">
                <a:solidFill>
                  <a:schemeClr val="tx2"/>
                </a:solidFill>
              </a:rPr>
              <a:t> is </a:t>
            </a:r>
            <a:r>
              <a:rPr lang="en-US" sz="4400" b="1" dirty="0">
                <a:solidFill>
                  <a:schemeClr val="tx2"/>
                </a:solidFill>
              </a:rPr>
              <a:t>ready, </a:t>
            </a:r>
            <a:r>
              <a:rPr lang="en-US" sz="4400" b="1" dirty="0" smtClean="0">
                <a:solidFill>
                  <a:schemeClr val="tx2"/>
                </a:solidFill>
              </a:rPr>
              <a:t>drain 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</a:rPr>
              <a:t>and </a:t>
            </a:r>
            <a:r>
              <a:rPr lang="en-US" sz="4400" b="1" dirty="0" smtClean="0">
                <a:solidFill>
                  <a:schemeClr val="tx2"/>
                </a:solidFill>
              </a:rPr>
              <a:t>put </a:t>
            </a:r>
            <a:r>
              <a:rPr lang="en-US" sz="4400" b="1" dirty="0">
                <a:solidFill>
                  <a:schemeClr val="tx2"/>
                </a:solidFill>
              </a:rPr>
              <a:t>it in the frying pan with the </a:t>
            </a:r>
            <a:r>
              <a:rPr lang="en-US" sz="4400" b="1" dirty="0" smtClean="0">
                <a:solidFill>
                  <a:schemeClr val="tx2"/>
                </a:solidFill>
              </a:rPr>
              <a:t>bacon.</a:t>
            </a:r>
            <a:endParaRPr lang="en-US" sz="4400" b="1" dirty="0">
              <a:solidFill>
                <a:schemeClr val="tx2"/>
              </a:solidFill>
            </a:endParaRPr>
          </a:p>
          <a:p>
            <a:pPr algn="just"/>
            <a:r>
              <a:rPr lang="en-US" sz="4400" b="1" dirty="0">
                <a:solidFill>
                  <a:schemeClr val="tx2"/>
                </a:solidFill>
              </a:rPr>
              <a:t>Mix most of the cheese in with the eggs, keeping a small handful back for sprinkling over later. </a:t>
            </a:r>
            <a:endParaRPr lang="en-US" sz="4400" b="1" dirty="0" smtClean="0">
              <a:solidFill>
                <a:schemeClr val="tx2"/>
              </a:solidFill>
            </a:endParaRPr>
          </a:p>
          <a:p>
            <a:pPr algn="just"/>
            <a:r>
              <a:rPr lang="en-US" sz="4400" b="1" dirty="0" smtClean="0">
                <a:solidFill>
                  <a:schemeClr val="tx2"/>
                </a:solidFill>
              </a:rPr>
              <a:t>Take </a:t>
            </a:r>
            <a:r>
              <a:rPr lang="en-US" sz="4400" b="1" dirty="0">
                <a:solidFill>
                  <a:schemeClr val="tx2"/>
                </a:solidFill>
              </a:rPr>
              <a:t>the pan of spaghetti and </a:t>
            </a:r>
            <a:r>
              <a:rPr lang="en-US" sz="4400" b="1" dirty="0" smtClean="0">
                <a:solidFill>
                  <a:schemeClr val="tx2"/>
                </a:solidFill>
              </a:rPr>
              <a:t>bacon off </a:t>
            </a:r>
            <a:r>
              <a:rPr lang="en-US" sz="4400" b="1" dirty="0">
                <a:solidFill>
                  <a:schemeClr val="tx2"/>
                </a:solidFill>
              </a:rPr>
              <a:t>the heat. Now quickly pour in 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>
                <a:solidFill>
                  <a:schemeClr val="tx2"/>
                </a:solidFill>
              </a:rPr>
              <a:t>eggs and cheese. Using the tongs or a long fork, lift up the spaghetti so it mixes easily with the egg mixture, which thickens but doesn’t scramble, and everything is coated</a:t>
            </a:r>
            <a:r>
              <a:rPr lang="en-US" sz="44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>
                <a:solidFill>
                  <a:schemeClr val="tx2"/>
                </a:solidFill>
              </a:rPr>
              <a:t>Add extra pasta cooking water to keep it saucy. You don’t want it wet, just moist. Season with a little salt, if needed.</a:t>
            </a:r>
          </a:p>
          <a:p>
            <a:pPr algn="just"/>
            <a:r>
              <a:rPr lang="en-US" sz="4400" b="1" dirty="0">
                <a:solidFill>
                  <a:schemeClr val="tx2"/>
                </a:solidFill>
              </a:rPr>
              <a:t>Use a long-pronged fork to twist the pasta on to the serving plate or bowl. Serve immediately </a:t>
            </a:r>
            <a:r>
              <a:rPr lang="en-US" sz="4400" b="1" dirty="0" smtClean="0">
                <a:solidFill>
                  <a:schemeClr val="tx2"/>
                </a:solidFill>
              </a:rPr>
              <a:t>sprinkling with the remaining </a:t>
            </a:r>
            <a:r>
              <a:rPr lang="en-US" sz="4400" b="1" dirty="0">
                <a:solidFill>
                  <a:schemeClr val="tx2"/>
                </a:solidFill>
              </a:rPr>
              <a:t>cheese and </a:t>
            </a:r>
            <a:r>
              <a:rPr lang="en-US" sz="4400" b="1" dirty="0" smtClean="0">
                <a:solidFill>
                  <a:schemeClr val="tx2"/>
                </a:solidFill>
              </a:rPr>
              <a:t>black </a:t>
            </a:r>
            <a:r>
              <a:rPr lang="en-US" sz="4400" b="1" dirty="0">
                <a:solidFill>
                  <a:schemeClr val="tx2"/>
                </a:solidFill>
              </a:rPr>
              <a:t>pepper.</a:t>
            </a:r>
            <a:endParaRPr lang="it-IT" sz="4400" dirty="0">
              <a:latin typeface="Comic Sans MS" panose="030F0702030302020204" pitchFamily="66" charset="0"/>
            </a:endParaRPr>
          </a:p>
          <a:p>
            <a:pPr algn="just"/>
            <a:endParaRPr lang="it-IT" dirty="0"/>
          </a:p>
        </p:txBody>
      </p:sp>
      <p:pic>
        <p:nvPicPr>
          <p:cNvPr id="3074" name="Picture 2" descr="Spaghetti alla Carbon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595" y="4169486"/>
            <a:ext cx="4879784" cy="21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aghetti alla Carbon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009" y="4194783"/>
            <a:ext cx="4628271" cy="209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3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777" y="694764"/>
            <a:ext cx="5351031" cy="299657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808" y="2636308"/>
            <a:ext cx="5237018" cy="35335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22" y="3702157"/>
            <a:ext cx="5388986" cy="246770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808" y="694764"/>
            <a:ext cx="5237018" cy="19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77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202</Words>
  <Application>Microsoft Office PowerPoint</Application>
  <PresentationFormat>Personalizzato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Organico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ipalb_tur</dc:creator>
  <cp:lastModifiedBy>Flavia</cp:lastModifiedBy>
  <cp:revision>28</cp:revision>
  <dcterms:created xsi:type="dcterms:W3CDTF">2018-03-28T10:50:08Z</dcterms:created>
  <dcterms:modified xsi:type="dcterms:W3CDTF">2018-04-17T17:56:58Z</dcterms:modified>
</cp:coreProperties>
</file>