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8" r:id="rId2"/>
    <p:sldId id="256" r:id="rId3"/>
    <p:sldId id="259" r:id="rId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95" d="100"/>
          <a:sy n="95" d="100"/>
        </p:scale>
        <p:origin x="222" y="-1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C9625-D281-45A5-B3BA-0070C224A7B8}" type="datetimeFigureOut">
              <a:rPr lang="it-IT" smtClean="0"/>
              <a:pPr/>
              <a:t>30/05/2018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8C647-EBA2-494B-B777-C9991E925749}" type="slidenum">
              <a:rPr lang="it-IT" smtClean="0"/>
              <a:pPr/>
              <a:t>‹N›</a:t>
            </a:fld>
            <a:endParaRPr lang="it-IT"/>
          </a:p>
        </p:txBody>
      </p:sp>
    </p:spTree>
    <p:extLst>
      <p:ext uri="{BB962C8B-B14F-4D97-AF65-F5344CB8AC3E}">
        <p14:creationId xmlns="" xmlns:p14="http://schemas.microsoft.com/office/powerpoint/2010/main" val="329468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458C647-EBA2-494B-B777-C9991E925749}" type="slidenum">
              <a:rPr lang="it-IT" smtClean="0"/>
              <a:pPr/>
              <a:t>1</a:t>
            </a:fld>
            <a:endParaRPr lang="it-IT"/>
          </a:p>
        </p:txBody>
      </p:sp>
    </p:spTree>
    <p:extLst>
      <p:ext uri="{BB962C8B-B14F-4D97-AF65-F5344CB8AC3E}">
        <p14:creationId xmlns="" xmlns:p14="http://schemas.microsoft.com/office/powerpoint/2010/main" val="301125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EE515BA-1560-4EF5-B380-501F8E1311EC}" type="datetimeFigureOut">
              <a:rPr lang="it-IT" smtClean="0"/>
              <a:pPr/>
              <a:t>30/05/2018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AEA931-2697-44EF-8CC4-15C7B253DCF4}" type="slidenum">
              <a:rPr lang="it-IT" smtClean="0"/>
              <a:pPr/>
              <a:t>‹N›</a:t>
            </a:fld>
            <a:endParaRPr lang="it-IT"/>
          </a:p>
        </p:txBody>
      </p:sp>
    </p:spTree>
    <p:extLst>
      <p:ext uri="{BB962C8B-B14F-4D97-AF65-F5344CB8AC3E}">
        <p14:creationId xmlns="" xmlns:p14="http://schemas.microsoft.com/office/powerpoint/2010/main" val="95234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E515BA-1560-4EF5-B380-501F8E1311EC}" type="datetimeFigureOut">
              <a:rPr lang="it-IT" smtClean="0"/>
              <a:pPr/>
              <a:t>30/05/2018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AEA931-2697-44EF-8CC4-15C7B253DCF4}" type="slidenum">
              <a:rPr lang="it-IT" smtClean="0"/>
              <a:pPr/>
              <a:t>‹N›</a:t>
            </a:fld>
            <a:endParaRPr lang="it-IT"/>
          </a:p>
        </p:txBody>
      </p:sp>
    </p:spTree>
    <p:extLst>
      <p:ext uri="{BB962C8B-B14F-4D97-AF65-F5344CB8AC3E}">
        <p14:creationId xmlns="" xmlns:p14="http://schemas.microsoft.com/office/powerpoint/2010/main" val="3453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E515BA-1560-4EF5-B380-501F8E1311EC}" type="datetimeFigureOut">
              <a:rPr lang="it-IT" smtClean="0"/>
              <a:pPr/>
              <a:t>30/05/2018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AEA931-2697-44EF-8CC4-15C7B253DCF4}" type="slidenum">
              <a:rPr lang="it-IT" smtClean="0"/>
              <a:pPr/>
              <a:t>‹N›</a:t>
            </a:fld>
            <a:endParaRPr lang="it-IT"/>
          </a:p>
        </p:txBody>
      </p:sp>
    </p:spTree>
    <p:extLst>
      <p:ext uri="{BB962C8B-B14F-4D97-AF65-F5344CB8AC3E}">
        <p14:creationId xmlns="" xmlns:p14="http://schemas.microsoft.com/office/powerpoint/2010/main" val="132843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E515BA-1560-4EF5-B380-501F8E1311EC}" type="datetimeFigureOut">
              <a:rPr lang="it-IT" smtClean="0"/>
              <a:pPr/>
              <a:t>30/05/2018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AEA931-2697-44EF-8CC4-15C7B253DCF4}" type="slidenum">
              <a:rPr lang="it-IT" smtClean="0"/>
              <a:pPr/>
              <a:t>‹N›</a:t>
            </a:fld>
            <a:endParaRPr lang="it-IT"/>
          </a:p>
        </p:txBody>
      </p:sp>
    </p:spTree>
    <p:extLst>
      <p:ext uri="{BB962C8B-B14F-4D97-AF65-F5344CB8AC3E}">
        <p14:creationId xmlns="" xmlns:p14="http://schemas.microsoft.com/office/powerpoint/2010/main" val="265403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EE515BA-1560-4EF5-B380-501F8E1311EC}" type="datetimeFigureOut">
              <a:rPr lang="it-IT" smtClean="0"/>
              <a:pPr/>
              <a:t>30/05/2018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AEA931-2697-44EF-8CC4-15C7B253DCF4}" type="slidenum">
              <a:rPr lang="it-IT" smtClean="0"/>
              <a:pPr/>
              <a:t>‹N›</a:t>
            </a:fld>
            <a:endParaRPr lang="it-IT"/>
          </a:p>
        </p:txBody>
      </p:sp>
    </p:spTree>
    <p:extLst>
      <p:ext uri="{BB962C8B-B14F-4D97-AF65-F5344CB8AC3E}">
        <p14:creationId xmlns="" xmlns:p14="http://schemas.microsoft.com/office/powerpoint/2010/main" val="248240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EE515BA-1560-4EF5-B380-501F8E1311EC}" type="datetimeFigureOut">
              <a:rPr lang="it-IT" smtClean="0"/>
              <a:pPr/>
              <a:t>30/05/2018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AEA931-2697-44EF-8CC4-15C7B253DCF4}" type="slidenum">
              <a:rPr lang="it-IT" smtClean="0"/>
              <a:pPr/>
              <a:t>‹N›</a:t>
            </a:fld>
            <a:endParaRPr lang="it-IT"/>
          </a:p>
        </p:txBody>
      </p:sp>
    </p:spTree>
    <p:extLst>
      <p:ext uri="{BB962C8B-B14F-4D97-AF65-F5344CB8AC3E}">
        <p14:creationId xmlns="" xmlns:p14="http://schemas.microsoft.com/office/powerpoint/2010/main" val="220940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EE515BA-1560-4EF5-B380-501F8E1311EC}" type="datetimeFigureOut">
              <a:rPr lang="it-IT" smtClean="0"/>
              <a:pPr/>
              <a:t>30/05/2018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2AEA931-2697-44EF-8CC4-15C7B253DCF4}" type="slidenum">
              <a:rPr lang="it-IT" smtClean="0"/>
              <a:pPr/>
              <a:t>‹N›</a:t>
            </a:fld>
            <a:endParaRPr lang="it-IT"/>
          </a:p>
        </p:txBody>
      </p:sp>
    </p:spTree>
    <p:extLst>
      <p:ext uri="{BB962C8B-B14F-4D97-AF65-F5344CB8AC3E}">
        <p14:creationId xmlns="" xmlns:p14="http://schemas.microsoft.com/office/powerpoint/2010/main" val="64519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EE515BA-1560-4EF5-B380-501F8E1311EC}" type="datetimeFigureOut">
              <a:rPr lang="it-IT" smtClean="0"/>
              <a:pPr/>
              <a:t>30/05/2018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2AEA931-2697-44EF-8CC4-15C7B253DCF4}" type="slidenum">
              <a:rPr lang="it-IT" smtClean="0"/>
              <a:pPr/>
              <a:t>‹N›</a:t>
            </a:fld>
            <a:endParaRPr lang="it-IT"/>
          </a:p>
        </p:txBody>
      </p:sp>
    </p:spTree>
    <p:extLst>
      <p:ext uri="{BB962C8B-B14F-4D97-AF65-F5344CB8AC3E}">
        <p14:creationId xmlns="" xmlns:p14="http://schemas.microsoft.com/office/powerpoint/2010/main" val="87772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EE515BA-1560-4EF5-B380-501F8E1311EC}" type="datetimeFigureOut">
              <a:rPr lang="it-IT" smtClean="0"/>
              <a:pPr/>
              <a:t>30/05/2018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2AEA931-2697-44EF-8CC4-15C7B253DCF4}" type="slidenum">
              <a:rPr lang="it-IT" smtClean="0"/>
              <a:pPr/>
              <a:t>‹N›</a:t>
            </a:fld>
            <a:endParaRPr lang="it-IT"/>
          </a:p>
        </p:txBody>
      </p:sp>
    </p:spTree>
    <p:extLst>
      <p:ext uri="{BB962C8B-B14F-4D97-AF65-F5344CB8AC3E}">
        <p14:creationId xmlns="" xmlns:p14="http://schemas.microsoft.com/office/powerpoint/2010/main" val="390502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EE515BA-1560-4EF5-B380-501F8E1311EC}" type="datetimeFigureOut">
              <a:rPr lang="it-IT" smtClean="0"/>
              <a:pPr/>
              <a:t>30/05/2018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AEA931-2697-44EF-8CC4-15C7B253DCF4}" type="slidenum">
              <a:rPr lang="it-IT" smtClean="0"/>
              <a:pPr/>
              <a:t>‹N›</a:t>
            </a:fld>
            <a:endParaRPr lang="it-IT"/>
          </a:p>
        </p:txBody>
      </p:sp>
    </p:spTree>
    <p:extLst>
      <p:ext uri="{BB962C8B-B14F-4D97-AF65-F5344CB8AC3E}">
        <p14:creationId xmlns="" xmlns:p14="http://schemas.microsoft.com/office/powerpoint/2010/main" val="36783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EE515BA-1560-4EF5-B380-501F8E1311EC}" type="datetimeFigureOut">
              <a:rPr lang="it-IT" smtClean="0"/>
              <a:pPr/>
              <a:t>30/05/2018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AEA931-2697-44EF-8CC4-15C7B253DCF4}" type="slidenum">
              <a:rPr lang="it-IT" smtClean="0"/>
              <a:pPr/>
              <a:t>‹N›</a:t>
            </a:fld>
            <a:endParaRPr lang="it-IT"/>
          </a:p>
        </p:txBody>
      </p:sp>
    </p:spTree>
    <p:extLst>
      <p:ext uri="{BB962C8B-B14F-4D97-AF65-F5344CB8AC3E}">
        <p14:creationId xmlns="" xmlns:p14="http://schemas.microsoft.com/office/powerpoint/2010/main" val="422762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515BA-1560-4EF5-B380-501F8E1311EC}" type="datetimeFigureOut">
              <a:rPr lang="it-IT" smtClean="0"/>
              <a:pPr/>
              <a:t>30/05/2018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EA931-2697-44EF-8CC4-15C7B253DCF4}" type="slidenum">
              <a:rPr lang="it-IT" smtClean="0"/>
              <a:pPr/>
              <a:t>‹N›</a:t>
            </a:fld>
            <a:endParaRPr lang="it-IT"/>
          </a:p>
        </p:txBody>
      </p:sp>
    </p:spTree>
    <p:extLst>
      <p:ext uri="{BB962C8B-B14F-4D97-AF65-F5344CB8AC3E}">
        <p14:creationId xmlns="" xmlns:p14="http://schemas.microsoft.com/office/powerpoint/2010/main" val="4111729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nutrition-and-you.com/free-radicals.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961442" y="1118998"/>
            <a:ext cx="4836933" cy="4858438"/>
          </a:xfrm>
        </p:spPr>
        <p:txBody>
          <a:bodyPr>
            <a:normAutofit fontScale="90000"/>
          </a:bodyPr>
          <a:lstStyle/>
          <a:p>
            <a:r>
              <a:rPr lang="en-US" dirty="0"/>
              <a:t/>
            </a:r>
            <a:br>
              <a:rPr lang="en-US" dirty="0"/>
            </a:br>
            <a:r>
              <a:rPr lang="en-US" dirty="0"/>
              <a:t/>
            </a:r>
            <a:br>
              <a:rPr lang="en-US" dirty="0"/>
            </a:br>
            <a:r>
              <a:rPr lang="en-US" dirty="0"/>
              <a:t/>
            </a:r>
            <a:br>
              <a:rPr lang="en-US" dirty="0"/>
            </a:br>
            <a:r>
              <a:rPr lang="en-US" sz="3600" dirty="0"/>
              <a:t>The </a:t>
            </a:r>
            <a:r>
              <a:rPr lang="en-US" sz="3600" b="1" i="1" dirty="0" err="1"/>
              <a:t>Calabrians</a:t>
            </a:r>
            <a:r>
              <a:rPr lang="en-US" sz="3600" dirty="0"/>
              <a:t> love their land, but above all their flavors, such as </a:t>
            </a:r>
            <a:r>
              <a:rPr lang="en-US" sz="3600" b="1" i="1" dirty="0" err="1"/>
              <a:t>Peperoncino</a:t>
            </a:r>
            <a:r>
              <a:rPr lang="en-US" sz="3600" dirty="0"/>
              <a:t>. The </a:t>
            </a:r>
            <a:r>
              <a:rPr lang="en-US" sz="3600" dirty="0" err="1" smtClean="0"/>
              <a:t>chilli</a:t>
            </a:r>
            <a:r>
              <a:rPr lang="en-US" sz="3600" dirty="0" smtClean="0"/>
              <a:t> </a:t>
            </a:r>
            <a:r>
              <a:rPr lang="en-US" sz="3600" dirty="0"/>
              <a:t>is a vegetable present in almost all the recipes of </a:t>
            </a:r>
            <a:r>
              <a:rPr lang="en-US" sz="3600" b="1" i="1" dirty="0"/>
              <a:t>Calabria</a:t>
            </a:r>
            <a:r>
              <a:rPr lang="en-US" sz="3600" dirty="0"/>
              <a:t>, and </a:t>
            </a:r>
            <a:r>
              <a:rPr lang="en-US" sz="3600" dirty="0" smtClean="0"/>
              <a:t>any </a:t>
            </a:r>
            <a:r>
              <a:rPr lang="en-US" sz="3600" b="1" i="1" dirty="0" smtClean="0"/>
              <a:t>Calabrese</a:t>
            </a:r>
            <a:r>
              <a:rPr lang="en-US" sz="3600" dirty="0" smtClean="0"/>
              <a:t> loves </a:t>
            </a:r>
            <a:r>
              <a:rPr lang="en-US" sz="3600" dirty="0" err="1" smtClean="0"/>
              <a:t>chilli</a:t>
            </a:r>
            <a:r>
              <a:rPr lang="en-US" sz="3600" dirty="0"/>
              <a:t>.</a:t>
            </a:r>
            <a:r>
              <a:rPr lang="en-US" dirty="0"/>
              <a:t/>
            </a:r>
            <a:br>
              <a:rPr lang="en-US" dirty="0"/>
            </a:br>
            <a:endParaRPr lang="it-IT" dirty="0"/>
          </a:p>
        </p:txBody>
      </p:sp>
      <p:pic>
        <p:nvPicPr>
          <p:cNvPr id="4" name="Segnaposto contenuto 3"/>
          <p:cNvPicPr>
            <a:picLocks noGrp="1" noChangeAspect="1"/>
          </p:cNvPicPr>
          <p:nvPr>
            <p:ph idx="1"/>
          </p:nvPr>
        </p:nvPicPr>
        <p:blipFill>
          <a:blip r:embed="rId4"/>
          <a:stretch>
            <a:fillRect/>
          </a:stretch>
        </p:blipFill>
        <p:spPr>
          <a:xfrm>
            <a:off x="6903218" y="1390645"/>
            <a:ext cx="4572000" cy="2844358"/>
          </a:xfrm>
          <a:prstGeom prst="rect">
            <a:avLst/>
          </a:prstGeom>
        </p:spPr>
      </p:pic>
      <p:sp>
        <p:nvSpPr>
          <p:cNvPr id="6" name="CasellaDiTesto 5"/>
          <p:cNvSpPr txBox="1"/>
          <p:nvPr/>
        </p:nvSpPr>
        <p:spPr>
          <a:xfrm>
            <a:off x="3029639" y="478966"/>
            <a:ext cx="6059277" cy="830997"/>
          </a:xfrm>
          <a:prstGeom prst="rect">
            <a:avLst/>
          </a:prstGeom>
          <a:noFill/>
        </p:spPr>
        <p:txBody>
          <a:bodyPr wrap="square" rtlCol="0">
            <a:spAutoFit/>
          </a:bodyPr>
          <a:lstStyle/>
          <a:p>
            <a:pPr algn="ctr"/>
            <a:r>
              <a:rPr lang="it-IT" sz="4800" b="1" i="1" dirty="0" smtClean="0">
                <a:solidFill>
                  <a:srgbClr val="FF0000"/>
                </a:solidFill>
              </a:rPr>
              <a:t>Peperoncino Calabrese</a:t>
            </a:r>
            <a:endParaRPr lang="it-IT" sz="4800" b="1" i="1" dirty="0">
              <a:solidFill>
                <a:srgbClr val="FF0000"/>
              </a:solidFill>
            </a:endParaRPr>
          </a:p>
        </p:txBody>
      </p:sp>
    </p:spTree>
    <p:extLst>
      <p:ext uri="{BB962C8B-B14F-4D97-AF65-F5344CB8AC3E}">
        <p14:creationId xmlns="" xmlns:p14="http://schemas.microsoft.com/office/powerpoint/2010/main" val="1341310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0" y="554087"/>
            <a:ext cx="9144000" cy="1047960"/>
          </a:xfrm>
        </p:spPr>
        <p:txBody>
          <a:bodyPr>
            <a:normAutofit fontScale="90000"/>
          </a:bodyPr>
          <a:lstStyle/>
          <a:p>
            <a:r>
              <a:rPr lang="en-US" sz="5400" dirty="0" smtClean="0">
                <a:solidFill>
                  <a:srgbClr val="FF0000"/>
                </a:solidFill>
                <a:latin typeface="Arial Black" panose="020B0A04020102020204" pitchFamily="34" charset="0"/>
              </a:rPr>
              <a:t>Gastronomy</a:t>
            </a:r>
            <a:br>
              <a:rPr lang="en-US" sz="5400" dirty="0" smtClean="0">
                <a:solidFill>
                  <a:srgbClr val="FF0000"/>
                </a:solidFill>
                <a:latin typeface="Arial Black" panose="020B0A04020102020204" pitchFamily="34" charset="0"/>
              </a:rPr>
            </a:br>
            <a:endParaRPr lang="it-IT" sz="5400" b="1" i="1" dirty="0">
              <a:solidFill>
                <a:srgbClr val="FF0000"/>
              </a:solidFill>
              <a:latin typeface="Arial Black" panose="020B0A04020102020204" pitchFamily="34" charset="0"/>
            </a:endParaRPr>
          </a:p>
        </p:txBody>
      </p:sp>
      <p:sp>
        <p:nvSpPr>
          <p:cNvPr id="3" name="Sottotitolo 2"/>
          <p:cNvSpPr>
            <a:spLocks noGrp="1"/>
          </p:cNvSpPr>
          <p:nvPr>
            <p:ph type="subTitle" idx="1"/>
          </p:nvPr>
        </p:nvSpPr>
        <p:spPr>
          <a:xfrm>
            <a:off x="763675" y="2009671"/>
            <a:ext cx="4312552" cy="4130258"/>
          </a:xfrm>
        </p:spPr>
        <p:txBody>
          <a:bodyPr/>
          <a:lstStyle/>
          <a:p>
            <a:r>
              <a:rPr lang="en-US" dirty="0" smtClean="0"/>
              <a:t>They </a:t>
            </a:r>
            <a:r>
              <a:rPr lang="en-US" dirty="0" smtClean="0"/>
              <a:t>can be eaten raw, in oil, dried or processed for creams and spicy </a:t>
            </a:r>
            <a:r>
              <a:rPr lang="en-US" dirty="0" smtClean="0"/>
              <a:t>salami, such </a:t>
            </a:r>
            <a:r>
              <a:rPr lang="en-US" dirty="0" err="1" smtClean="0"/>
              <a:t>as</a:t>
            </a:r>
            <a:r>
              <a:rPr lang="en-US" b="1" i="1" dirty="0" err="1" smtClean="0">
                <a:latin typeface="Arial Black" panose="020B0A04020102020204" pitchFamily="34" charset="0"/>
              </a:rPr>
              <a:t>'nduja</a:t>
            </a:r>
            <a:r>
              <a:rPr lang="en-US" b="1" i="1" dirty="0" smtClean="0">
                <a:latin typeface="Arial Black" panose="020B0A04020102020204" pitchFamily="34" charset="0"/>
              </a:rPr>
              <a:t>, Calabrian sausage, Calabrian </a:t>
            </a:r>
            <a:r>
              <a:rPr lang="en-US" b="1" i="1" dirty="0" err="1" smtClean="0">
                <a:latin typeface="Arial Black" panose="020B0A04020102020204" pitchFamily="34" charset="0"/>
              </a:rPr>
              <a:t>soppressata</a:t>
            </a:r>
            <a:r>
              <a:rPr lang="en-US" b="1" i="1" dirty="0" smtClean="0">
                <a:latin typeface="Arial Black" panose="020B0A04020102020204" pitchFamily="34" charset="0"/>
              </a:rPr>
              <a:t>, </a:t>
            </a:r>
            <a:r>
              <a:rPr lang="en-US" b="1" i="1" dirty="0" err="1" smtClean="0">
                <a:latin typeface="Arial Black" panose="020B0A04020102020204" pitchFamily="34" charset="0"/>
              </a:rPr>
              <a:t>Calabrian</a:t>
            </a:r>
            <a:r>
              <a:rPr lang="en-US" b="1" i="1" dirty="0" smtClean="0">
                <a:latin typeface="Arial Black" panose="020B0A04020102020204" pitchFamily="34" charset="0"/>
              </a:rPr>
              <a:t> </a:t>
            </a:r>
            <a:r>
              <a:rPr lang="en-US" b="1" i="1" dirty="0" err="1" smtClean="0">
                <a:latin typeface="Arial Black" panose="020B0A04020102020204" pitchFamily="34" charset="0"/>
              </a:rPr>
              <a:t>spianata</a:t>
            </a:r>
            <a:r>
              <a:rPr lang="en-US" b="1" i="1" dirty="0" smtClean="0">
                <a:latin typeface="Arial Black" panose="020B0A04020102020204" pitchFamily="34" charset="0"/>
              </a:rPr>
              <a:t>, </a:t>
            </a:r>
            <a:r>
              <a:rPr lang="en-US" b="1" i="1" dirty="0" err="1" smtClean="0">
                <a:latin typeface="Arial Black" panose="020B0A04020102020204" pitchFamily="34" charset="0"/>
              </a:rPr>
              <a:t>capicollo</a:t>
            </a:r>
            <a:r>
              <a:rPr lang="en-US" b="1" i="1" dirty="0" smtClean="0">
                <a:latin typeface="Arial Black" panose="020B0A04020102020204" pitchFamily="34" charset="0"/>
              </a:rPr>
              <a:t>…</a:t>
            </a:r>
            <a:endParaRPr lang="it-IT" dirty="0"/>
          </a:p>
        </p:txBody>
      </p:sp>
      <p:pic>
        <p:nvPicPr>
          <p:cNvPr id="1026" name="Picture 2" descr="Risultati immagini per peperoncino calabres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26109" y="1316333"/>
            <a:ext cx="4655025" cy="527538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6181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95589" y="395271"/>
            <a:ext cx="10515600" cy="1325563"/>
          </a:xfrm>
        </p:spPr>
        <p:txBody>
          <a:bodyPr/>
          <a:lstStyle/>
          <a:p>
            <a:pPr algn="ctr"/>
            <a:r>
              <a:rPr lang="en-US" sz="3600" b="1" i="1" dirty="0" smtClean="0">
                <a:solidFill>
                  <a:srgbClr val="FF0000"/>
                </a:solidFill>
                <a:latin typeface="Arial Black" panose="020B0A04020102020204" pitchFamily="34" charset="0"/>
              </a:rPr>
              <a:t>Health benefits of </a:t>
            </a:r>
            <a:r>
              <a:rPr lang="en-US" sz="3600" b="1" i="1" dirty="0" err="1" smtClean="0">
                <a:solidFill>
                  <a:srgbClr val="FF0000"/>
                </a:solidFill>
                <a:latin typeface="Arial Black" panose="020B0A04020102020204" pitchFamily="34" charset="0"/>
              </a:rPr>
              <a:t>chilli</a:t>
            </a:r>
            <a:r>
              <a:rPr lang="en-US" sz="3600" b="1" i="1" dirty="0" smtClean="0">
                <a:solidFill>
                  <a:srgbClr val="FF0000"/>
                </a:solidFill>
                <a:latin typeface="Arial Black" panose="020B0A04020102020204" pitchFamily="34" charset="0"/>
              </a:rPr>
              <a:t> pepper</a:t>
            </a:r>
            <a:r>
              <a:rPr lang="en-US" b="1" dirty="0" smtClean="0"/>
              <a:t/>
            </a:r>
            <a:br>
              <a:rPr lang="en-US" b="1" dirty="0" smtClean="0"/>
            </a:br>
            <a:endParaRPr lang="it-IT" dirty="0"/>
          </a:p>
        </p:txBody>
      </p:sp>
      <p:sp>
        <p:nvSpPr>
          <p:cNvPr id="3" name="Segnaposto contenuto 2"/>
          <p:cNvSpPr>
            <a:spLocks noGrp="1"/>
          </p:cNvSpPr>
          <p:nvPr>
            <p:ph idx="1"/>
          </p:nvPr>
        </p:nvSpPr>
        <p:spPr>
          <a:xfrm>
            <a:off x="439411" y="1218728"/>
            <a:ext cx="6081969" cy="5463425"/>
          </a:xfrm>
        </p:spPr>
        <p:txBody>
          <a:bodyPr>
            <a:normAutofit fontScale="32500" lnSpcReduction="20000"/>
          </a:bodyPr>
          <a:lstStyle/>
          <a:p>
            <a:pPr marL="0" indent="0" algn="just">
              <a:buNone/>
            </a:pPr>
            <a:r>
              <a:rPr lang="en-US" sz="4200" dirty="0" err="1" smtClean="0"/>
              <a:t>Chilli</a:t>
            </a:r>
            <a:r>
              <a:rPr lang="en-US" sz="4200" dirty="0" smtClean="0"/>
              <a:t> </a:t>
            </a:r>
            <a:r>
              <a:rPr lang="en-US" sz="4200" dirty="0"/>
              <a:t>pepper contains an impressive list of plant derived chemical compounds that are known to have disease preventing and health promoting properties.</a:t>
            </a:r>
          </a:p>
          <a:p>
            <a:pPr marL="0" indent="0" algn="just">
              <a:buNone/>
            </a:pPr>
            <a:r>
              <a:rPr lang="en-US" sz="4200" dirty="0" err="1" smtClean="0"/>
              <a:t>Chillies</a:t>
            </a:r>
            <a:r>
              <a:rPr lang="en-US" sz="4200" dirty="0" smtClean="0"/>
              <a:t> </a:t>
            </a:r>
            <a:r>
              <a:rPr lang="en-US" sz="4200" dirty="0"/>
              <a:t>contain health benefiting an alkaloid compound, </a:t>
            </a:r>
            <a:r>
              <a:rPr lang="en-US" sz="4200" b="1" dirty="0"/>
              <a:t>capsaicin,</a:t>
            </a:r>
            <a:r>
              <a:rPr lang="en-US" sz="4200" dirty="0"/>
              <a:t> which gives them strong spicy, pungent character. Early laboratory studies on experimental mammals suggest that capsaicin has anti-bacterial, anti-carcinogenic, analgesic and anti-diabetic properties. It also found to reduce LDL cholesterol levels in obese.</a:t>
            </a:r>
          </a:p>
          <a:p>
            <a:pPr marL="0" indent="0" algn="just">
              <a:buNone/>
            </a:pPr>
            <a:r>
              <a:rPr lang="en-US" sz="4200" dirty="0"/>
              <a:t>Fresh </a:t>
            </a:r>
            <a:r>
              <a:rPr lang="en-US" sz="4200" dirty="0" err="1" smtClean="0"/>
              <a:t>chilli</a:t>
            </a:r>
            <a:r>
              <a:rPr lang="en-US" sz="4200" dirty="0" smtClean="0"/>
              <a:t> </a:t>
            </a:r>
            <a:r>
              <a:rPr lang="en-US" sz="4200" dirty="0"/>
              <a:t>peppers, red and green, are a rich source of </a:t>
            </a:r>
            <a:r>
              <a:rPr lang="en-US" sz="4200" b="1" dirty="0"/>
              <a:t>vitamin-C.</a:t>
            </a:r>
            <a:r>
              <a:rPr lang="en-US" sz="4200" dirty="0"/>
              <a:t> 100 g fresh chilies provide about </a:t>
            </a:r>
            <a:r>
              <a:rPr lang="en-US" sz="4200" b="1" dirty="0"/>
              <a:t>143.7 µg or about 240% of RDA.</a:t>
            </a:r>
            <a:r>
              <a:rPr lang="en-US" sz="4200" dirty="0"/>
              <a:t> Vitamin-C is a potent water-soluble antioxidant. It is essential for the collagen synthesis inside the human body. Collagen is one of the main structural protein required for maintaining the integrity of blood vessels, skin, organs, and bones. Regular consumption of foods rich in vitamin-C helps protect from scurvy, develop resistance against infectious agents (boosts immunity), and scavenge harmful, pro-inflammatory </a:t>
            </a:r>
            <a:r>
              <a:rPr lang="en-US" sz="4200" dirty="0">
                <a:hlinkClick r:id="rId3"/>
              </a:rPr>
              <a:t>free radicals</a:t>
            </a:r>
            <a:r>
              <a:rPr lang="en-US" sz="4200" dirty="0"/>
              <a:t> from the body.</a:t>
            </a:r>
          </a:p>
          <a:p>
            <a:pPr marL="0" indent="0" algn="just">
              <a:buNone/>
            </a:pPr>
            <a:r>
              <a:rPr lang="en-US" sz="4200" dirty="0"/>
              <a:t>They are also good in other antioxidants such as vitamin-A, and flavonoids like </a:t>
            </a:r>
            <a:r>
              <a:rPr lang="en-US" sz="4200" i="1" dirty="0"/>
              <a:t>β-carotene, α-carotene, lutein, zeaxanthin, and </a:t>
            </a:r>
            <a:r>
              <a:rPr lang="en-US" sz="4200" i="1" dirty="0" err="1"/>
              <a:t>cryptoxanthin</a:t>
            </a:r>
            <a:r>
              <a:rPr lang="en-US" sz="4200" dirty="0"/>
              <a:t>. These antioxidant substances in capsicum help protect the body from injurious effects of free radicals generated during stress, diseases conditions.</a:t>
            </a:r>
          </a:p>
          <a:p>
            <a:pPr marL="0" indent="0" algn="just">
              <a:buNone/>
            </a:pPr>
            <a:r>
              <a:rPr lang="en-US" sz="4200" dirty="0" err="1" smtClean="0"/>
              <a:t>Chillies</a:t>
            </a:r>
            <a:r>
              <a:rPr lang="en-US" sz="4200" dirty="0" smtClean="0"/>
              <a:t> </a:t>
            </a:r>
            <a:r>
              <a:rPr lang="en-US" sz="4200" dirty="0"/>
              <a:t>carry a good amount of minerals like potassium, manganese, iron, and magnesium. Potassium is an important component of cell and body fluids that helps controlling heart rate and blood pressure. The human body use manganese as a co-factor for the antioxidant enzyme, superoxide dismutase.</a:t>
            </a:r>
          </a:p>
          <a:p>
            <a:pPr marL="0" indent="0" algn="just">
              <a:buNone/>
            </a:pPr>
            <a:r>
              <a:rPr lang="en-US" sz="4200" smtClean="0"/>
              <a:t>Chillies</a:t>
            </a:r>
            <a:r>
              <a:rPr lang="en-US" sz="4200" dirty="0" smtClean="0"/>
              <a:t> </a:t>
            </a:r>
            <a:r>
              <a:rPr lang="en-US" sz="4200" dirty="0"/>
              <a:t>are also good in the B-complex group of vitamins such as niacin, pyridoxine (vitamin B-6), riboflavin and thiamin (vitamin B-1). These vitamins are essential in the sense that human body requires them from external sources to replenish.</a:t>
            </a:r>
          </a:p>
          <a:p>
            <a:pPr marL="0" indent="0" algn="just">
              <a:buNone/>
            </a:pPr>
            <a:endParaRPr lang="it-IT" dirty="0"/>
          </a:p>
        </p:txBody>
      </p:sp>
      <p:pic>
        <p:nvPicPr>
          <p:cNvPr id="4098" name="Picture 2" descr="Risultati immagini per peperoncino vertical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6782636" y="1336431"/>
            <a:ext cx="2870481" cy="491409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05731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72</Words>
  <Application>Microsoft Office PowerPoint</Application>
  <PresentationFormat>Personalizzato</PresentationFormat>
  <Paragraphs>12</Paragraphs>
  <Slides>3</Slides>
  <Notes>1</Notes>
  <HiddenSlides>0</HiddenSlides>
  <MMClips>0</MMClips>
  <ScaleCrop>false</ScaleCrop>
  <HeadingPairs>
    <vt:vector size="4" baseType="variant">
      <vt:variant>
        <vt:lpstr>Tema</vt:lpstr>
      </vt:variant>
      <vt:variant>
        <vt:i4>1</vt:i4>
      </vt:variant>
      <vt:variant>
        <vt:lpstr>Titoli diapositive</vt:lpstr>
      </vt:variant>
      <vt:variant>
        <vt:i4>3</vt:i4>
      </vt:variant>
    </vt:vector>
  </HeadingPairs>
  <TitlesOfParts>
    <vt:vector size="4" baseType="lpstr">
      <vt:lpstr>Tema di Office</vt:lpstr>
      <vt:lpstr>   The Calabrians love their land, but above all their flavors, such as Peperoncino. The chilli is a vegetable present in almost all the recipes of Calabria, and any Calabrese loves chilli. </vt:lpstr>
      <vt:lpstr>Gastronomy </vt:lpstr>
      <vt:lpstr>Health benefits of chilli pepper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Peperoncino calabrese</dc:title>
  <dc:creator>Alberghiero</dc:creator>
  <cp:lastModifiedBy>Pasquale</cp:lastModifiedBy>
  <cp:revision>13</cp:revision>
  <dcterms:created xsi:type="dcterms:W3CDTF">2018-05-30T10:39:54Z</dcterms:created>
  <dcterms:modified xsi:type="dcterms:W3CDTF">2018-05-30T13:59:32Z</dcterms:modified>
</cp:coreProperties>
</file>