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54" d="100"/>
          <a:sy n="54" d="100"/>
        </p:scale>
        <p:origin x="-581" y="-6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F694A39-97C6-4425-8140-80262422ED1D}" type="datetimeFigureOut">
              <a:rPr lang="it-IT" smtClean="0"/>
              <a:pPr/>
              <a:t>13/04/2018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5307917-6EF7-40EA-A0A1-B987456406E1}" type="slidenum">
              <a:rPr lang="it-IT" smtClean="0"/>
              <a:pPr/>
              <a:t>‹N›</a:t>
            </a:fld>
            <a:endParaRPr lang="it-IT"/>
          </a:p>
        </p:txBody>
      </p:sp>
    </p:spTree>
    <p:extLst>
      <p:ext uri="{BB962C8B-B14F-4D97-AF65-F5344CB8AC3E}">
        <p14:creationId xmlns:p14="http://schemas.microsoft.com/office/powerpoint/2010/main" xmlns="" val="649671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F694A39-97C6-4425-8140-80262422ED1D}" type="datetimeFigureOut">
              <a:rPr lang="it-IT" smtClean="0"/>
              <a:pPr/>
              <a:t>13/04/2018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5307917-6EF7-40EA-A0A1-B987456406E1}" type="slidenum">
              <a:rPr lang="it-IT" smtClean="0"/>
              <a:pPr/>
              <a:t>‹N›</a:t>
            </a:fld>
            <a:endParaRPr lang="it-IT"/>
          </a:p>
        </p:txBody>
      </p:sp>
    </p:spTree>
    <p:extLst>
      <p:ext uri="{BB962C8B-B14F-4D97-AF65-F5344CB8AC3E}">
        <p14:creationId xmlns:p14="http://schemas.microsoft.com/office/powerpoint/2010/main" xmlns="" val="2890831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F694A39-97C6-4425-8140-80262422ED1D}" type="datetimeFigureOut">
              <a:rPr lang="it-IT" smtClean="0"/>
              <a:pPr/>
              <a:t>13/04/2018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5307917-6EF7-40EA-A0A1-B987456406E1}" type="slidenum">
              <a:rPr lang="it-IT" smtClean="0"/>
              <a:pPr/>
              <a:t>‹N›</a:t>
            </a:fld>
            <a:endParaRPr lang="it-IT"/>
          </a:p>
        </p:txBody>
      </p:sp>
    </p:spTree>
    <p:extLst>
      <p:ext uri="{BB962C8B-B14F-4D97-AF65-F5344CB8AC3E}">
        <p14:creationId xmlns:p14="http://schemas.microsoft.com/office/powerpoint/2010/main" xmlns="" val="798575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F694A39-97C6-4425-8140-80262422ED1D}" type="datetimeFigureOut">
              <a:rPr lang="it-IT" smtClean="0"/>
              <a:pPr/>
              <a:t>13/04/2018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5307917-6EF7-40EA-A0A1-B987456406E1}" type="slidenum">
              <a:rPr lang="it-IT" smtClean="0"/>
              <a:pPr/>
              <a:t>‹N›</a:t>
            </a:fld>
            <a:endParaRPr lang="it-IT"/>
          </a:p>
        </p:txBody>
      </p:sp>
    </p:spTree>
    <p:extLst>
      <p:ext uri="{BB962C8B-B14F-4D97-AF65-F5344CB8AC3E}">
        <p14:creationId xmlns:p14="http://schemas.microsoft.com/office/powerpoint/2010/main" xmlns="" val="2939635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F694A39-97C6-4425-8140-80262422ED1D}" type="datetimeFigureOut">
              <a:rPr lang="it-IT" smtClean="0"/>
              <a:pPr/>
              <a:t>13/04/2018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5307917-6EF7-40EA-A0A1-B987456406E1}" type="slidenum">
              <a:rPr lang="it-IT" smtClean="0"/>
              <a:pPr/>
              <a:t>‹N›</a:t>
            </a:fld>
            <a:endParaRPr lang="it-IT"/>
          </a:p>
        </p:txBody>
      </p:sp>
    </p:spTree>
    <p:extLst>
      <p:ext uri="{BB962C8B-B14F-4D97-AF65-F5344CB8AC3E}">
        <p14:creationId xmlns:p14="http://schemas.microsoft.com/office/powerpoint/2010/main" xmlns="" val="109476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F694A39-97C6-4425-8140-80262422ED1D}" type="datetimeFigureOut">
              <a:rPr lang="it-IT" smtClean="0"/>
              <a:pPr/>
              <a:t>13/04/2018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5307917-6EF7-40EA-A0A1-B987456406E1}" type="slidenum">
              <a:rPr lang="it-IT" smtClean="0"/>
              <a:pPr/>
              <a:t>‹N›</a:t>
            </a:fld>
            <a:endParaRPr lang="it-IT"/>
          </a:p>
        </p:txBody>
      </p:sp>
    </p:spTree>
    <p:extLst>
      <p:ext uri="{BB962C8B-B14F-4D97-AF65-F5344CB8AC3E}">
        <p14:creationId xmlns:p14="http://schemas.microsoft.com/office/powerpoint/2010/main" xmlns="" val="1735610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F694A39-97C6-4425-8140-80262422ED1D}" type="datetimeFigureOut">
              <a:rPr lang="it-IT" smtClean="0"/>
              <a:pPr/>
              <a:t>13/04/2018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5307917-6EF7-40EA-A0A1-B987456406E1}" type="slidenum">
              <a:rPr lang="it-IT" smtClean="0"/>
              <a:pPr/>
              <a:t>‹N›</a:t>
            </a:fld>
            <a:endParaRPr lang="it-IT"/>
          </a:p>
        </p:txBody>
      </p:sp>
    </p:spTree>
    <p:extLst>
      <p:ext uri="{BB962C8B-B14F-4D97-AF65-F5344CB8AC3E}">
        <p14:creationId xmlns:p14="http://schemas.microsoft.com/office/powerpoint/2010/main" xmlns="" val="1147516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F694A39-97C6-4425-8140-80262422ED1D}" type="datetimeFigureOut">
              <a:rPr lang="it-IT" smtClean="0"/>
              <a:pPr/>
              <a:t>13/04/2018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5307917-6EF7-40EA-A0A1-B987456406E1}" type="slidenum">
              <a:rPr lang="it-IT" smtClean="0"/>
              <a:pPr/>
              <a:t>‹N›</a:t>
            </a:fld>
            <a:endParaRPr lang="it-IT"/>
          </a:p>
        </p:txBody>
      </p:sp>
    </p:spTree>
    <p:extLst>
      <p:ext uri="{BB962C8B-B14F-4D97-AF65-F5344CB8AC3E}">
        <p14:creationId xmlns:p14="http://schemas.microsoft.com/office/powerpoint/2010/main" xmlns="" val="325013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F694A39-97C6-4425-8140-80262422ED1D}" type="datetimeFigureOut">
              <a:rPr lang="it-IT" smtClean="0"/>
              <a:pPr/>
              <a:t>13/04/2018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5307917-6EF7-40EA-A0A1-B987456406E1}" type="slidenum">
              <a:rPr lang="it-IT" smtClean="0"/>
              <a:pPr/>
              <a:t>‹N›</a:t>
            </a:fld>
            <a:endParaRPr lang="it-IT"/>
          </a:p>
        </p:txBody>
      </p:sp>
    </p:spTree>
    <p:extLst>
      <p:ext uri="{BB962C8B-B14F-4D97-AF65-F5344CB8AC3E}">
        <p14:creationId xmlns:p14="http://schemas.microsoft.com/office/powerpoint/2010/main" xmlns="" val="2700150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F694A39-97C6-4425-8140-80262422ED1D}" type="datetimeFigureOut">
              <a:rPr lang="it-IT" smtClean="0"/>
              <a:pPr/>
              <a:t>13/04/2018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5307917-6EF7-40EA-A0A1-B987456406E1}" type="slidenum">
              <a:rPr lang="it-IT" smtClean="0"/>
              <a:pPr/>
              <a:t>‹N›</a:t>
            </a:fld>
            <a:endParaRPr lang="it-IT"/>
          </a:p>
        </p:txBody>
      </p:sp>
    </p:spTree>
    <p:extLst>
      <p:ext uri="{BB962C8B-B14F-4D97-AF65-F5344CB8AC3E}">
        <p14:creationId xmlns:p14="http://schemas.microsoft.com/office/powerpoint/2010/main" xmlns="" val="138951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F694A39-97C6-4425-8140-80262422ED1D}" type="datetimeFigureOut">
              <a:rPr lang="it-IT" smtClean="0"/>
              <a:pPr/>
              <a:t>13/04/2018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5307917-6EF7-40EA-A0A1-B987456406E1}" type="slidenum">
              <a:rPr lang="it-IT" smtClean="0"/>
              <a:pPr/>
              <a:t>‹N›</a:t>
            </a:fld>
            <a:endParaRPr lang="it-IT"/>
          </a:p>
        </p:txBody>
      </p:sp>
    </p:spTree>
    <p:extLst>
      <p:ext uri="{BB962C8B-B14F-4D97-AF65-F5344CB8AC3E}">
        <p14:creationId xmlns:p14="http://schemas.microsoft.com/office/powerpoint/2010/main" xmlns="" val="1604222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94A39-97C6-4425-8140-80262422ED1D}" type="datetimeFigureOut">
              <a:rPr lang="it-IT" smtClean="0"/>
              <a:pPr/>
              <a:t>13/04/2018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07917-6EF7-40EA-A0A1-B987456406E1}" type="slidenum">
              <a:rPr lang="it-IT" smtClean="0"/>
              <a:pPr/>
              <a:t>‹N›</a:t>
            </a:fld>
            <a:endParaRPr lang="it-IT"/>
          </a:p>
        </p:txBody>
      </p:sp>
    </p:spTree>
    <p:extLst>
      <p:ext uri="{BB962C8B-B14F-4D97-AF65-F5344CB8AC3E}">
        <p14:creationId xmlns:p14="http://schemas.microsoft.com/office/powerpoint/2010/main" xmlns="" val="3446478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stretch>
            <a:fillRect/>
          </a:stretch>
        </p:blipFill>
        <p:spPr>
          <a:xfrm>
            <a:off x="1523603" y="2599872"/>
            <a:ext cx="9144793" cy="1658256"/>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320563">
            <a:off x="5594724" y="1861073"/>
            <a:ext cx="6098202" cy="4062282"/>
          </a:xfrm>
          <a:prstGeom prst="rect">
            <a:avLst/>
          </a:prstGeom>
        </p:spPr>
      </p:pic>
      <p:sp>
        <p:nvSpPr>
          <p:cNvPr id="7" name="Rettangolo 6"/>
          <p:cNvSpPr/>
          <p:nvPr/>
        </p:nvSpPr>
        <p:spPr>
          <a:xfrm>
            <a:off x="3628912" y="271784"/>
            <a:ext cx="6096000" cy="984885"/>
          </a:xfrm>
          <a:prstGeom prst="rect">
            <a:avLst/>
          </a:prstGeom>
        </p:spPr>
        <p:txBody>
          <a:bodyPr>
            <a:spAutoFit/>
          </a:bodyPr>
          <a:lstStyle/>
          <a:p>
            <a:endParaRPr lang="it-IT" dirty="0" smtClean="0"/>
          </a:p>
          <a:p>
            <a:r>
              <a:rPr lang="it-IT" sz="4000" dirty="0" err="1" smtClean="0">
                <a:solidFill>
                  <a:srgbClr val="FF0000"/>
                </a:solidFill>
                <a:latin typeface="Algerian" panose="04020705040A02060702" pitchFamily="82" charset="0"/>
              </a:rPr>
              <a:t>stuffed</a:t>
            </a:r>
            <a:r>
              <a:rPr lang="it-IT" sz="4000" dirty="0" smtClean="0">
                <a:solidFill>
                  <a:srgbClr val="FF0000"/>
                </a:solidFill>
                <a:latin typeface="Algerian" panose="04020705040A02060702" pitchFamily="82" charset="0"/>
              </a:rPr>
              <a:t> </a:t>
            </a:r>
            <a:r>
              <a:rPr lang="it-IT" sz="4000" dirty="0" err="1" smtClean="0">
                <a:solidFill>
                  <a:srgbClr val="FF0000"/>
                </a:solidFill>
                <a:latin typeface="Algerian" panose="04020705040A02060702" pitchFamily="82" charset="0"/>
              </a:rPr>
              <a:t>squids</a:t>
            </a:r>
            <a:endParaRPr lang="it-IT" sz="4000" dirty="0">
              <a:solidFill>
                <a:srgbClr val="FF0000"/>
              </a:solidFill>
              <a:latin typeface="Algerian" panose="04020705040A02060702" pitchFamily="82" charset="0"/>
            </a:endParaRPr>
          </a:p>
        </p:txBody>
      </p:sp>
      <p:sp>
        <p:nvSpPr>
          <p:cNvPr id="8" name="CasellaDiTesto 7"/>
          <p:cNvSpPr txBox="1"/>
          <p:nvPr/>
        </p:nvSpPr>
        <p:spPr>
          <a:xfrm>
            <a:off x="9391425" y="1072003"/>
            <a:ext cx="2205318" cy="369332"/>
          </a:xfrm>
          <a:prstGeom prst="rect">
            <a:avLst/>
          </a:prstGeom>
          <a:noFill/>
        </p:spPr>
        <p:txBody>
          <a:bodyPr wrap="square" rtlCol="0">
            <a:spAutoFit/>
          </a:bodyPr>
          <a:lstStyle/>
          <a:p>
            <a:r>
              <a:rPr lang="it-IT" dirty="0" smtClean="0">
                <a:latin typeface="Algerian" panose="04020705040A02060702" pitchFamily="82" charset="0"/>
              </a:rPr>
              <a:t>For 2 </a:t>
            </a:r>
            <a:r>
              <a:rPr lang="it-IT" dirty="0" err="1" smtClean="0">
                <a:latin typeface="Algerian" panose="04020705040A02060702" pitchFamily="82" charset="0"/>
              </a:rPr>
              <a:t>people</a:t>
            </a:r>
            <a:endParaRPr lang="it-IT" dirty="0">
              <a:latin typeface="Algerian" panose="04020705040A02060702" pitchFamily="82" charset="0"/>
            </a:endParaRPr>
          </a:p>
        </p:txBody>
      </p:sp>
      <p:sp>
        <p:nvSpPr>
          <p:cNvPr id="9" name="Rettangolo 8"/>
          <p:cNvSpPr/>
          <p:nvPr/>
        </p:nvSpPr>
        <p:spPr>
          <a:xfrm>
            <a:off x="756621" y="1310268"/>
            <a:ext cx="6096000" cy="4801314"/>
          </a:xfrm>
          <a:prstGeom prst="rect">
            <a:avLst/>
          </a:prstGeom>
        </p:spPr>
        <p:txBody>
          <a:bodyPr>
            <a:spAutoFit/>
          </a:bodyPr>
          <a:lstStyle/>
          <a:p>
            <a:endParaRPr lang="en-US" dirty="0" smtClean="0"/>
          </a:p>
          <a:p>
            <a:r>
              <a:rPr lang="en-US" dirty="0" smtClean="0"/>
              <a:t>-</a:t>
            </a:r>
            <a:r>
              <a:rPr lang="en-US" sz="2400" dirty="0" smtClean="0">
                <a:latin typeface="Arial Rounded MT Bold" panose="020F0704030504030204" pitchFamily="34" charset="0"/>
                <a:cs typeface="Arial" panose="020B0604020202020204" pitchFamily="34" charset="0"/>
              </a:rPr>
              <a:t>squids: </a:t>
            </a:r>
            <a:r>
              <a:rPr lang="en-US" sz="2400" dirty="0" smtClean="0">
                <a:latin typeface="Arial Rounded MT Bold" panose="020F0704030504030204" pitchFamily="34" charset="0"/>
                <a:cs typeface="Arial" panose="020B0604020202020204" pitchFamily="34" charset="0"/>
              </a:rPr>
              <a:t>2 large or 4 small</a:t>
            </a:r>
          </a:p>
          <a:p>
            <a:r>
              <a:rPr lang="en-US" sz="2400" dirty="0" smtClean="0">
                <a:latin typeface="Arial Rounded MT Bold" panose="020F0704030504030204" pitchFamily="34" charset="0"/>
                <a:cs typeface="Arial" panose="020B0604020202020204" pitchFamily="34" charset="0"/>
              </a:rPr>
              <a:t>-olive oil</a:t>
            </a:r>
          </a:p>
          <a:p>
            <a:r>
              <a:rPr lang="en-US" sz="2400" dirty="0" smtClean="0">
                <a:latin typeface="Arial Rounded MT Bold" panose="020F0704030504030204" pitchFamily="34" charset="0"/>
                <a:cs typeface="Arial" panose="020B0604020202020204" pitchFamily="34" charset="0"/>
              </a:rPr>
              <a:t>-white onion: half</a:t>
            </a:r>
          </a:p>
          <a:p>
            <a:r>
              <a:rPr lang="en-US" sz="2400" dirty="0" smtClean="0">
                <a:latin typeface="Arial Rounded MT Bold" panose="020F0704030504030204" pitchFamily="34" charset="0"/>
                <a:cs typeface="Arial" panose="020B0604020202020204" pitchFamily="34" charset="0"/>
              </a:rPr>
              <a:t>-white wine: half a glass</a:t>
            </a:r>
          </a:p>
          <a:p>
            <a:r>
              <a:rPr lang="en-US" sz="2400" dirty="0" smtClean="0">
                <a:latin typeface="Arial Rounded MT Bold" panose="020F0704030504030204" pitchFamily="34" charset="0"/>
                <a:cs typeface="Arial" panose="020B0604020202020204" pitchFamily="34" charset="0"/>
              </a:rPr>
              <a:t>-parsley</a:t>
            </a:r>
          </a:p>
          <a:p>
            <a:r>
              <a:rPr lang="en-US" sz="2400" dirty="0" smtClean="0">
                <a:latin typeface="Arial Rounded MT Bold" panose="020F0704030504030204" pitchFamily="34" charset="0"/>
                <a:cs typeface="Arial" panose="020B0604020202020204" pitchFamily="34" charset="0"/>
              </a:rPr>
              <a:t>-</a:t>
            </a:r>
            <a:r>
              <a:rPr lang="en-US" sz="2400" dirty="0" smtClean="0">
                <a:latin typeface="Arial Rounded MT Bold" panose="020F0704030504030204" pitchFamily="34" charset="0"/>
                <a:cs typeface="Arial" panose="020B0604020202020204" pitchFamily="34" charset="0"/>
              </a:rPr>
              <a:t>breadcrumbs </a:t>
            </a:r>
            <a:r>
              <a:rPr lang="en-US" sz="2400" dirty="0" smtClean="0">
                <a:latin typeface="Arial Rounded MT Bold" panose="020F0704030504030204" pitchFamily="34" charset="0"/>
                <a:cs typeface="Arial" panose="020B0604020202020204" pitchFamily="34" charset="0"/>
              </a:rPr>
              <a:t>or stale </a:t>
            </a:r>
            <a:r>
              <a:rPr lang="en-US" sz="2400" dirty="0" smtClean="0">
                <a:latin typeface="Arial Rounded MT Bold" panose="020F0704030504030204" pitchFamily="34" charset="0"/>
                <a:cs typeface="Arial" panose="020B0604020202020204" pitchFamily="34" charset="0"/>
              </a:rPr>
              <a:t>bread</a:t>
            </a:r>
            <a:endParaRPr lang="en-US" sz="2400" dirty="0" smtClean="0">
              <a:latin typeface="Arial Rounded MT Bold" panose="020F0704030504030204" pitchFamily="34" charset="0"/>
              <a:cs typeface="Arial" panose="020B0604020202020204" pitchFamily="34" charset="0"/>
            </a:endParaRPr>
          </a:p>
          <a:p>
            <a:r>
              <a:rPr lang="en-US" sz="2400" dirty="0" smtClean="0">
                <a:latin typeface="Arial Rounded MT Bold" panose="020F0704030504030204" pitchFamily="34" charset="0"/>
                <a:cs typeface="Arial" panose="020B0604020202020204" pitchFamily="34" charset="0"/>
              </a:rPr>
              <a:t>-egg: 1</a:t>
            </a:r>
          </a:p>
          <a:p>
            <a:r>
              <a:rPr lang="en-US" sz="2400" dirty="0" smtClean="0">
                <a:latin typeface="Arial Rounded MT Bold" panose="020F0704030504030204" pitchFamily="34" charset="0"/>
                <a:cs typeface="Arial" panose="020B0604020202020204" pitchFamily="34" charset="0"/>
              </a:rPr>
              <a:t>-salt</a:t>
            </a:r>
          </a:p>
          <a:p>
            <a:r>
              <a:rPr lang="en-US" sz="2400" dirty="0" smtClean="0">
                <a:latin typeface="Arial Rounded MT Bold" panose="020F0704030504030204" pitchFamily="34" charset="0"/>
                <a:cs typeface="Arial" panose="020B0604020202020204" pitchFamily="34" charset="0"/>
              </a:rPr>
              <a:t>-pepper</a:t>
            </a:r>
          </a:p>
          <a:p>
            <a:r>
              <a:rPr lang="en-US" sz="2400" dirty="0" smtClean="0">
                <a:latin typeface="Arial Rounded MT Bold" panose="020F0704030504030204" pitchFamily="34" charset="0"/>
                <a:cs typeface="Arial" panose="020B0604020202020204" pitchFamily="34" charset="0"/>
              </a:rPr>
              <a:t>-tomato </a:t>
            </a:r>
            <a:r>
              <a:rPr lang="en-US" sz="2400" dirty="0" smtClean="0">
                <a:latin typeface="Arial Rounded MT Bold" panose="020F0704030504030204" pitchFamily="34" charset="0"/>
                <a:cs typeface="Arial" panose="020B0604020202020204" pitchFamily="34" charset="0"/>
              </a:rPr>
              <a:t>sauce: </a:t>
            </a:r>
            <a:r>
              <a:rPr lang="en-US" sz="2400" dirty="0" smtClean="0">
                <a:latin typeface="Arial Rounded MT Bold" panose="020F0704030504030204" pitchFamily="34" charset="0"/>
                <a:cs typeface="Arial" panose="020B0604020202020204" pitchFamily="34" charset="0"/>
              </a:rPr>
              <a:t>500 ml</a:t>
            </a:r>
          </a:p>
          <a:p>
            <a:r>
              <a:rPr lang="en-US" sz="2400" dirty="0" smtClean="0">
                <a:latin typeface="Arial Rounded MT Bold" panose="020F0704030504030204" pitchFamily="34" charset="0"/>
                <a:cs typeface="Arial" panose="020B0604020202020204" pitchFamily="34" charset="0"/>
              </a:rPr>
              <a:t>-garlic: 1 clove</a:t>
            </a:r>
          </a:p>
          <a:p>
            <a:r>
              <a:rPr lang="en-US" sz="2400" dirty="0" smtClean="0">
                <a:latin typeface="Arial Rounded MT Bold" panose="020F0704030504030204" pitchFamily="34" charset="0"/>
                <a:cs typeface="Arial" panose="020B0604020202020204" pitchFamily="34" charset="0"/>
              </a:rPr>
              <a:t>-olive oil</a:t>
            </a:r>
            <a:endParaRPr lang="it-IT" sz="2400" dirty="0">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xmlns="" val="112914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96086" y="-172122"/>
            <a:ext cx="7341604" cy="861774"/>
          </a:xfrm>
          <a:prstGeom prst="rect">
            <a:avLst/>
          </a:prstGeom>
        </p:spPr>
        <p:txBody>
          <a:bodyPr wrap="square">
            <a:spAutoFit/>
          </a:bodyPr>
          <a:lstStyle/>
          <a:p>
            <a:endParaRPr lang="it-IT" dirty="0" smtClean="0"/>
          </a:p>
          <a:p>
            <a:r>
              <a:rPr lang="it-IT" sz="3200" dirty="0" err="1" smtClean="0">
                <a:solidFill>
                  <a:srgbClr val="FF0000"/>
                </a:solidFill>
                <a:latin typeface="Algerian" panose="04020705040A02060702" pitchFamily="82" charset="0"/>
              </a:rPr>
              <a:t>how</a:t>
            </a:r>
            <a:r>
              <a:rPr lang="it-IT" sz="3200" dirty="0" smtClean="0">
                <a:solidFill>
                  <a:srgbClr val="FF0000"/>
                </a:solidFill>
                <a:latin typeface="Algerian" panose="04020705040A02060702" pitchFamily="82" charset="0"/>
              </a:rPr>
              <a:t> to </a:t>
            </a:r>
            <a:r>
              <a:rPr lang="it-IT" sz="3200" dirty="0" err="1" smtClean="0">
                <a:solidFill>
                  <a:srgbClr val="FF0000"/>
                </a:solidFill>
                <a:latin typeface="Algerian" panose="04020705040A02060702" pitchFamily="82" charset="0"/>
              </a:rPr>
              <a:t>prepare</a:t>
            </a:r>
            <a:r>
              <a:rPr lang="it-IT" sz="3200" dirty="0" smtClean="0">
                <a:solidFill>
                  <a:srgbClr val="FF0000"/>
                </a:solidFill>
                <a:latin typeface="Algerian" panose="04020705040A02060702" pitchFamily="82" charset="0"/>
              </a:rPr>
              <a:t> </a:t>
            </a:r>
            <a:r>
              <a:rPr lang="it-IT" sz="3200" dirty="0" err="1" smtClean="0">
                <a:solidFill>
                  <a:srgbClr val="FF0000"/>
                </a:solidFill>
                <a:latin typeface="Algerian" panose="04020705040A02060702" pitchFamily="82" charset="0"/>
              </a:rPr>
              <a:t>them</a:t>
            </a:r>
            <a:endParaRPr lang="it-IT" sz="3200" dirty="0">
              <a:solidFill>
                <a:srgbClr val="FF0000"/>
              </a:solidFill>
              <a:latin typeface="Algerian" panose="04020705040A02060702" pitchFamily="82" charset="0"/>
            </a:endParaRPr>
          </a:p>
        </p:txBody>
      </p:sp>
      <p:sp>
        <p:nvSpPr>
          <p:cNvPr id="3" name="Rettangolo 2"/>
          <p:cNvSpPr/>
          <p:nvPr/>
        </p:nvSpPr>
        <p:spPr>
          <a:xfrm>
            <a:off x="211034" y="689652"/>
            <a:ext cx="6096000" cy="6001643"/>
          </a:xfrm>
          <a:prstGeom prst="rect">
            <a:avLst/>
          </a:prstGeom>
        </p:spPr>
        <p:txBody>
          <a:bodyPr>
            <a:spAutoFit/>
          </a:bodyPr>
          <a:lstStyle/>
          <a:p>
            <a:pPr algn="just"/>
            <a:endParaRPr lang="en-US" sz="2400" dirty="0" smtClean="0">
              <a:solidFill>
                <a:schemeClr val="accent2"/>
              </a:solidFill>
              <a:latin typeface="Arial Rounded MT Bold" panose="020F0704030504030204" pitchFamily="34" charset="0"/>
            </a:endParaRPr>
          </a:p>
          <a:p>
            <a:pPr algn="just"/>
            <a:r>
              <a:rPr lang="en-US" sz="2400" dirty="0" smtClean="0">
                <a:solidFill>
                  <a:schemeClr val="accent2"/>
                </a:solidFill>
                <a:latin typeface="Arial Rounded MT Bold" panose="020F0704030504030204" pitchFamily="34" charset="0"/>
              </a:rPr>
              <a:t>First </a:t>
            </a:r>
            <a:r>
              <a:rPr lang="en-US" sz="2400" dirty="0" smtClean="0">
                <a:solidFill>
                  <a:schemeClr val="accent2"/>
                </a:solidFill>
                <a:latin typeface="Arial Rounded MT Bold" panose="020F0704030504030204" pitchFamily="34" charset="0"/>
              </a:rPr>
              <a:t>clean the squid by removing pen, skin, eyes and beak. Remove the wings and the tentacles. Empty the bags, wash them and keep aside.</a:t>
            </a:r>
          </a:p>
          <a:p>
            <a:pPr algn="just"/>
            <a:r>
              <a:rPr lang="en-US" sz="2400" dirty="0" smtClean="0">
                <a:solidFill>
                  <a:schemeClr val="accent2"/>
                </a:solidFill>
                <a:latin typeface="Arial Rounded MT Bold" panose="020F0704030504030204" pitchFamily="34" charset="0"/>
              </a:rPr>
              <a:t>Cut the tentacles and wings into small pieces. </a:t>
            </a:r>
          </a:p>
          <a:p>
            <a:pPr algn="just"/>
            <a:r>
              <a:rPr lang="en-US" sz="2400" dirty="0" smtClean="0">
                <a:solidFill>
                  <a:schemeClr val="accent2"/>
                </a:solidFill>
                <a:latin typeface="Arial Rounded MT Bold" panose="020F0704030504030204" pitchFamily="34" charset="0"/>
              </a:rPr>
              <a:t>Take </a:t>
            </a:r>
            <a:r>
              <a:rPr lang="en-US" sz="2400" dirty="0" smtClean="0">
                <a:solidFill>
                  <a:schemeClr val="accent2"/>
                </a:solidFill>
                <a:latin typeface="Arial Rounded MT Bold" panose="020F0704030504030204" pitchFamily="34" charset="0"/>
              </a:rPr>
              <a:t>a pan, add a couple of tablespoon of olive oil and add some chopped onion. As soon as the onion is wilted add the tentacles into small pieces, blend with the white wine and, as soon as the alcohol has evaporated, add salt, add a ladle of hot water, cover with the lid and cook for about ten minutes until when they are cooked</a:t>
            </a:r>
            <a:r>
              <a:rPr lang="en-US" sz="1600" dirty="0" smtClean="0">
                <a:solidFill>
                  <a:schemeClr val="accent2"/>
                </a:solidFill>
                <a:latin typeface="Arial Rounded MT Bold" panose="020F0704030504030204" pitchFamily="34" charset="0"/>
              </a:rPr>
              <a:t>.</a:t>
            </a:r>
          </a:p>
        </p:txBody>
      </p:sp>
      <p:pic>
        <p:nvPicPr>
          <p:cNvPr id="5" name="Immagin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729335">
            <a:off x="6659389" y="1631794"/>
            <a:ext cx="5200613" cy="3900460"/>
          </a:xfrm>
          <a:prstGeom prst="ellipse">
            <a:avLst/>
          </a:prstGeom>
          <a:ln>
            <a:noFill/>
          </a:ln>
          <a:effectLst>
            <a:softEdge rad="112500"/>
          </a:effectLst>
        </p:spPr>
      </p:pic>
    </p:spTree>
    <p:extLst>
      <p:ext uri="{BB962C8B-B14F-4D97-AF65-F5344CB8AC3E}">
        <p14:creationId xmlns:p14="http://schemas.microsoft.com/office/powerpoint/2010/main" xmlns="" val="77189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153" y="142166"/>
            <a:ext cx="6096000" cy="6247864"/>
          </a:xfrm>
          <a:prstGeom prst="rect">
            <a:avLst/>
          </a:prstGeom>
        </p:spPr>
        <p:txBody>
          <a:bodyPr>
            <a:spAutoFit/>
          </a:bodyPr>
          <a:lstStyle/>
          <a:p>
            <a:pPr algn="just"/>
            <a:r>
              <a:rPr lang="en-US" sz="2000" dirty="0" smtClean="0">
                <a:solidFill>
                  <a:schemeClr val="accent2"/>
                </a:solidFill>
                <a:latin typeface="Arial Rounded MT Bold" panose="020F0704030504030204" pitchFamily="34" charset="0"/>
              </a:rPr>
              <a:t>At </a:t>
            </a:r>
            <a:r>
              <a:rPr lang="en-US" sz="2000" dirty="0">
                <a:solidFill>
                  <a:schemeClr val="accent2"/>
                </a:solidFill>
                <a:latin typeface="Arial Rounded MT Bold" panose="020F0704030504030204" pitchFamily="34" charset="0"/>
              </a:rPr>
              <a:t>this point, add some black pepper and chopped parsley.</a:t>
            </a:r>
          </a:p>
          <a:p>
            <a:pPr algn="just"/>
            <a:r>
              <a:rPr lang="en-US" sz="2000" dirty="0" smtClean="0">
                <a:solidFill>
                  <a:schemeClr val="accent2"/>
                </a:solidFill>
                <a:latin typeface="Arial Rounded MT Bold" panose="020F0704030504030204" pitchFamily="34" charset="0"/>
              </a:rPr>
              <a:t>Grind </a:t>
            </a:r>
            <a:r>
              <a:rPr lang="en-US" sz="2000" dirty="0" smtClean="0">
                <a:solidFill>
                  <a:schemeClr val="accent2"/>
                </a:solidFill>
                <a:latin typeface="Arial Rounded MT Bold" panose="020F0704030504030204" pitchFamily="34" charset="0"/>
              </a:rPr>
              <a:t>the stale bread (or use the bread crumbs) </a:t>
            </a:r>
            <a:r>
              <a:rPr lang="en-US" sz="2000" dirty="0">
                <a:solidFill>
                  <a:schemeClr val="accent2"/>
                </a:solidFill>
                <a:latin typeface="Arial Rounded MT Bold" panose="020F0704030504030204" pitchFamily="34" charset="0"/>
              </a:rPr>
              <a:t>and add it to the tentacles. Stir and pour into a bowl. Add an egg and stir.</a:t>
            </a:r>
          </a:p>
          <a:p>
            <a:pPr algn="just"/>
            <a:r>
              <a:rPr lang="en-US" sz="2000" dirty="0" smtClean="0">
                <a:solidFill>
                  <a:schemeClr val="accent2"/>
                </a:solidFill>
                <a:latin typeface="Arial Rounded MT Bold" panose="020F0704030504030204" pitchFamily="34" charset="0"/>
              </a:rPr>
              <a:t>With </a:t>
            </a:r>
            <a:r>
              <a:rPr lang="en-US" sz="2000" dirty="0">
                <a:solidFill>
                  <a:schemeClr val="accent2"/>
                </a:solidFill>
                <a:latin typeface="Arial Rounded MT Bold" panose="020F0704030504030204" pitchFamily="34" charset="0"/>
              </a:rPr>
              <a:t>the help of a teaspoon, stuff the sacks </a:t>
            </a:r>
            <a:r>
              <a:rPr lang="en-US" sz="2000" dirty="0" smtClean="0">
                <a:solidFill>
                  <a:schemeClr val="accent2"/>
                </a:solidFill>
                <a:latin typeface="Arial Rounded MT Bold" panose="020F0704030504030204" pitchFamily="34" charset="0"/>
              </a:rPr>
              <a:t>of the </a:t>
            </a:r>
            <a:r>
              <a:rPr lang="en-US" sz="2000" dirty="0">
                <a:solidFill>
                  <a:schemeClr val="accent2"/>
                </a:solidFill>
                <a:latin typeface="Arial Rounded MT Bold" panose="020F0704030504030204" pitchFamily="34" charset="0"/>
              </a:rPr>
              <a:t>squid with the filling by pushing it all the way down. A centimeter from the end, stop and close the squid with a toothpick. </a:t>
            </a:r>
          </a:p>
          <a:p>
            <a:pPr algn="just"/>
            <a:r>
              <a:rPr lang="en-US" sz="2000" dirty="0" smtClean="0">
                <a:solidFill>
                  <a:schemeClr val="accent2"/>
                </a:solidFill>
                <a:latin typeface="Arial Rounded MT Bold" panose="020F0704030504030204" pitchFamily="34" charset="0"/>
              </a:rPr>
              <a:t>Now </a:t>
            </a:r>
            <a:r>
              <a:rPr lang="en-US" sz="2000" dirty="0">
                <a:solidFill>
                  <a:schemeClr val="accent2"/>
                </a:solidFill>
                <a:latin typeface="Arial Rounded MT Bold" panose="020F0704030504030204" pitchFamily="34" charset="0"/>
              </a:rPr>
              <a:t>you have to cook </a:t>
            </a:r>
            <a:r>
              <a:rPr lang="en-US" sz="2000" dirty="0" smtClean="0">
                <a:solidFill>
                  <a:schemeClr val="accent2"/>
                </a:solidFill>
                <a:latin typeface="Arial Rounded MT Bold" panose="020F0704030504030204" pitchFamily="34" charset="0"/>
              </a:rPr>
              <a:t>the squids </a:t>
            </a:r>
            <a:r>
              <a:rPr lang="en-US" sz="2000" dirty="0">
                <a:solidFill>
                  <a:schemeClr val="accent2"/>
                </a:solidFill>
                <a:latin typeface="Arial Rounded MT Bold" panose="020F0704030504030204" pitchFamily="34" charset="0"/>
              </a:rPr>
              <a:t>with the sauce. Take a saucepan, a couple of tablespoons of olive oil, a clove of garlic, a piece of pepper and, as soon as the garlic begins to fry, add the tomato sauce. Add salt and, once the sauce has boiled, add the stuffed squid. Lower the heat, cover with a lid and cook for about twenty minutes turning </a:t>
            </a:r>
            <a:r>
              <a:rPr lang="en-US" sz="2000" dirty="0" smtClean="0">
                <a:solidFill>
                  <a:schemeClr val="accent2"/>
                </a:solidFill>
                <a:latin typeface="Arial Rounded MT Bold" panose="020F0704030504030204" pitchFamily="34" charset="0"/>
              </a:rPr>
              <a:t>the squids </a:t>
            </a:r>
            <a:r>
              <a:rPr lang="en-US" sz="2000" dirty="0">
                <a:solidFill>
                  <a:schemeClr val="accent2"/>
                </a:solidFill>
                <a:latin typeface="Arial Rounded MT Bold" panose="020F0704030504030204" pitchFamily="34" charset="0"/>
              </a:rPr>
              <a:t>from time to time.</a:t>
            </a:r>
          </a:p>
          <a:p>
            <a:pPr algn="just"/>
            <a:r>
              <a:rPr lang="en-US" sz="2000" dirty="0" smtClean="0">
                <a:solidFill>
                  <a:schemeClr val="accent2"/>
                </a:solidFill>
                <a:latin typeface="Arial Rounded MT Bold" panose="020F0704030504030204" pitchFamily="34" charset="0"/>
              </a:rPr>
              <a:t>Add </a:t>
            </a:r>
            <a:r>
              <a:rPr lang="en-US" sz="2000" dirty="0">
                <a:solidFill>
                  <a:schemeClr val="accent2"/>
                </a:solidFill>
                <a:latin typeface="Arial Rounded MT Bold" panose="020F0704030504030204" pitchFamily="34" charset="0"/>
              </a:rPr>
              <a:t>the chopped parsley and serve your stuffed calamari with the sauce.</a:t>
            </a:r>
          </a:p>
        </p:txBody>
      </p:sp>
      <p:pic>
        <p:nvPicPr>
          <p:cNvPr id="3" name="Immagine 2"/>
          <p:cNvPicPr>
            <a:picLocks noChangeAspect="1"/>
          </p:cNvPicPr>
          <p:nvPr/>
        </p:nvPicPr>
        <p:blipFill>
          <a:blip r:embed="rId2" cstate="print"/>
          <a:stretch>
            <a:fillRect/>
          </a:stretch>
        </p:blipFill>
        <p:spPr>
          <a:xfrm rot="159077">
            <a:off x="6684416" y="1230059"/>
            <a:ext cx="5138239" cy="7184323"/>
          </a:xfrm>
          <a:prstGeom prst="rect">
            <a:avLst/>
          </a:prstGeom>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354</Words>
  <Application>Microsoft Office PowerPoint</Application>
  <PresentationFormat>Personalizzato</PresentationFormat>
  <Paragraphs>27</Paragraphs>
  <Slides>3</Slides>
  <Notes>0</Notes>
  <HiddenSlides>0</HiddenSlides>
  <MMClips>0</MMClips>
  <ScaleCrop>false</ScaleCrop>
  <HeadingPairs>
    <vt:vector size="4" baseType="variant">
      <vt:variant>
        <vt:lpstr>Tema</vt:lpstr>
      </vt:variant>
      <vt:variant>
        <vt:i4>1</vt:i4>
      </vt:variant>
      <vt:variant>
        <vt:lpstr>Titoli diapositive</vt:lpstr>
      </vt:variant>
      <vt:variant>
        <vt:i4>3</vt:i4>
      </vt:variant>
    </vt:vector>
  </HeadingPairs>
  <TitlesOfParts>
    <vt:vector size="4" baseType="lpstr">
      <vt:lpstr>Tema di Office</vt:lpstr>
      <vt:lpstr>Diapositiva 1</vt:lpstr>
      <vt:lpstr>Diapositiva 2</vt:lpstr>
      <vt:lpstr>Diapositiva 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Alberghiero Tur_</dc:creator>
  <cp:lastModifiedBy>Flavia</cp:lastModifiedBy>
  <cp:revision>8</cp:revision>
  <dcterms:created xsi:type="dcterms:W3CDTF">2018-04-11T10:48:04Z</dcterms:created>
  <dcterms:modified xsi:type="dcterms:W3CDTF">2018-04-13T13:52:49Z</dcterms:modified>
</cp:coreProperties>
</file>