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F2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15" autoAdjust="0"/>
    <p:restoredTop sz="94660"/>
  </p:normalViewPr>
  <p:slideViewPr>
    <p:cSldViewPr snapToGrid="0">
      <p:cViewPr varScale="1">
        <p:scale>
          <a:sx n="76" d="100"/>
          <a:sy n="76" d="100"/>
        </p:scale>
        <p:origin x="-120" y="-9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384279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126621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4025878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0112A3-AEC8-48A8-B3BD-EDF0B2050957}" type="slidenum">
              <a:rPr lang="it-IT" smtClean="0"/>
              <a:pPr/>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793019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180702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175213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3125508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23023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302059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56501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34423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293236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222961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197564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1581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150575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8DB423A-8CE3-4457-8472-4C04CE63CF32}" type="datetimeFigureOut">
              <a:rPr lang="it-IT" smtClean="0"/>
              <a:pPr/>
              <a:t>07/04/2018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300709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8DB423A-8CE3-4457-8472-4C04CE63CF32}" type="datetimeFigureOut">
              <a:rPr lang="it-IT" smtClean="0"/>
              <a:pPr/>
              <a:t>07/04/2018</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90112A3-AEC8-48A8-B3BD-EDF0B2050957}" type="slidenum">
              <a:rPr lang="it-IT" smtClean="0"/>
              <a:pPr/>
              <a:t>‹N›</a:t>
            </a:fld>
            <a:endParaRPr lang="it-IT"/>
          </a:p>
        </p:txBody>
      </p:sp>
    </p:spTree>
    <p:extLst>
      <p:ext uri="{BB962C8B-B14F-4D97-AF65-F5344CB8AC3E}">
        <p14:creationId xmlns:p14="http://schemas.microsoft.com/office/powerpoint/2010/main" xmlns="" val="23040540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86328" y="0"/>
            <a:ext cx="5531788" cy="1569660"/>
          </a:xfrm>
          <a:prstGeom prst="rect">
            <a:avLst/>
          </a:prstGeom>
          <a:noFill/>
        </p:spPr>
        <p:txBody>
          <a:bodyPr wrap="square" rtlCol="0">
            <a:spAutoFit/>
          </a:bodyPr>
          <a:lstStyle/>
          <a:p>
            <a:pPr algn="ctr"/>
            <a:r>
              <a:rPr lang="it-IT" sz="4800" i="1" dirty="0" smtClean="0">
                <a:solidFill>
                  <a:srgbClr val="00B050"/>
                </a:solidFill>
                <a:latin typeface="Algerian" panose="04020705040A02060702" pitchFamily="82" charset="0"/>
                <a:cs typeface="Arial" panose="020B0604020202020204" pitchFamily="34" charset="0"/>
              </a:rPr>
              <a:t>Pastiera</a:t>
            </a:r>
            <a:endParaRPr lang="it-IT" sz="4800" dirty="0" smtClean="0">
              <a:solidFill>
                <a:srgbClr val="00B050"/>
              </a:solidFill>
              <a:latin typeface="Algerian" panose="04020705040A02060702" pitchFamily="82" charset="0"/>
            </a:endParaRPr>
          </a:p>
          <a:p>
            <a:pPr algn="ctr"/>
            <a:r>
              <a:rPr lang="it-IT" sz="4800" dirty="0" smtClean="0">
                <a:solidFill>
                  <a:srgbClr val="00B050"/>
                </a:solidFill>
                <a:latin typeface="Algerian" panose="04020705040A02060702" pitchFamily="82" charset="0"/>
              </a:rPr>
              <a:t> </a:t>
            </a:r>
            <a:r>
              <a:rPr lang="it-IT" sz="4800" dirty="0" smtClean="0">
                <a:solidFill>
                  <a:srgbClr val="00B050"/>
                </a:solidFill>
                <a:latin typeface="Algerian" panose="04020705040A02060702" pitchFamily="82" charset="0"/>
              </a:rPr>
              <a:t>an </a:t>
            </a:r>
            <a:r>
              <a:rPr lang="it-IT" sz="4800" dirty="0" err="1" smtClean="0">
                <a:solidFill>
                  <a:srgbClr val="00B050"/>
                </a:solidFill>
                <a:latin typeface="Algerian" panose="04020705040A02060702" pitchFamily="82" charset="0"/>
              </a:rPr>
              <a:t>Easter</a:t>
            </a:r>
            <a:r>
              <a:rPr lang="it-IT" sz="4800" dirty="0" smtClean="0">
                <a:solidFill>
                  <a:srgbClr val="00B050"/>
                </a:solidFill>
                <a:latin typeface="Algerian" panose="04020705040A02060702" pitchFamily="82" charset="0"/>
              </a:rPr>
              <a:t> cake</a:t>
            </a:r>
            <a:endParaRPr lang="it-IT" sz="4800" dirty="0">
              <a:solidFill>
                <a:srgbClr val="00B050"/>
              </a:solidFill>
              <a:latin typeface="Algerian" panose="04020705040A02060702" pitchFamily="82"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067392">
            <a:off x="4391677" y="1850435"/>
            <a:ext cx="6861617" cy="3912013"/>
          </a:xfrm>
          <a:prstGeom prst="rect">
            <a:avLst/>
          </a:prstGeom>
          <a:ln>
            <a:noFill/>
          </a:ln>
          <a:effectLst>
            <a:outerShdw blurRad="292100" dist="139700" dir="2700000" algn="tl" rotWithShape="0">
              <a:srgbClr val="333333">
                <a:alpha val="65000"/>
              </a:srgbClr>
            </a:outerShdw>
          </a:effectLst>
        </p:spPr>
      </p:pic>
      <p:sp>
        <p:nvSpPr>
          <p:cNvPr id="7" name="Rettangolo 6"/>
          <p:cNvSpPr/>
          <p:nvPr/>
        </p:nvSpPr>
        <p:spPr>
          <a:xfrm>
            <a:off x="225910" y="1779687"/>
            <a:ext cx="3818965" cy="4524315"/>
          </a:xfrm>
          <a:prstGeom prst="rect">
            <a:avLst/>
          </a:prstGeom>
        </p:spPr>
        <p:txBody>
          <a:bodyPr wrap="square">
            <a:spAutoFit/>
          </a:bodyPr>
          <a:lstStyle/>
          <a:p>
            <a:r>
              <a:rPr lang="en-US" dirty="0" smtClean="0">
                <a:solidFill>
                  <a:srgbClr val="00B050"/>
                </a:solidFill>
              </a:rPr>
              <a:t>Ingredients:</a:t>
            </a:r>
          </a:p>
          <a:p>
            <a:r>
              <a:rPr lang="en-US" dirty="0" smtClean="0">
                <a:solidFill>
                  <a:schemeClr val="accent2"/>
                </a:solidFill>
              </a:rPr>
              <a:t>For </a:t>
            </a:r>
            <a:r>
              <a:rPr lang="en-US" dirty="0" smtClean="0">
                <a:solidFill>
                  <a:schemeClr val="accent2"/>
                </a:solidFill>
              </a:rPr>
              <a:t>the dough</a:t>
            </a:r>
            <a:endParaRPr lang="en-US" dirty="0" smtClean="0">
              <a:solidFill>
                <a:schemeClr val="accent2"/>
              </a:solidFill>
            </a:endParaRPr>
          </a:p>
          <a:p>
            <a:r>
              <a:rPr lang="en-US" dirty="0" smtClean="0"/>
              <a:t>300 gr of flour</a:t>
            </a:r>
          </a:p>
          <a:p>
            <a:r>
              <a:rPr lang="en-US" dirty="0" smtClean="0"/>
              <a:t>3 eggs</a:t>
            </a:r>
          </a:p>
          <a:p>
            <a:r>
              <a:rPr lang="en-US" dirty="0" smtClean="0"/>
              <a:t>3 tablespoons of sugar</a:t>
            </a:r>
          </a:p>
          <a:p>
            <a:r>
              <a:rPr lang="en-US" dirty="0" smtClean="0"/>
              <a:t>a knob of butter</a:t>
            </a:r>
          </a:p>
          <a:p>
            <a:r>
              <a:rPr lang="en-US" dirty="0" smtClean="0"/>
              <a:t>grated rind of a lemon</a:t>
            </a:r>
          </a:p>
          <a:p>
            <a:r>
              <a:rPr lang="en-US" dirty="0" smtClean="0">
                <a:solidFill>
                  <a:schemeClr val="accent2"/>
                </a:solidFill>
              </a:rPr>
              <a:t>For the filling </a:t>
            </a:r>
          </a:p>
          <a:p>
            <a:r>
              <a:rPr lang="en-US" dirty="0" smtClean="0"/>
              <a:t>500 gr of precooked wheat</a:t>
            </a:r>
          </a:p>
          <a:p>
            <a:r>
              <a:rPr lang="en-US" dirty="0" smtClean="0"/>
              <a:t>12 kg of fresh ricotta</a:t>
            </a:r>
          </a:p>
          <a:p>
            <a:r>
              <a:rPr lang="en-US" dirty="0" smtClean="0"/>
              <a:t>350 gr of sugar</a:t>
            </a:r>
          </a:p>
          <a:p>
            <a:r>
              <a:rPr lang="en-US" dirty="0" smtClean="0"/>
              <a:t>400 ml of milk</a:t>
            </a:r>
          </a:p>
          <a:p>
            <a:r>
              <a:rPr lang="en-US" dirty="0" smtClean="0"/>
              <a:t>7 eggs</a:t>
            </a:r>
          </a:p>
          <a:p>
            <a:r>
              <a:rPr lang="en-US" dirty="0" smtClean="0"/>
              <a:t>a phial of orange blossom aroma</a:t>
            </a:r>
          </a:p>
          <a:p>
            <a:r>
              <a:rPr lang="en-US" dirty="0" smtClean="0"/>
              <a:t>a pinch of cinnamon powder</a:t>
            </a:r>
          </a:p>
          <a:p>
            <a:r>
              <a:rPr lang="en-US" dirty="0" smtClean="0"/>
              <a:t>grated lemon peel</a:t>
            </a:r>
            <a:endParaRPr lang="it-IT" dirty="0"/>
          </a:p>
        </p:txBody>
      </p:sp>
    </p:spTree>
    <p:extLst>
      <p:ext uri="{BB962C8B-B14F-4D97-AF65-F5344CB8AC3E}">
        <p14:creationId xmlns:p14="http://schemas.microsoft.com/office/powerpoint/2010/main" xmlns="" val="360700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519387" y="685456"/>
            <a:ext cx="5142155" cy="5909310"/>
          </a:xfrm>
          <a:prstGeom prst="rect">
            <a:avLst/>
          </a:prstGeom>
          <a:noFill/>
        </p:spPr>
        <p:txBody>
          <a:bodyPr wrap="square" rtlCol="0">
            <a:spAutoFit/>
          </a:bodyPr>
          <a:lstStyle/>
          <a:p>
            <a:pPr algn="just"/>
            <a:r>
              <a:rPr lang="en-US" dirty="0"/>
              <a:t>M</a:t>
            </a:r>
            <a:r>
              <a:rPr lang="en-US" dirty="0" smtClean="0"/>
              <a:t>ix the wheat with </a:t>
            </a:r>
            <a:r>
              <a:rPr lang="en-US" dirty="0" smtClean="0"/>
              <a:t>milk, </a:t>
            </a:r>
            <a:r>
              <a:rPr lang="en-US" dirty="0" smtClean="0"/>
              <a:t>bringing to a boil for 20 minutes </a:t>
            </a:r>
            <a:r>
              <a:rPr lang="it-IT" dirty="0" smtClean="0"/>
              <a:t>, </a:t>
            </a:r>
            <a:r>
              <a:rPr lang="it-IT" dirty="0" err="1" smtClean="0"/>
              <a:t>stirring</a:t>
            </a:r>
            <a:r>
              <a:rPr lang="it-IT" dirty="0" smtClean="0"/>
              <a:t>  </a:t>
            </a:r>
            <a:r>
              <a:rPr lang="it-IT" dirty="0" err="1" smtClean="0"/>
              <a:t>from</a:t>
            </a:r>
            <a:r>
              <a:rPr lang="it-IT" dirty="0" smtClean="0"/>
              <a:t> </a:t>
            </a:r>
            <a:r>
              <a:rPr lang="it-IT" dirty="0" err="1" smtClean="0"/>
              <a:t>time</a:t>
            </a:r>
            <a:r>
              <a:rPr lang="it-IT" dirty="0" smtClean="0"/>
              <a:t>  </a:t>
            </a:r>
            <a:r>
              <a:rPr lang="it-IT" dirty="0" err="1" smtClean="0"/>
              <a:t>to</a:t>
            </a:r>
            <a:r>
              <a:rPr lang="it-IT" dirty="0" smtClean="0"/>
              <a:t> </a:t>
            </a:r>
            <a:r>
              <a:rPr lang="it-IT" dirty="0" smtClean="0"/>
              <a:t> </a:t>
            </a:r>
            <a:r>
              <a:rPr lang="it-IT" dirty="0" err="1" smtClean="0"/>
              <a:t>time</a:t>
            </a:r>
            <a:r>
              <a:rPr lang="it-IT" dirty="0" smtClean="0"/>
              <a:t>, </a:t>
            </a:r>
            <a:r>
              <a:rPr lang="en-US" dirty="0" smtClean="0"/>
              <a:t>stain </a:t>
            </a:r>
            <a:r>
              <a:rPr lang="en-US" dirty="0"/>
              <a:t>the ricotta cheese with a few tablespoons of granulated sugar and orange blossom aroma vials. Prepare the pastry, placing the flour in a fountain on a pastry board, with the sugar and grated lemon rind. We mix the whole eggs and start to knead until </a:t>
            </a:r>
            <a:r>
              <a:rPr lang="en-US" dirty="0" smtClean="0"/>
              <a:t>a </a:t>
            </a:r>
            <a:r>
              <a:rPr lang="en-US" dirty="0"/>
              <a:t>firm loaf </a:t>
            </a:r>
            <a:r>
              <a:rPr lang="en-US" dirty="0" smtClean="0"/>
              <a:t>is formed, after, wrap it in foil and keep it in the fridge until </a:t>
            </a:r>
            <a:r>
              <a:rPr lang="en-US" dirty="0"/>
              <a:t>it is time to roll out the pastry. </a:t>
            </a:r>
            <a:r>
              <a:rPr lang="en-US" dirty="0" smtClean="0"/>
              <a:t>In the </a:t>
            </a:r>
            <a:r>
              <a:rPr lang="en-US" dirty="0" smtClean="0"/>
              <a:t>meanwhile</a:t>
            </a:r>
            <a:r>
              <a:rPr lang="en-US" dirty="0"/>
              <a:t>, when the grain is cooled, we add the grated peel of lemons, whole eggs and </a:t>
            </a:r>
            <a:r>
              <a:rPr lang="en-US" dirty="0" err="1" smtClean="0"/>
              <a:t>flavoured</a:t>
            </a:r>
            <a:r>
              <a:rPr lang="en-US" dirty="0" smtClean="0"/>
              <a:t> </a:t>
            </a:r>
            <a:r>
              <a:rPr lang="en-US" dirty="0"/>
              <a:t>ricotta. Finally, mix the sugar and mix all the mixture, using electric whips to remove all the lumps. Once prepared the filling, roll out the pastry and line the round molds of various diameter width (the true and traditional Neapolitan </a:t>
            </a:r>
            <a:r>
              <a:rPr lang="en-US" i="1" dirty="0" err="1"/>
              <a:t>pastiera</a:t>
            </a:r>
            <a:r>
              <a:rPr lang="en-US" dirty="0"/>
              <a:t> is high, moist and creamy). Pour inside the base some ladles of filling, almost to the brim. With the remaining dough, we obtain some strips that we will place crossed over the cream of wheat and ricotta. Bake </a:t>
            </a:r>
            <a:r>
              <a:rPr lang="en-US" dirty="0" smtClean="0"/>
              <a:t>at </a:t>
            </a:r>
            <a:r>
              <a:rPr lang="en-US" dirty="0"/>
              <a:t>180 degrees for about 50 minutes.</a:t>
            </a:r>
            <a:endParaRPr lang="it-IT" dirty="0" smtClean="0"/>
          </a:p>
          <a:p>
            <a:endParaRPr lang="en-US" dirty="0" smtClean="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xmlns="" val="0"/>
              </a:ext>
            </a:extLst>
          </a:blip>
          <a:srcRect l="-203" t="-480" r="33683" b="50443"/>
          <a:stretch/>
        </p:blipFill>
        <p:spPr>
          <a:xfrm>
            <a:off x="916166" y="395821"/>
            <a:ext cx="3526661" cy="1301675"/>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4973631" y="0"/>
            <a:ext cx="4116833" cy="584775"/>
          </a:xfrm>
          <a:prstGeom prst="rect">
            <a:avLst/>
          </a:prstGeom>
          <a:noFill/>
        </p:spPr>
        <p:txBody>
          <a:bodyPr wrap="none" rtlCol="0">
            <a:spAutoFit/>
          </a:bodyPr>
          <a:lstStyle/>
          <a:p>
            <a:r>
              <a:rPr lang="it-IT" sz="3200" dirty="0" smtClean="0">
                <a:solidFill>
                  <a:srgbClr val="00B050"/>
                </a:solidFill>
                <a:latin typeface="Algerian" panose="04020705040A02060702" pitchFamily="82" charset="0"/>
              </a:rPr>
              <a:t>How to </a:t>
            </a:r>
            <a:r>
              <a:rPr lang="it-IT" sz="3200" dirty="0" err="1" smtClean="0">
                <a:solidFill>
                  <a:srgbClr val="00B050"/>
                </a:solidFill>
                <a:latin typeface="Algerian" panose="04020705040A02060702" pitchFamily="82" charset="0"/>
              </a:rPr>
              <a:t>prepare</a:t>
            </a:r>
            <a:r>
              <a:rPr lang="it-IT" sz="3200" dirty="0" smtClean="0">
                <a:solidFill>
                  <a:srgbClr val="00B050"/>
                </a:solidFill>
                <a:latin typeface="Algerian" panose="04020705040A02060702" pitchFamily="82" charset="0"/>
              </a:rPr>
              <a:t> </a:t>
            </a:r>
            <a:r>
              <a:rPr lang="it-IT" sz="3200" dirty="0" err="1" smtClean="0">
                <a:solidFill>
                  <a:srgbClr val="00B050"/>
                </a:solidFill>
                <a:latin typeface="Algerian" panose="04020705040A02060702" pitchFamily="82" charset="0"/>
              </a:rPr>
              <a:t>it</a:t>
            </a:r>
            <a:r>
              <a:rPr lang="it-IT" sz="3200" dirty="0" smtClean="0">
                <a:solidFill>
                  <a:srgbClr val="00B050"/>
                </a:solidFill>
                <a:latin typeface="Algerian" panose="04020705040A02060702" pitchFamily="82" charset="0"/>
              </a:rPr>
              <a:t> </a:t>
            </a:r>
            <a:endParaRPr lang="it-IT" sz="3200" dirty="0">
              <a:solidFill>
                <a:srgbClr val="00B050"/>
              </a:solidFill>
              <a:latin typeface="Algerian" panose="04020705040A02060702" pitchFamily="82" charset="0"/>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xmlns="" val="0"/>
              </a:ext>
            </a:extLst>
          </a:blip>
          <a:srcRect l="66830" t="2281" r="-107" b="52668"/>
          <a:stretch/>
        </p:blipFill>
        <p:spPr>
          <a:xfrm>
            <a:off x="1775632" y="1554878"/>
            <a:ext cx="1807727" cy="1376980"/>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rotWithShape="1">
          <a:blip r:embed="rId2" cstate="print">
            <a:extLst>
              <a:ext uri="{28A0092B-C50C-407E-A947-70E740481C1C}">
                <a14:useLocalDpi xmlns:a14="http://schemas.microsoft.com/office/drawing/2010/main" xmlns="" val="0"/>
              </a:ext>
            </a:extLst>
          </a:blip>
          <a:srcRect l="67365" t="52085"/>
          <a:stretch/>
        </p:blipFill>
        <p:spPr>
          <a:xfrm>
            <a:off x="3871659" y="4030336"/>
            <a:ext cx="1778295" cy="1468998"/>
          </a:xfrm>
          <a:prstGeom prst="rect">
            <a:avLst/>
          </a:prstGeom>
          <a:ln>
            <a:noFill/>
          </a:ln>
          <a:effectLst>
            <a:softEdge rad="112500"/>
          </a:effectLst>
        </p:spPr>
      </p:pic>
      <p:pic>
        <p:nvPicPr>
          <p:cNvPr id="9" name="Immagine 8"/>
          <p:cNvPicPr>
            <a:picLocks noChangeAspect="1"/>
          </p:cNvPicPr>
          <p:nvPr/>
        </p:nvPicPr>
        <p:blipFill rotWithShape="1">
          <a:blip r:embed="rId2" cstate="print">
            <a:extLst>
              <a:ext uri="{28A0092B-C50C-407E-A947-70E740481C1C}">
                <a14:useLocalDpi xmlns:a14="http://schemas.microsoft.com/office/drawing/2010/main" xmlns="" val="0"/>
              </a:ext>
            </a:extLst>
          </a:blip>
          <a:srcRect t="50000" r="33507"/>
          <a:stretch/>
        </p:blipFill>
        <p:spPr>
          <a:xfrm>
            <a:off x="2908755" y="2876318"/>
            <a:ext cx="3610632" cy="1527585"/>
          </a:xfrm>
          <a:prstGeom prst="rect">
            <a:avLst/>
          </a:prstGeom>
          <a:ln>
            <a:noFill/>
          </a:ln>
          <a:effectLst>
            <a:softEdge rad="112500"/>
          </a:effectLst>
        </p:spPr>
      </p:pic>
      <p:pic>
        <p:nvPicPr>
          <p:cNvPr id="12" name="Immagine 11"/>
          <p:cNvPicPr>
            <a:picLocks noChangeAspect="1"/>
          </p:cNvPicPr>
          <p:nvPr/>
        </p:nvPicPr>
        <p:blipFill rotWithShape="1">
          <a:blip r:embed="rId3" cstate="print">
            <a:extLst>
              <a:ext uri="{28A0092B-C50C-407E-A947-70E740481C1C}">
                <a14:useLocalDpi xmlns:a14="http://schemas.microsoft.com/office/drawing/2010/main" xmlns="" val="0"/>
              </a:ext>
            </a:extLst>
          </a:blip>
          <a:srcRect l="67566"/>
          <a:stretch/>
        </p:blipFill>
        <p:spPr>
          <a:xfrm>
            <a:off x="916166" y="5584045"/>
            <a:ext cx="1704134" cy="1120980"/>
          </a:xfrm>
          <a:prstGeom prst="rect">
            <a:avLst/>
          </a:prstGeom>
          <a:ln>
            <a:noFill/>
          </a:ln>
          <a:effectLst>
            <a:outerShdw blurRad="190500" algn="tl" rotWithShape="0">
              <a:srgbClr val="000000">
                <a:alpha val="70000"/>
              </a:srgbClr>
            </a:outerShdw>
          </a:effectLst>
        </p:spPr>
      </p:pic>
      <p:pic>
        <p:nvPicPr>
          <p:cNvPr id="11" name="Immagine 10"/>
          <p:cNvPicPr>
            <a:picLocks noChangeAspect="1"/>
          </p:cNvPicPr>
          <p:nvPr/>
        </p:nvPicPr>
        <p:blipFill rotWithShape="1">
          <a:blip r:embed="rId3" cstate="print">
            <a:extLst>
              <a:ext uri="{28A0092B-C50C-407E-A947-70E740481C1C}">
                <a14:useLocalDpi xmlns:a14="http://schemas.microsoft.com/office/drawing/2010/main" xmlns="" val="0"/>
              </a:ext>
            </a:extLst>
          </a:blip>
          <a:srcRect r="33764"/>
          <a:stretch/>
        </p:blipFill>
        <p:spPr>
          <a:xfrm>
            <a:off x="117204" y="4324547"/>
            <a:ext cx="3526661" cy="13692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722812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ccia">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ma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TM04033925[[fn=Goccia]]</Template>
  <TotalTime>79</TotalTime>
  <Words>289</Words>
  <Application>Microsoft Office PowerPoint</Application>
  <PresentationFormat>Personalizzato</PresentationFormat>
  <Paragraphs>20</Paragraphs>
  <Slides>2</Slides>
  <Notes>0</Notes>
  <HiddenSlides>0</HiddenSlides>
  <MMClips>0</MMClips>
  <ScaleCrop>false</ScaleCrop>
  <HeadingPairs>
    <vt:vector size="4" baseType="variant">
      <vt:variant>
        <vt:lpstr>Tema</vt:lpstr>
      </vt:variant>
      <vt:variant>
        <vt:i4>1</vt:i4>
      </vt:variant>
      <vt:variant>
        <vt:lpstr>Titoli diapositive</vt:lpstr>
      </vt:variant>
      <vt:variant>
        <vt:i4>2</vt:i4>
      </vt:variant>
    </vt:vector>
  </HeadingPairs>
  <TitlesOfParts>
    <vt:vector size="3" baseType="lpstr">
      <vt:lpstr>Goccia</vt:lpstr>
      <vt:lpstr>Diapositiva 1</vt:lpstr>
      <vt:lpstr>Diapositiva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Ipalb_tur Villa</dc:creator>
  <cp:lastModifiedBy>Pasquale</cp:lastModifiedBy>
  <cp:revision>13</cp:revision>
  <dcterms:created xsi:type="dcterms:W3CDTF">2018-03-28T10:49:17Z</dcterms:created>
  <dcterms:modified xsi:type="dcterms:W3CDTF">2018-04-07T19:23:30Z</dcterms:modified>
</cp:coreProperties>
</file>