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1735-8C20-455E-BA05-0C342453A204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257-B0EE-4A77-AC85-AEC7139842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63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1735-8C20-455E-BA05-0C342453A204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257-B0EE-4A77-AC85-AEC7139842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7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1735-8C20-455E-BA05-0C342453A204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257-B0EE-4A77-AC85-AEC7139842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05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1735-8C20-455E-BA05-0C342453A204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257-B0EE-4A77-AC85-AEC7139842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29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1735-8C20-455E-BA05-0C342453A204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257-B0EE-4A77-AC85-AEC7139842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10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1735-8C20-455E-BA05-0C342453A204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257-B0EE-4A77-AC85-AEC7139842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3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1735-8C20-455E-BA05-0C342453A204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257-B0EE-4A77-AC85-AEC7139842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99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1735-8C20-455E-BA05-0C342453A204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257-B0EE-4A77-AC85-AEC7139842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81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1735-8C20-455E-BA05-0C342453A204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257-B0EE-4A77-AC85-AEC7139842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1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1735-8C20-455E-BA05-0C342453A204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257-B0EE-4A77-AC85-AEC7139842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96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1735-8C20-455E-BA05-0C342453A204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257-B0EE-4A77-AC85-AEC7139842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0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1735-8C20-455E-BA05-0C342453A204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5257-B0EE-4A77-AC85-AEC7139842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1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4179">
            <a:off x="311335" y="126275"/>
            <a:ext cx="3505044" cy="645799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1950">
            <a:off x="4728692" y="2567727"/>
            <a:ext cx="7131469" cy="315308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553855" y="1274"/>
            <a:ext cx="88184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dirty="0" err="1" smtClean="0">
                <a:latin typeface="Algerian" panose="04020705040A02060702" pitchFamily="82" charset="0"/>
              </a:rPr>
              <a:t>This</a:t>
            </a:r>
            <a:r>
              <a:rPr lang="it-IT" sz="8000" dirty="0" smtClean="0">
                <a:latin typeface="Algerian" panose="04020705040A02060702" pitchFamily="82" charset="0"/>
              </a:rPr>
              <a:t> </a:t>
            </a:r>
            <a:r>
              <a:rPr lang="it-IT" sz="8000" dirty="0" err="1" smtClean="0">
                <a:latin typeface="Algerian" panose="04020705040A02060702" pitchFamily="82" charset="0"/>
              </a:rPr>
              <a:t>is</a:t>
            </a:r>
            <a:r>
              <a:rPr lang="it-IT" sz="8000" dirty="0">
                <a:latin typeface="Algerian" panose="04020705040A02060702" pitchFamily="82" charset="0"/>
              </a:rPr>
              <a:t> </a:t>
            </a:r>
            <a:r>
              <a:rPr lang="it-IT" sz="8000" dirty="0" smtClean="0">
                <a:latin typeface="Algerian" panose="04020705040A02060702" pitchFamily="82" charset="0"/>
              </a:rPr>
              <a:t>Calabria</a:t>
            </a:r>
            <a:endParaRPr lang="it-IT" sz="8000" dirty="0">
              <a:latin typeface="Algerian" panose="04020705040A02060702" pitchFamily="82" charset="0"/>
            </a:endParaRPr>
          </a:p>
        </p:txBody>
      </p:sp>
      <p:sp>
        <p:nvSpPr>
          <p:cNvPr id="12" name="Rettangolo 11"/>
          <p:cNvSpPr/>
          <p:nvPr/>
        </p:nvSpPr>
        <p:spPr>
          <a:xfrm rot="20977186">
            <a:off x="4430150" y="120647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Bodoni MT" panose="02070603080606020203" pitchFamily="18" charset="0"/>
              </a:rPr>
              <a:t>O</a:t>
            </a:r>
            <a:r>
              <a:rPr lang="it-IT" sz="20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ur </a:t>
            </a:r>
            <a:r>
              <a:rPr lang="it-IT" sz="2000" dirty="0" err="1" smtClean="0">
                <a:solidFill>
                  <a:srgbClr val="002060"/>
                </a:solidFill>
                <a:latin typeface="Bodoni MT" panose="02070603080606020203" pitchFamily="18" charset="0"/>
              </a:rPr>
              <a:t>region</a:t>
            </a:r>
            <a:r>
              <a:rPr lang="it-IT" sz="20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 .</a:t>
            </a:r>
          </a:p>
          <a:p>
            <a:r>
              <a:rPr lang="it-IT" sz="2000" dirty="0" err="1" smtClean="0">
                <a:solidFill>
                  <a:srgbClr val="002060"/>
                </a:solidFill>
                <a:latin typeface="Bodoni MT" panose="02070603080606020203" pitchFamily="18" charset="0"/>
              </a:rPr>
              <a:t>It</a:t>
            </a:r>
            <a:r>
              <a:rPr lang="it-IT" sz="20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  <a:latin typeface="Bodoni MT" panose="02070603080606020203" pitchFamily="18" charset="0"/>
              </a:rPr>
              <a:t>is</a:t>
            </a:r>
            <a:r>
              <a:rPr lang="it-IT" sz="20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  <a:latin typeface="Bodoni MT" panose="02070603080606020203" pitchFamily="18" charset="0"/>
              </a:rPr>
              <a:t>situated</a:t>
            </a:r>
            <a:r>
              <a:rPr lang="it-IT" sz="20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 in the </a:t>
            </a:r>
            <a:r>
              <a:rPr lang="it-IT" sz="2000" dirty="0" err="1" smtClean="0">
                <a:solidFill>
                  <a:srgbClr val="002060"/>
                </a:solidFill>
                <a:latin typeface="Bodoni MT" panose="02070603080606020203" pitchFamily="18" charset="0"/>
              </a:rPr>
              <a:t>south</a:t>
            </a:r>
            <a:r>
              <a:rPr lang="it-IT" sz="20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 of </a:t>
            </a:r>
            <a:r>
              <a:rPr lang="it-IT" sz="2000" dirty="0" err="1" smtClean="0">
                <a:solidFill>
                  <a:srgbClr val="002060"/>
                </a:solidFill>
                <a:latin typeface="Bodoni MT" panose="02070603080606020203" pitchFamily="18" charset="0"/>
              </a:rPr>
              <a:t>Italy</a:t>
            </a:r>
            <a:r>
              <a:rPr lang="it-IT" sz="20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 just on the </a:t>
            </a:r>
            <a:r>
              <a:rPr lang="it-IT" sz="2000" dirty="0" err="1" smtClean="0">
                <a:solidFill>
                  <a:srgbClr val="002060"/>
                </a:solidFill>
                <a:latin typeface="Bodoni MT" panose="02070603080606020203" pitchFamily="18" charset="0"/>
              </a:rPr>
              <a:t>tip</a:t>
            </a:r>
            <a:r>
              <a:rPr lang="it-IT" sz="20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 of the </a:t>
            </a:r>
            <a:r>
              <a:rPr lang="it-IT" sz="2000" dirty="0" err="1" smtClean="0">
                <a:solidFill>
                  <a:srgbClr val="002060"/>
                </a:solidFill>
                <a:latin typeface="Bodoni MT" panose="02070603080606020203" pitchFamily="18" charset="0"/>
              </a:rPr>
              <a:t>boot</a:t>
            </a:r>
            <a:r>
              <a:rPr lang="it-IT" sz="20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. </a:t>
            </a:r>
          </a:p>
          <a:p>
            <a:r>
              <a:rPr lang="it-IT" sz="2000" dirty="0" err="1" smtClean="0">
                <a:solidFill>
                  <a:srgbClr val="002060"/>
                </a:solidFill>
                <a:latin typeface="Bodoni MT" panose="02070603080606020203" pitchFamily="18" charset="0"/>
              </a:rPr>
              <a:t>Italy’s</a:t>
            </a:r>
            <a:r>
              <a:rPr lang="it-IT" sz="20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  <a:latin typeface="Bodoni MT" panose="02070603080606020203" pitchFamily="18" charset="0"/>
              </a:rPr>
              <a:t>shape</a:t>
            </a:r>
            <a:r>
              <a:rPr lang="it-IT" sz="20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  <a:latin typeface="Bodoni MT" panose="02070603080606020203" pitchFamily="18" charset="0"/>
              </a:rPr>
              <a:t>is</a:t>
            </a:r>
            <a:r>
              <a:rPr lang="it-IT" sz="20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  <a:latin typeface="Bodoni MT" panose="02070603080606020203" pitchFamily="18" charset="0"/>
              </a:rPr>
              <a:t>like</a:t>
            </a:r>
            <a:r>
              <a:rPr lang="it-IT" sz="20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 a </a:t>
            </a:r>
            <a:r>
              <a:rPr lang="it-IT" sz="2000" dirty="0" err="1">
                <a:solidFill>
                  <a:srgbClr val="002060"/>
                </a:solidFill>
                <a:latin typeface="Bodoni MT" panose="02070603080606020203" pitchFamily="18" charset="0"/>
              </a:rPr>
              <a:t>b</a:t>
            </a:r>
            <a:r>
              <a:rPr lang="it-IT" sz="2000" dirty="0" err="1" smtClean="0">
                <a:solidFill>
                  <a:srgbClr val="002060"/>
                </a:solidFill>
                <a:latin typeface="Bodoni MT" panose="02070603080606020203" pitchFamily="18" charset="0"/>
              </a:rPr>
              <a:t>oot</a:t>
            </a:r>
            <a:r>
              <a:rPr lang="it-IT" sz="20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 </a:t>
            </a:r>
            <a:endParaRPr lang="it-IT" sz="2000" dirty="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1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829">
            <a:off x="201942" y="959549"/>
            <a:ext cx="4759131" cy="316698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583">
            <a:off x="5501421" y="842469"/>
            <a:ext cx="5859609" cy="516306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26740" y="566826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These are the places we live in: Reggio Calabria, our main city and our province. </a:t>
            </a:r>
            <a:endParaRPr lang="en-US" sz="2400" dirty="0" smtClean="0"/>
          </a:p>
          <a:p>
            <a:r>
              <a:rPr lang="en-US" sz="2400" dirty="0" err="1" smtClean="0"/>
              <a:t>Scilla</a:t>
            </a:r>
            <a:r>
              <a:rPr lang="en-US" sz="2400" dirty="0" smtClean="0"/>
              <a:t>, a little town on the sea.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 rot="21075669">
            <a:off x="-7735" y="335444"/>
            <a:ext cx="4561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REGGIO CALABRIA </a:t>
            </a:r>
            <a:endParaRPr lang="it-IT" sz="44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 rot="473663">
            <a:off x="7608584" y="-107983"/>
            <a:ext cx="2643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dirty="0" smtClean="0">
                <a:solidFill>
                  <a:srgbClr val="00B050"/>
                </a:solidFill>
              </a:rPr>
              <a:t>SCILLA</a:t>
            </a:r>
            <a:endParaRPr lang="it-IT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0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51" y="746535"/>
            <a:ext cx="6565583" cy="204153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3" y="3153409"/>
            <a:ext cx="4293613" cy="322021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613873" y="315340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6000" dirty="0"/>
          </a:p>
          <a:p>
            <a:r>
              <a:rPr lang="en-US" sz="6000" dirty="0" smtClean="0">
                <a:latin typeface="Agency FB" panose="020B0503020202020204" pitchFamily="34" charset="0"/>
              </a:rPr>
              <a:t>These are some famous ancient </a:t>
            </a:r>
            <a:r>
              <a:rPr lang="en-US" sz="6000" dirty="0">
                <a:latin typeface="Agency FB" panose="020B0503020202020204" pitchFamily="34" charset="0"/>
              </a:rPr>
              <a:t>castles </a:t>
            </a:r>
            <a:r>
              <a:rPr lang="en-US" sz="6000" dirty="0" smtClean="0">
                <a:latin typeface="Agency FB" panose="020B0503020202020204" pitchFamily="34" charset="0"/>
              </a:rPr>
              <a:t>in </a:t>
            </a:r>
            <a:r>
              <a:rPr lang="en-US" sz="6000" dirty="0">
                <a:latin typeface="Agency FB" panose="020B0503020202020204" pitchFamily="34" charset="0"/>
              </a:rPr>
              <a:t>Calabria</a:t>
            </a:r>
            <a:endParaRPr lang="it-IT" sz="6000" dirty="0">
              <a:latin typeface="Agency FB" panose="020B0503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33717" y="6211669"/>
            <a:ext cx="3401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</a:rPr>
              <a:t>Aragonese </a:t>
            </a:r>
            <a:r>
              <a:rPr lang="it-IT" sz="3600" dirty="0" err="1" smtClean="0">
                <a:solidFill>
                  <a:schemeClr val="accent2">
                    <a:lumMod val="75000"/>
                  </a:schemeClr>
                </a:solidFill>
              </a:rPr>
              <a:t>Castle</a:t>
            </a:r>
            <a:endParaRPr lang="it-IT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613873" y="0"/>
            <a:ext cx="39210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chemeClr val="accent1">
                    <a:lumMod val="75000"/>
                  </a:schemeClr>
                </a:solidFill>
              </a:rPr>
              <a:t>Ruffo </a:t>
            </a:r>
            <a:r>
              <a:rPr lang="it-IT" sz="6000" dirty="0" err="1" smtClean="0">
                <a:solidFill>
                  <a:schemeClr val="accent1">
                    <a:lumMod val="75000"/>
                  </a:schemeClr>
                </a:solidFill>
              </a:rPr>
              <a:t>Castle</a:t>
            </a:r>
            <a:endParaRPr lang="it-IT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6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7" y="469293"/>
            <a:ext cx="5975032" cy="413176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578611" y="0"/>
            <a:ext cx="5225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Some </a:t>
            </a:r>
            <a:r>
              <a:rPr lang="it-IT" sz="3600" dirty="0" err="1" smtClean="0">
                <a:solidFill>
                  <a:srgbClr val="FF0000"/>
                </a:solidFill>
              </a:rPr>
              <a:t>Calabrian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attractions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97" y="2640631"/>
            <a:ext cx="5617569" cy="421736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77509" y="4485574"/>
            <a:ext cx="5316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0070C0"/>
                </a:solidFill>
              </a:rPr>
              <a:t>This</a:t>
            </a:r>
            <a:r>
              <a:rPr lang="it-IT" sz="3200" dirty="0" smtClean="0">
                <a:solidFill>
                  <a:srgbClr val="0070C0"/>
                </a:solidFill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</a:rPr>
              <a:t>is</a:t>
            </a:r>
            <a:r>
              <a:rPr lang="it-IT" sz="3200" dirty="0" smtClean="0">
                <a:solidFill>
                  <a:srgbClr val="0070C0"/>
                </a:solidFill>
              </a:rPr>
              <a:t> the Santuario of Tropea </a:t>
            </a:r>
          </a:p>
        </p:txBody>
      </p:sp>
      <p:sp>
        <p:nvSpPr>
          <p:cNvPr id="9" name="Rettangolo 8"/>
          <p:cNvSpPr/>
          <p:nvPr/>
        </p:nvSpPr>
        <p:spPr>
          <a:xfrm>
            <a:off x="318597" y="507034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Reopened to worship after 9 years, the church of Santa Maria </a:t>
            </a:r>
            <a:r>
              <a:rPr lang="en-US" sz="2800" dirty="0" err="1">
                <a:latin typeface="Agency FB" panose="020B0503020202020204" pitchFamily="34" charset="0"/>
              </a:rPr>
              <a:t>dell'Isola</a:t>
            </a:r>
            <a:r>
              <a:rPr lang="en-US" sz="2800" dirty="0">
                <a:latin typeface="Agency FB" panose="020B0503020202020204" pitchFamily="34" charset="0"/>
              </a:rPr>
              <a:t> stands on a beautiful </a:t>
            </a:r>
            <a:r>
              <a:rPr lang="en-US" sz="2800" dirty="0" smtClean="0">
                <a:latin typeface="Agency FB" panose="020B0503020202020204" pitchFamily="34" charset="0"/>
              </a:rPr>
              <a:t>isle </a:t>
            </a:r>
            <a:r>
              <a:rPr lang="en-US" sz="2800" dirty="0">
                <a:latin typeface="Agency FB" panose="020B0503020202020204" pitchFamily="34" charset="0"/>
              </a:rPr>
              <a:t>that is recognized as a symbol of </a:t>
            </a:r>
            <a:r>
              <a:rPr lang="en-US" sz="2800" dirty="0" err="1">
                <a:latin typeface="Agency FB" panose="020B0503020202020204" pitchFamily="34" charset="0"/>
              </a:rPr>
              <a:t>Tropea</a:t>
            </a:r>
            <a:r>
              <a:rPr lang="en-US" sz="2800" dirty="0">
                <a:latin typeface="Agency FB" panose="020B0503020202020204" pitchFamily="34" charset="0"/>
              </a:rPr>
              <a:t>, a popular tourist resort </a:t>
            </a:r>
            <a:r>
              <a:rPr lang="en-US" sz="2800" dirty="0" smtClean="0">
                <a:latin typeface="Agency FB" panose="020B0503020202020204" pitchFamily="34" charset="0"/>
              </a:rPr>
              <a:t>on </a:t>
            </a:r>
            <a:r>
              <a:rPr lang="en-US" sz="2800" dirty="0">
                <a:latin typeface="Agency FB" panose="020B0503020202020204" pitchFamily="34" charset="0"/>
              </a:rPr>
              <a:t>the Calabrian </a:t>
            </a:r>
            <a:r>
              <a:rPr lang="en-US" sz="2800" dirty="0" smtClean="0">
                <a:latin typeface="Agency FB" panose="020B0503020202020204" pitchFamily="34" charset="0"/>
              </a:rPr>
              <a:t>Tyrrhenian Sea.</a:t>
            </a:r>
            <a:endParaRPr lang="it-IT" sz="2800" dirty="0">
              <a:latin typeface="Agency FB" panose="020B0503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728933" y="368059"/>
            <a:ext cx="2988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Cattolica of Stilo 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130775" y="92442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The Catholic Church is a small Byzantine church with a central plan of a square shape, and is located at the foot of Mount </a:t>
            </a:r>
            <a:r>
              <a:rPr lang="en-US" sz="2800" dirty="0" err="1">
                <a:latin typeface="Agency FB" panose="020B0503020202020204" pitchFamily="34" charset="0"/>
              </a:rPr>
              <a:t>Consolino</a:t>
            </a:r>
            <a:r>
              <a:rPr lang="en-US" sz="2800" dirty="0">
                <a:latin typeface="Agency FB" panose="020B0503020202020204" pitchFamily="34" charset="0"/>
              </a:rPr>
              <a:t> in </a:t>
            </a:r>
            <a:r>
              <a:rPr lang="en-US" sz="2800" dirty="0" err="1">
                <a:latin typeface="Agency FB" panose="020B0503020202020204" pitchFamily="34" charset="0"/>
              </a:rPr>
              <a:t>Stilo</a:t>
            </a:r>
            <a:r>
              <a:rPr lang="en-US" sz="2800" dirty="0">
                <a:latin typeface="Agency FB" panose="020B0503020202020204" pitchFamily="34" charset="0"/>
              </a:rPr>
              <a:t> in the province of Reggio Calabria</a:t>
            </a:r>
            <a:endParaRPr lang="it-IT" sz="2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7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7461"/>
            <a:ext cx="5053444" cy="336053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281">
            <a:off x="5409602" y="2169594"/>
            <a:ext cx="6844663" cy="350294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5"/>
            <a:ext cx="4979709" cy="324660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732765" y="148443"/>
            <a:ext cx="62533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FF0000"/>
                </a:solidFill>
              </a:rPr>
              <a:t>These</a:t>
            </a:r>
            <a:r>
              <a:rPr lang="it-IT" sz="4000" dirty="0" smtClean="0">
                <a:solidFill>
                  <a:srgbClr val="FF0000"/>
                </a:solidFill>
              </a:rPr>
              <a:t> are some </a:t>
            </a:r>
            <a:r>
              <a:rPr lang="it-IT" sz="4000" dirty="0" err="1" smtClean="0">
                <a:solidFill>
                  <a:srgbClr val="FF0000"/>
                </a:solidFill>
              </a:rPr>
              <a:t>nice</a:t>
            </a:r>
            <a:r>
              <a:rPr lang="it-IT" sz="4000" dirty="0" smtClean="0">
                <a:solidFill>
                  <a:srgbClr val="FF0000"/>
                </a:solidFill>
              </a:rPr>
              <a:t> </a:t>
            </a:r>
            <a:r>
              <a:rPr lang="it-IT" sz="4000" dirty="0" err="1" smtClean="0">
                <a:solidFill>
                  <a:srgbClr val="FF0000"/>
                </a:solidFill>
              </a:rPr>
              <a:t>beaches</a:t>
            </a:r>
            <a:endParaRPr lang="it-IT" sz="4000" dirty="0" smtClean="0">
              <a:solidFill>
                <a:srgbClr val="FF0000"/>
              </a:solidFill>
            </a:endParaRPr>
          </a:p>
          <a:p>
            <a:r>
              <a:rPr lang="it-IT" sz="4000" dirty="0" smtClean="0">
                <a:solidFill>
                  <a:srgbClr val="FF0000"/>
                </a:solidFill>
              </a:rPr>
              <a:t> </a:t>
            </a:r>
            <a:r>
              <a:rPr lang="it-IT" sz="4000" dirty="0" err="1" smtClean="0">
                <a:solidFill>
                  <a:srgbClr val="FF0000"/>
                </a:solidFill>
              </a:rPr>
              <a:t>where</a:t>
            </a:r>
            <a:r>
              <a:rPr lang="it-IT" sz="4000" dirty="0" smtClean="0">
                <a:solidFill>
                  <a:srgbClr val="FF0000"/>
                </a:solidFill>
              </a:rPr>
              <a:t> </a:t>
            </a:r>
            <a:r>
              <a:rPr lang="it-IT" sz="4000" dirty="0" err="1" smtClean="0">
                <a:solidFill>
                  <a:srgbClr val="FF0000"/>
                </a:solidFill>
              </a:rPr>
              <a:t>we</a:t>
            </a:r>
            <a:r>
              <a:rPr lang="it-IT" sz="4000" dirty="0" smtClean="0">
                <a:solidFill>
                  <a:srgbClr val="FF0000"/>
                </a:solidFill>
              </a:rPr>
              <a:t> </a:t>
            </a:r>
            <a:r>
              <a:rPr lang="it-IT" sz="4000" dirty="0" err="1" smtClean="0">
                <a:solidFill>
                  <a:srgbClr val="FF0000"/>
                </a:solidFill>
              </a:rPr>
              <a:t>often</a:t>
            </a:r>
            <a:r>
              <a:rPr lang="it-IT" sz="4000" dirty="0" smtClean="0">
                <a:solidFill>
                  <a:srgbClr val="FF0000"/>
                </a:solidFill>
              </a:rPr>
              <a:t> go. </a:t>
            </a:r>
            <a:endParaRPr lang="it-IT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8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93" y="2283909"/>
            <a:ext cx="5905500" cy="44291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4" y="357185"/>
            <a:ext cx="2619375" cy="17430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19" y="357186"/>
            <a:ext cx="2619375" cy="17430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582649" y="0"/>
            <a:ext cx="2259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Capo Vaticano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 rot="1282408">
            <a:off x="3144439" y="923926"/>
            <a:ext cx="3158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/>
              <a:t>Tropea’s</a:t>
            </a:r>
            <a:r>
              <a:rPr lang="it-IT" sz="4000" dirty="0" smtClean="0"/>
              <a:t> </a:t>
            </a:r>
            <a:r>
              <a:rPr lang="it-IT" sz="4000" dirty="0" err="1" smtClean="0"/>
              <a:t>caves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82327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168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Agency FB</vt:lpstr>
      <vt:lpstr>Algerian</vt:lpstr>
      <vt:lpstr>Arial</vt:lpstr>
      <vt:lpstr>Bodoni MT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Alberghiero Tur_</dc:creator>
  <cp:lastModifiedBy>Alberghiero Tur_</cp:lastModifiedBy>
  <cp:revision>17</cp:revision>
  <dcterms:created xsi:type="dcterms:W3CDTF">2018-01-10T11:38:50Z</dcterms:created>
  <dcterms:modified xsi:type="dcterms:W3CDTF">2018-01-31T11:49:20Z</dcterms:modified>
</cp:coreProperties>
</file>