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60" r:id="rId6"/>
    <p:sldId id="262" r:id="rId7"/>
    <p:sldId id="263" r:id="rId8"/>
    <p:sldId id="259"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B2E2ED-BF32-4DF4-ABAB-0D9297B3CA2F}" type="datetimeFigureOut">
              <a:rPr lang="it-IT" smtClean="0"/>
              <a:t>30/05/2018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BCBFFD-8897-4509-93B8-18EA04C7D431}" type="slidenum">
              <a:rPr lang="it-IT" smtClean="0"/>
              <a:t>‹N›</a:t>
            </a:fld>
            <a:endParaRPr lang="it-IT"/>
          </a:p>
        </p:txBody>
      </p:sp>
    </p:spTree>
    <p:extLst>
      <p:ext uri="{BB962C8B-B14F-4D97-AF65-F5344CB8AC3E}">
        <p14:creationId xmlns:p14="http://schemas.microsoft.com/office/powerpoint/2010/main" val="3796303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7B2E2ED-BF32-4DF4-ABAB-0D9297B3CA2F}" type="datetimeFigureOut">
              <a:rPr lang="it-IT" smtClean="0"/>
              <a:t>30/05/2018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BCBFFD-8897-4509-93B8-18EA04C7D431}" type="slidenum">
              <a:rPr lang="it-IT" smtClean="0"/>
              <a:t>‹N›</a:t>
            </a:fld>
            <a:endParaRPr lang="it-IT"/>
          </a:p>
        </p:txBody>
      </p:sp>
    </p:spTree>
    <p:extLst>
      <p:ext uri="{BB962C8B-B14F-4D97-AF65-F5344CB8AC3E}">
        <p14:creationId xmlns:p14="http://schemas.microsoft.com/office/powerpoint/2010/main" val="2974363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7B2E2ED-BF32-4DF4-ABAB-0D9297B3CA2F}" type="datetimeFigureOut">
              <a:rPr lang="it-IT" smtClean="0"/>
              <a:t>30/05/2018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BCBFFD-8897-4509-93B8-18EA04C7D431}" type="slidenum">
              <a:rPr lang="it-IT" smtClean="0"/>
              <a:t>‹N›</a:t>
            </a:fld>
            <a:endParaRPr lang="it-IT"/>
          </a:p>
        </p:txBody>
      </p:sp>
    </p:spTree>
    <p:extLst>
      <p:ext uri="{BB962C8B-B14F-4D97-AF65-F5344CB8AC3E}">
        <p14:creationId xmlns:p14="http://schemas.microsoft.com/office/powerpoint/2010/main" val="753735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37B2E2ED-BF32-4DF4-ABAB-0D9297B3CA2F}" type="datetimeFigureOut">
              <a:rPr lang="it-IT" smtClean="0"/>
              <a:t>30/05/2018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BCBFFD-8897-4509-93B8-18EA04C7D431}" type="slidenum">
              <a:rPr lang="it-IT" smtClean="0"/>
              <a:t>‹N›</a:t>
            </a:fld>
            <a:endParaRPr lang="it-IT"/>
          </a:p>
        </p:txBody>
      </p:sp>
    </p:spTree>
    <p:extLst>
      <p:ext uri="{BB962C8B-B14F-4D97-AF65-F5344CB8AC3E}">
        <p14:creationId xmlns:p14="http://schemas.microsoft.com/office/powerpoint/2010/main" val="2436311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37B2E2ED-BF32-4DF4-ABAB-0D9297B3CA2F}" type="datetimeFigureOut">
              <a:rPr lang="it-IT" smtClean="0"/>
              <a:t>30/05/2018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1BCBFFD-8897-4509-93B8-18EA04C7D431}" type="slidenum">
              <a:rPr lang="it-IT" smtClean="0"/>
              <a:t>‹N›</a:t>
            </a:fld>
            <a:endParaRPr lang="it-IT"/>
          </a:p>
        </p:txBody>
      </p:sp>
    </p:spTree>
    <p:extLst>
      <p:ext uri="{BB962C8B-B14F-4D97-AF65-F5344CB8AC3E}">
        <p14:creationId xmlns:p14="http://schemas.microsoft.com/office/powerpoint/2010/main" val="47043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37B2E2ED-BF32-4DF4-ABAB-0D9297B3CA2F}" type="datetimeFigureOut">
              <a:rPr lang="it-IT" smtClean="0"/>
              <a:t>30/05/2018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1BCBFFD-8897-4509-93B8-18EA04C7D431}" type="slidenum">
              <a:rPr lang="it-IT" smtClean="0"/>
              <a:t>‹N›</a:t>
            </a:fld>
            <a:endParaRPr lang="it-IT"/>
          </a:p>
        </p:txBody>
      </p:sp>
    </p:spTree>
    <p:extLst>
      <p:ext uri="{BB962C8B-B14F-4D97-AF65-F5344CB8AC3E}">
        <p14:creationId xmlns:p14="http://schemas.microsoft.com/office/powerpoint/2010/main" val="2214664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37B2E2ED-BF32-4DF4-ABAB-0D9297B3CA2F}" type="datetimeFigureOut">
              <a:rPr lang="it-IT" smtClean="0"/>
              <a:t>30/05/2018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1BCBFFD-8897-4509-93B8-18EA04C7D431}" type="slidenum">
              <a:rPr lang="it-IT" smtClean="0"/>
              <a:t>‹N›</a:t>
            </a:fld>
            <a:endParaRPr lang="it-IT"/>
          </a:p>
        </p:txBody>
      </p:sp>
    </p:spTree>
    <p:extLst>
      <p:ext uri="{BB962C8B-B14F-4D97-AF65-F5344CB8AC3E}">
        <p14:creationId xmlns:p14="http://schemas.microsoft.com/office/powerpoint/2010/main" val="2670047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37B2E2ED-BF32-4DF4-ABAB-0D9297B3CA2F}" type="datetimeFigureOut">
              <a:rPr lang="it-IT" smtClean="0"/>
              <a:t>30/05/2018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1BCBFFD-8897-4509-93B8-18EA04C7D431}" type="slidenum">
              <a:rPr lang="it-IT" smtClean="0"/>
              <a:t>‹N›</a:t>
            </a:fld>
            <a:endParaRPr lang="it-IT"/>
          </a:p>
        </p:txBody>
      </p:sp>
    </p:spTree>
    <p:extLst>
      <p:ext uri="{BB962C8B-B14F-4D97-AF65-F5344CB8AC3E}">
        <p14:creationId xmlns:p14="http://schemas.microsoft.com/office/powerpoint/2010/main" val="754974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2E2ED-BF32-4DF4-ABAB-0D9297B3CA2F}" type="datetimeFigureOut">
              <a:rPr lang="it-IT" smtClean="0"/>
              <a:t>30/05/2018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1BCBFFD-8897-4509-93B8-18EA04C7D431}" type="slidenum">
              <a:rPr lang="it-IT" smtClean="0"/>
              <a:t>‹N›</a:t>
            </a:fld>
            <a:endParaRPr lang="it-IT"/>
          </a:p>
        </p:txBody>
      </p:sp>
    </p:spTree>
    <p:extLst>
      <p:ext uri="{BB962C8B-B14F-4D97-AF65-F5344CB8AC3E}">
        <p14:creationId xmlns:p14="http://schemas.microsoft.com/office/powerpoint/2010/main" val="127328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7B2E2ED-BF32-4DF4-ABAB-0D9297B3CA2F}" type="datetimeFigureOut">
              <a:rPr lang="it-IT" smtClean="0"/>
              <a:t>30/05/2018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1BCBFFD-8897-4509-93B8-18EA04C7D431}" type="slidenum">
              <a:rPr lang="it-IT" smtClean="0"/>
              <a:t>‹N›</a:t>
            </a:fld>
            <a:endParaRPr lang="it-IT"/>
          </a:p>
        </p:txBody>
      </p:sp>
    </p:spTree>
    <p:extLst>
      <p:ext uri="{BB962C8B-B14F-4D97-AF65-F5344CB8AC3E}">
        <p14:creationId xmlns:p14="http://schemas.microsoft.com/office/powerpoint/2010/main" val="3532138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37B2E2ED-BF32-4DF4-ABAB-0D9297B3CA2F}" type="datetimeFigureOut">
              <a:rPr lang="it-IT" smtClean="0"/>
              <a:t>30/05/2018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1BCBFFD-8897-4509-93B8-18EA04C7D431}" type="slidenum">
              <a:rPr lang="it-IT" smtClean="0"/>
              <a:t>‹N›</a:t>
            </a:fld>
            <a:endParaRPr lang="it-IT"/>
          </a:p>
        </p:txBody>
      </p:sp>
    </p:spTree>
    <p:extLst>
      <p:ext uri="{BB962C8B-B14F-4D97-AF65-F5344CB8AC3E}">
        <p14:creationId xmlns:p14="http://schemas.microsoft.com/office/powerpoint/2010/main" val="30037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2E2ED-BF32-4DF4-ABAB-0D9297B3CA2F}" type="datetimeFigureOut">
              <a:rPr lang="it-IT" smtClean="0"/>
              <a:t>30/05/2018</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CBFFD-8897-4509-93B8-18EA04C7D431}" type="slidenum">
              <a:rPr lang="it-IT" smtClean="0"/>
              <a:t>‹N›</a:t>
            </a:fld>
            <a:endParaRPr lang="it-IT"/>
          </a:p>
        </p:txBody>
      </p:sp>
    </p:spTree>
    <p:extLst>
      <p:ext uri="{BB962C8B-B14F-4D97-AF65-F5344CB8AC3E}">
        <p14:creationId xmlns:p14="http://schemas.microsoft.com/office/powerpoint/2010/main" val="9331779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658471" y="2077104"/>
            <a:ext cx="9144000" cy="2387600"/>
          </a:xfrm>
        </p:spPr>
        <p:txBody>
          <a:bodyPr>
            <a:noAutofit/>
          </a:bodyPr>
          <a:lstStyle/>
          <a:p>
            <a:r>
              <a:rPr lang="it-IT" sz="8000" dirty="0" smtClean="0">
                <a:solidFill>
                  <a:srgbClr val="002060"/>
                </a:solidFill>
              </a:rPr>
              <a:t>Grana Padano and Parmigiano Reggiano</a:t>
            </a:r>
            <a:endParaRPr lang="it-IT" sz="8000" dirty="0">
              <a:solidFill>
                <a:srgbClr val="002060"/>
              </a:solidFill>
            </a:endParaRPr>
          </a:p>
        </p:txBody>
      </p:sp>
    </p:spTree>
    <p:extLst>
      <p:ext uri="{BB962C8B-B14F-4D97-AF65-F5344CB8AC3E}">
        <p14:creationId xmlns:p14="http://schemas.microsoft.com/office/powerpoint/2010/main" val="30724639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4787152" y="591671"/>
            <a:ext cx="6117515" cy="871369"/>
          </a:xfrm>
        </p:spPr>
        <p:txBody>
          <a:bodyPr>
            <a:normAutofit fontScale="90000"/>
          </a:bodyPr>
          <a:lstStyle/>
          <a:p>
            <a:r>
              <a:rPr lang="it-IT" dirty="0" smtClean="0">
                <a:solidFill>
                  <a:srgbClr val="002060"/>
                </a:solidFill>
              </a:rPr>
              <a:t>Parmigiano Reggiano </a:t>
            </a:r>
            <a:endParaRPr lang="it-IT" dirty="0">
              <a:solidFill>
                <a:srgbClr val="002060"/>
              </a:solidFill>
            </a:endParaRPr>
          </a:p>
        </p:txBody>
      </p:sp>
      <p:sp>
        <p:nvSpPr>
          <p:cNvPr id="7" name="Sottotitolo 6"/>
          <p:cNvSpPr>
            <a:spLocks noGrp="1"/>
          </p:cNvSpPr>
          <p:nvPr>
            <p:ph type="subTitle" idx="1"/>
          </p:nvPr>
        </p:nvSpPr>
        <p:spPr>
          <a:xfrm>
            <a:off x="1244302" y="1613647"/>
            <a:ext cx="3205779" cy="4582758"/>
          </a:xfrm>
        </p:spPr>
        <p:txBody>
          <a:bodyPr>
            <a:normAutofit lnSpcReduction="10000"/>
          </a:bodyPr>
          <a:lstStyle/>
          <a:p>
            <a:pPr algn="l"/>
            <a:r>
              <a:rPr lang="en-US" dirty="0">
                <a:solidFill>
                  <a:schemeClr val="bg1"/>
                </a:solidFill>
              </a:rPr>
              <a:t>The origins of this cheese date back to the Middle Ages and are generally located around the 12th </a:t>
            </a:r>
            <a:r>
              <a:rPr lang="en-US" dirty="0" smtClean="0">
                <a:solidFill>
                  <a:schemeClr val="bg1"/>
                </a:solidFill>
              </a:rPr>
              <a:t>century, </a:t>
            </a:r>
            <a:r>
              <a:rPr lang="en-US" dirty="0" smtClean="0">
                <a:solidFill>
                  <a:schemeClr val="bg1"/>
                </a:solidFill>
              </a:rPr>
              <a:t>h</a:t>
            </a:r>
            <a:r>
              <a:rPr lang="en-US" dirty="0" smtClean="0">
                <a:solidFill>
                  <a:schemeClr val="bg1"/>
                </a:solidFill>
              </a:rPr>
              <a:t>istorically </a:t>
            </a:r>
            <a:r>
              <a:rPr lang="en-US" dirty="0">
                <a:solidFill>
                  <a:schemeClr val="bg1"/>
                </a:solidFill>
              </a:rPr>
              <a:t>next to the great monasteries and mighty castles where the first toll booths appeared: small buildings with a square or polygonal plan where milk processing took place.</a:t>
            </a:r>
            <a:endParaRPr lang="it-IT" dirty="0">
              <a:solidFill>
                <a:schemeClr val="bg1"/>
              </a:solidFill>
            </a:endParaRPr>
          </a:p>
        </p:txBody>
      </p:sp>
      <p:pic>
        <p:nvPicPr>
          <p:cNvPr id="8" name="Immagin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0081" y="1613647"/>
            <a:ext cx="6784566" cy="4475181"/>
          </a:xfrm>
          <a:prstGeom prst="rect">
            <a:avLst/>
          </a:prstGeom>
          <a:ln>
            <a:noFill/>
          </a:ln>
          <a:effectLst>
            <a:softEdge rad="112500"/>
          </a:effectLst>
        </p:spPr>
      </p:pic>
    </p:spTree>
    <p:extLst>
      <p:ext uri="{BB962C8B-B14F-4D97-AF65-F5344CB8AC3E}">
        <p14:creationId xmlns:p14="http://schemas.microsoft.com/office/powerpoint/2010/main" val="367237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olo 1"/>
          <p:cNvSpPr>
            <a:spLocks noGrp="1"/>
          </p:cNvSpPr>
          <p:nvPr>
            <p:ph type="subTitle" idx="1"/>
          </p:nvPr>
        </p:nvSpPr>
        <p:spPr>
          <a:xfrm>
            <a:off x="6728014" y="0"/>
            <a:ext cx="4917141" cy="6173974"/>
          </a:xfrm>
        </p:spPr>
        <p:txBody>
          <a:bodyPr>
            <a:normAutofit/>
          </a:bodyPr>
          <a:lstStyle/>
          <a:p>
            <a:r>
              <a:rPr lang="en-US" dirty="0">
                <a:solidFill>
                  <a:schemeClr val="bg1"/>
                </a:solidFill>
              </a:rPr>
              <a:t/>
            </a:r>
            <a:br>
              <a:rPr lang="en-US" dirty="0">
                <a:solidFill>
                  <a:schemeClr val="bg1"/>
                </a:solidFill>
              </a:rPr>
            </a:br>
            <a:r>
              <a:rPr lang="en-US" dirty="0">
                <a:solidFill>
                  <a:schemeClr val="bg1"/>
                </a:solidFill>
              </a:rPr>
              <a:t>It is a product with a protected designation of origin (D.O.P.) Only the cheese produced according to the rules gathered in the Production Regulations can boast the Parmigiano-Reggiano brand. Currently, most of the production of Parmigiano-Reggiano occurs with milk produced by </a:t>
            </a:r>
            <a:r>
              <a:rPr lang="en-US" dirty="0" err="1">
                <a:solidFill>
                  <a:schemeClr val="bg1"/>
                </a:solidFill>
              </a:rPr>
              <a:t>Frisone</a:t>
            </a:r>
            <a:r>
              <a:rPr lang="en-US" dirty="0">
                <a:solidFill>
                  <a:schemeClr val="bg1"/>
                </a:solidFill>
              </a:rPr>
              <a:t> cows, introduced in the territory during the twentieth century, but the breed traditionally exploited for the production of cheese is the red </a:t>
            </a:r>
            <a:r>
              <a:rPr lang="en-US" dirty="0" err="1">
                <a:solidFill>
                  <a:schemeClr val="bg1"/>
                </a:solidFill>
              </a:rPr>
              <a:t>Reggiana</a:t>
            </a:r>
            <a:r>
              <a:rPr lang="en-US" dirty="0">
                <a:solidFill>
                  <a:schemeClr val="bg1"/>
                </a:solidFill>
              </a:rPr>
              <a:t>, with triple attitude (milk, labor and meat) , probably introduced by the </a:t>
            </a:r>
            <a:r>
              <a:rPr lang="en-US" dirty="0" err="1">
                <a:solidFill>
                  <a:schemeClr val="bg1"/>
                </a:solidFill>
              </a:rPr>
              <a:t>Lombards</a:t>
            </a:r>
            <a:r>
              <a:rPr lang="en-US" dirty="0">
                <a:solidFill>
                  <a:schemeClr val="bg1"/>
                </a:solidFill>
              </a:rPr>
              <a:t>.</a:t>
            </a:r>
            <a:endParaRPr lang="it-IT" dirty="0">
              <a:solidFill>
                <a:schemeClr val="bg1"/>
              </a:solidFill>
            </a:endParaRPr>
          </a:p>
        </p:txBody>
      </p:sp>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0833" y="1074597"/>
            <a:ext cx="6164793" cy="41054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425455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
            <a:ext cx="9144000" cy="1425388"/>
          </a:xfrm>
        </p:spPr>
        <p:txBody>
          <a:bodyPr/>
          <a:lstStyle/>
          <a:p>
            <a:r>
              <a:rPr lang="it-IT" dirty="0" err="1">
                <a:solidFill>
                  <a:srgbClr val="002060"/>
                </a:solidFill>
              </a:rPr>
              <a:t>I</a:t>
            </a:r>
            <a:r>
              <a:rPr lang="it-IT" dirty="0" err="1" smtClean="0">
                <a:solidFill>
                  <a:srgbClr val="002060"/>
                </a:solidFill>
              </a:rPr>
              <a:t>ngredients</a:t>
            </a:r>
            <a:endParaRPr lang="it-IT" dirty="0">
              <a:solidFill>
                <a:srgbClr val="002060"/>
              </a:solidFill>
            </a:endParaRPr>
          </a:p>
        </p:txBody>
      </p:sp>
      <p:sp>
        <p:nvSpPr>
          <p:cNvPr id="3" name="Sottotitolo 2"/>
          <p:cNvSpPr>
            <a:spLocks noGrp="1"/>
          </p:cNvSpPr>
          <p:nvPr>
            <p:ph type="subTitle" idx="1"/>
          </p:nvPr>
        </p:nvSpPr>
        <p:spPr>
          <a:xfrm>
            <a:off x="192741" y="1425388"/>
            <a:ext cx="7036398" cy="5257799"/>
          </a:xfrm>
        </p:spPr>
        <p:txBody>
          <a:bodyPr>
            <a:normAutofit/>
          </a:bodyPr>
          <a:lstStyle/>
          <a:p>
            <a:r>
              <a:rPr lang="it-IT" dirty="0">
                <a:solidFill>
                  <a:schemeClr val="bg1"/>
                </a:solidFill>
              </a:rPr>
              <a:t>100 </a:t>
            </a:r>
            <a:r>
              <a:rPr lang="it-IT" dirty="0" err="1">
                <a:solidFill>
                  <a:schemeClr val="bg1"/>
                </a:solidFill>
              </a:rPr>
              <a:t>grams</a:t>
            </a:r>
            <a:r>
              <a:rPr lang="it-IT" dirty="0">
                <a:solidFill>
                  <a:schemeClr val="bg1"/>
                </a:solidFill>
              </a:rPr>
              <a:t> of </a:t>
            </a:r>
            <a:r>
              <a:rPr lang="it-IT" dirty="0" err="1">
                <a:solidFill>
                  <a:schemeClr val="bg1"/>
                </a:solidFill>
              </a:rPr>
              <a:t>seasoned</a:t>
            </a:r>
            <a:r>
              <a:rPr lang="it-IT" dirty="0">
                <a:solidFill>
                  <a:schemeClr val="bg1"/>
                </a:solidFill>
              </a:rPr>
              <a:t> Parmigiano Reggiano </a:t>
            </a:r>
            <a:r>
              <a:rPr lang="it-IT" dirty="0" err="1" smtClean="0">
                <a:solidFill>
                  <a:schemeClr val="bg1"/>
                </a:solidFill>
              </a:rPr>
              <a:t>contains</a:t>
            </a:r>
            <a:r>
              <a:rPr lang="it-IT" dirty="0" smtClean="0">
                <a:solidFill>
                  <a:schemeClr val="bg1"/>
                </a:solidFill>
              </a:rPr>
              <a:t>:</a:t>
            </a:r>
            <a:endParaRPr lang="it-IT" dirty="0">
              <a:solidFill>
                <a:schemeClr val="bg1"/>
              </a:solidFill>
            </a:endParaRPr>
          </a:p>
          <a:p>
            <a:pPr algn="l"/>
            <a:r>
              <a:rPr lang="it-IT" sz="2000" dirty="0">
                <a:solidFill>
                  <a:schemeClr val="bg1"/>
                </a:solidFill>
              </a:rPr>
              <a:t>Water 30.8 g</a:t>
            </a:r>
          </a:p>
          <a:p>
            <a:pPr algn="l"/>
            <a:r>
              <a:rPr lang="it-IT" sz="2000" dirty="0">
                <a:solidFill>
                  <a:schemeClr val="bg1"/>
                </a:solidFill>
              </a:rPr>
              <a:t>Total </a:t>
            </a:r>
            <a:r>
              <a:rPr lang="it-IT" sz="2000" dirty="0" err="1">
                <a:solidFill>
                  <a:schemeClr val="bg1"/>
                </a:solidFill>
              </a:rPr>
              <a:t>protein</a:t>
            </a:r>
            <a:r>
              <a:rPr lang="it-IT" sz="2000" dirty="0">
                <a:solidFill>
                  <a:schemeClr val="bg1"/>
                </a:solidFill>
              </a:rPr>
              <a:t> 33.0 g</a:t>
            </a:r>
          </a:p>
          <a:p>
            <a:pPr algn="l"/>
            <a:r>
              <a:rPr lang="it-IT" sz="2000" dirty="0" err="1">
                <a:solidFill>
                  <a:schemeClr val="bg1"/>
                </a:solidFill>
              </a:rPr>
              <a:t>Fat</a:t>
            </a:r>
            <a:r>
              <a:rPr lang="it-IT" sz="2000" dirty="0">
                <a:solidFill>
                  <a:schemeClr val="bg1"/>
                </a:solidFill>
              </a:rPr>
              <a:t> 28.4 g</a:t>
            </a:r>
          </a:p>
          <a:p>
            <a:pPr algn="l"/>
            <a:r>
              <a:rPr lang="it-IT" sz="2000" dirty="0">
                <a:solidFill>
                  <a:schemeClr val="bg1"/>
                </a:solidFill>
              </a:rPr>
              <a:t>Energy </a:t>
            </a:r>
            <a:r>
              <a:rPr lang="it-IT" sz="2000" dirty="0" err="1">
                <a:solidFill>
                  <a:schemeClr val="bg1"/>
                </a:solidFill>
              </a:rPr>
              <a:t>value</a:t>
            </a:r>
            <a:r>
              <a:rPr lang="it-IT" sz="2000" dirty="0">
                <a:solidFill>
                  <a:schemeClr val="bg1"/>
                </a:solidFill>
              </a:rPr>
              <a:t> 392 kcal</a:t>
            </a:r>
          </a:p>
          <a:p>
            <a:pPr algn="l"/>
            <a:r>
              <a:rPr lang="it-IT" sz="2000" dirty="0" err="1">
                <a:solidFill>
                  <a:schemeClr val="bg1"/>
                </a:solidFill>
              </a:rPr>
              <a:t>Sodium</a:t>
            </a:r>
            <a:r>
              <a:rPr lang="it-IT" sz="2000" dirty="0">
                <a:solidFill>
                  <a:schemeClr val="bg1"/>
                </a:solidFill>
              </a:rPr>
              <a:t> </a:t>
            </a:r>
            <a:r>
              <a:rPr lang="it-IT" sz="2000" dirty="0" err="1">
                <a:solidFill>
                  <a:schemeClr val="bg1"/>
                </a:solidFill>
              </a:rPr>
              <a:t>chloride</a:t>
            </a:r>
            <a:r>
              <a:rPr lang="it-IT" sz="2000" dirty="0">
                <a:solidFill>
                  <a:schemeClr val="bg1"/>
                </a:solidFill>
              </a:rPr>
              <a:t> 1.39 g</a:t>
            </a:r>
          </a:p>
          <a:p>
            <a:pPr algn="l"/>
            <a:r>
              <a:rPr lang="it-IT" sz="2000" dirty="0" err="1">
                <a:solidFill>
                  <a:schemeClr val="bg1"/>
                </a:solidFill>
              </a:rPr>
              <a:t>Calcium</a:t>
            </a:r>
            <a:r>
              <a:rPr lang="it-IT" sz="2000" dirty="0">
                <a:solidFill>
                  <a:schemeClr val="bg1"/>
                </a:solidFill>
              </a:rPr>
              <a:t> 1160 </a:t>
            </a:r>
            <a:r>
              <a:rPr lang="it-IT" sz="2000" dirty="0" smtClean="0">
                <a:solidFill>
                  <a:schemeClr val="bg1"/>
                </a:solidFill>
              </a:rPr>
              <a:t>mg</a:t>
            </a:r>
          </a:p>
          <a:p>
            <a:pPr algn="l"/>
            <a:r>
              <a:rPr lang="it-IT" sz="2000" dirty="0" err="1" smtClean="0">
                <a:solidFill>
                  <a:schemeClr val="bg1"/>
                </a:solidFill>
              </a:rPr>
              <a:t>Phosphorus</a:t>
            </a:r>
            <a:r>
              <a:rPr lang="it-IT" sz="2000" dirty="0" smtClean="0">
                <a:solidFill>
                  <a:schemeClr val="bg1"/>
                </a:solidFill>
              </a:rPr>
              <a:t> 680 mg</a:t>
            </a:r>
          </a:p>
          <a:p>
            <a:pPr algn="l"/>
            <a:r>
              <a:rPr lang="it-IT" sz="2000" dirty="0" err="1" smtClean="0">
                <a:solidFill>
                  <a:schemeClr val="bg1"/>
                </a:solidFill>
              </a:rPr>
              <a:t>Sodium</a:t>
            </a:r>
            <a:r>
              <a:rPr lang="it-IT" sz="2000" dirty="0" smtClean="0">
                <a:solidFill>
                  <a:schemeClr val="bg1"/>
                </a:solidFill>
              </a:rPr>
              <a:t> 650 mg</a:t>
            </a:r>
          </a:p>
        </p:txBody>
      </p:sp>
      <p:sp>
        <p:nvSpPr>
          <p:cNvPr id="5" name="Rettangolo 4"/>
          <p:cNvSpPr/>
          <p:nvPr/>
        </p:nvSpPr>
        <p:spPr>
          <a:xfrm>
            <a:off x="5213872" y="1183340"/>
            <a:ext cx="6096000" cy="4616648"/>
          </a:xfrm>
          <a:prstGeom prst="rect">
            <a:avLst/>
          </a:prstGeom>
        </p:spPr>
        <p:txBody>
          <a:bodyPr>
            <a:spAutoFit/>
          </a:bodyPr>
          <a:lstStyle/>
          <a:p>
            <a:endParaRPr lang="it-IT" dirty="0" smtClean="0"/>
          </a:p>
          <a:p>
            <a:endParaRPr lang="it-IT" dirty="0"/>
          </a:p>
          <a:p>
            <a:r>
              <a:rPr lang="it-IT" sz="2000" dirty="0" err="1" smtClean="0">
                <a:solidFill>
                  <a:schemeClr val="bg1"/>
                </a:solidFill>
              </a:rPr>
              <a:t>Potassium</a:t>
            </a:r>
            <a:r>
              <a:rPr lang="it-IT" sz="2000" dirty="0" smtClean="0">
                <a:solidFill>
                  <a:schemeClr val="bg1"/>
                </a:solidFill>
              </a:rPr>
              <a:t> 100 mg</a:t>
            </a:r>
          </a:p>
          <a:p>
            <a:r>
              <a:rPr lang="it-IT" sz="2000" dirty="0" err="1" smtClean="0">
                <a:solidFill>
                  <a:schemeClr val="bg1"/>
                </a:solidFill>
              </a:rPr>
              <a:t>Magnesium</a:t>
            </a:r>
            <a:r>
              <a:rPr lang="it-IT" sz="2000" dirty="0" smtClean="0">
                <a:solidFill>
                  <a:schemeClr val="bg1"/>
                </a:solidFill>
              </a:rPr>
              <a:t> 43 mg</a:t>
            </a:r>
          </a:p>
          <a:p>
            <a:r>
              <a:rPr lang="it-IT" sz="2000" dirty="0" err="1" smtClean="0">
                <a:solidFill>
                  <a:schemeClr val="bg1"/>
                </a:solidFill>
              </a:rPr>
              <a:t>Zinc</a:t>
            </a:r>
            <a:r>
              <a:rPr lang="it-IT" sz="2000" dirty="0" smtClean="0">
                <a:solidFill>
                  <a:schemeClr val="bg1"/>
                </a:solidFill>
              </a:rPr>
              <a:t> 4 mg</a:t>
            </a:r>
          </a:p>
          <a:p>
            <a:r>
              <a:rPr lang="it-IT" sz="2000" dirty="0" err="1" smtClean="0">
                <a:solidFill>
                  <a:schemeClr val="bg1"/>
                </a:solidFill>
              </a:rPr>
              <a:t>Vitamin</a:t>
            </a:r>
            <a:r>
              <a:rPr lang="it-IT" sz="2000" dirty="0" smtClean="0">
                <a:solidFill>
                  <a:schemeClr val="bg1"/>
                </a:solidFill>
              </a:rPr>
              <a:t> A 270 </a:t>
            </a:r>
            <a:r>
              <a:rPr lang="el-GR" sz="2000" dirty="0" smtClean="0">
                <a:solidFill>
                  <a:schemeClr val="bg1"/>
                </a:solidFill>
              </a:rPr>
              <a:t>μ</a:t>
            </a:r>
            <a:r>
              <a:rPr lang="it-IT" sz="2000" dirty="0" smtClean="0">
                <a:solidFill>
                  <a:schemeClr val="bg1"/>
                </a:solidFill>
              </a:rPr>
              <a:t>g</a:t>
            </a:r>
          </a:p>
          <a:p>
            <a:r>
              <a:rPr lang="it-IT" sz="2000" dirty="0" err="1" smtClean="0">
                <a:solidFill>
                  <a:schemeClr val="bg1"/>
                </a:solidFill>
              </a:rPr>
              <a:t>Vitamin</a:t>
            </a:r>
            <a:r>
              <a:rPr lang="it-IT" sz="2000" dirty="0" smtClean="0">
                <a:solidFill>
                  <a:schemeClr val="bg1"/>
                </a:solidFill>
              </a:rPr>
              <a:t> B1 34 </a:t>
            </a:r>
            <a:r>
              <a:rPr lang="el-GR" sz="2000" dirty="0" smtClean="0">
                <a:solidFill>
                  <a:schemeClr val="bg1"/>
                </a:solidFill>
              </a:rPr>
              <a:t>μ</a:t>
            </a:r>
            <a:r>
              <a:rPr lang="it-IT" sz="2000" dirty="0" smtClean="0">
                <a:solidFill>
                  <a:schemeClr val="bg1"/>
                </a:solidFill>
              </a:rPr>
              <a:t>g</a:t>
            </a:r>
          </a:p>
          <a:p>
            <a:r>
              <a:rPr lang="it-IT" sz="2000" dirty="0" err="1" smtClean="0">
                <a:solidFill>
                  <a:schemeClr val="bg1"/>
                </a:solidFill>
              </a:rPr>
              <a:t>Vitamin</a:t>
            </a:r>
            <a:r>
              <a:rPr lang="it-IT" sz="2000" dirty="0" smtClean="0">
                <a:solidFill>
                  <a:schemeClr val="bg1"/>
                </a:solidFill>
              </a:rPr>
              <a:t> B2 370 </a:t>
            </a:r>
            <a:r>
              <a:rPr lang="el-GR" sz="2000" dirty="0" smtClean="0">
                <a:solidFill>
                  <a:schemeClr val="bg1"/>
                </a:solidFill>
              </a:rPr>
              <a:t>μ</a:t>
            </a:r>
            <a:r>
              <a:rPr lang="it-IT" sz="2000" dirty="0" smtClean="0">
                <a:solidFill>
                  <a:schemeClr val="bg1"/>
                </a:solidFill>
              </a:rPr>
              <a:t>g</a:t>
            </a:r>
          </a:p>
          <a:p>
            <a:r>
              <a:rPr lang="it-IT" sz="2000" dirty="0" err="1" smtClean="0">
                <a:solidFill>
                  <a:schemeClr val="bg1"/>
                </a:solidFill>
              </a:rPr>
              <a:t>Vitamin</a:t>
            </a:r>
            <a:r>
              <a:rPr lang="it-IT" sz="2000" dirty="0" smtClean="0">
                <a:solidFill>
                  <a:schemeClr val="bg1"/>
                </a:solidFill>
              </a:rPr>
              <a:t> B6 110 </a:t>
            </a:r>
            <a:r>
              <a:rPr lang="el-GR" sz="2000" dirty="0" smtClean="0">
                <a:solidFill>
                  <a:schemeClr val="bg1"/>
                </a:solidFill>
              </a:rPr>
              <a:t>μ</a:t>
            </a:r>
            <a:r>
              <a:rPr lang="it-IT" sz="2000" dirty="0" smtClean="0">
                <a:solidFill>
                  <a:schemeClr val="bg1"/>
                </a:solidFill>
              </a:rPr>
              <a:t>g</a:t>
            </a:r>
          </a:p>
          <a:p>
            <a:r>
              <a:rPr lang="it-IT" sz="2000" dirty="0" err="1" smtClean="0">
                <a:solidFill>
                  <a:schemeClr val="bg1"/>
                </a:solidFill>
              </a:rPr>
              <a:t>Vitamin</a:t>
            </a:r>
            <a:r>
              <a:rPr lang="it-IT" sz="2000" dirty="0" smtClean="0">
                <a:solidFill>
                  <a:schemeClr val="bg1"/>
                </a:solidFill>
              </a:rPr>
              <a:t> B12 4.2 </a:t>
            </a:r>
            <a:r>
              <a:rPr lang="el-GR" sz="2000" dirty="0" smtClean="0">
                <a:solidFill>
                  <a:schemeClr val="bg1"/>
                </a:solidFill>
              </a:rPr>
              <a:t>μ</a:t>
            </a:r>
            <a:r>
              <a:rPr lang="it-IT" sz="2000" dirty="0" smtClean="0">
                <a:solidFill>
                  <a:schemeClr val="bg1"/>
                </a:solidFill>
              </a:rPr>
              <a:t>g</a:t>
            </a:r>
          </a:p>
          <a:p>
            <a:r>
              <a:rPr lang="it-IT" sz="2000" dirty="0" err="1" smtClean="0">
                <a:solidFill>
                  <a:schemeClr val="bg1"/>
                </a:solidFill>
              </a:rPr>
              <a:t>Vitamin</a:t>
            </a:r>
            <a:r>
              <a:rPr lang="it-IT" sz="2000" dirty="0" smtClean="0">
                <a:solidFill>
                  <a:schemeClr val="bg1"/>
                </a:solidFill>
              </a:rPr>
              <a:t> PP 55 </a:t>
            </a:r>
            <a:r>
              <a:rPr lang="el-GR" sz="2000" dirty="0" smtClean="0">
                <a:solidFill>
                  <a:schemeClr val="bg1"/>
                </a:solidFill>
              </a:rPr>
              <a:t>μ</a:t>
            </a:r>
            <a:r>
              <a:rPr lang="it-IT" sz="2000" dirty="0" smtClean="0">
                <a:solidFill>
                  <a:schemeClr val="bg1"/>
                </a:solidFill>
              </a:rPr>
              <a:t>g</a:t>
            </a:r>
          </a:p>
          <a:p>
            <a:r>
              <a:rPr lang="it-IT" sz="2000" dirty="0" err="1" smtClean="0">
                <a:solidFill>
                  <a:schemeClr val="bg1"/>
                </a:solidFill>
              </a:rPr>
              <a:t>Pantothenic</a:t>
            </a:r>
            <a:r>
              <a:rPr lang="it-IT" sz="2000" dirty="0" smtClean="0">
                <a:solidFill>
                  <a:schemeClr val="bg1"/>
                </a:solidFill>
              </a:rPr>
              <a:t> acid 320 </a:t>
            </a:r>
            <a:r>
              <a:rPr lang="el-GR" sz="2000" dirty="0" smtClean="0">
                <a:solidFill>
                  <a:schemeClr val="bg1"/>
                </a:solidFill>
              </a:rPr>
              <a:t>μ</a:t>
            </a:r>
            <a:r>
              <a:rPr lang="it-IT" sz="2000" dirty="0" smtClean="0">
                <a:solidFill>
                  <a:schemeClr val="bg1"/>
                </a:solidFill>
              </a:rPr>
              <a:t>g</a:t>
            </a:r>
          </a:p>
          <a:p>
            <a:r>
              <a:rPr lang="it-IT" sz="2000" dirty="0" err="1" smtClean="0">
                <a:solidFill>
                  <a:schemeClr val="bg1"/>
                </a:solidFill>
              </a:rPr>
              <a:t>Choline</a:t>
            </a:r>
            <a:r>
              <a:rPr lang="it-IT" sz="2000" dirty="0" smtClean="0">
                <a:solidFill>
                  <a:schemeClr val="bg1"/>
                </a:solidFill>
              </a:rPr>
              <a:t> 40 mg</a:t>
            </a:r>
          </a:p>
          <a:p>
            <a:r>
              <a:rPr lang="it-IT" sz="2000" dirty="0" err="1" smtClean="0">
                <a:solidFill>
                  <a:schemeClr val="bg1"/>
                </a:solidFill>
              </a:rPr>
              <a:t>Biotin</a:t>
            </a:r>
            <a:r>
              <a:rPr lang="it-IT" sz="2000" dirty="0" smtClean="0">
                <a:solidFill>
                  <a:schemeClr val="bg1"/>
                </a:solidFill>
              </a:rPr>
              <a:t> 23 </a:t>
            </a:r>
            <a:r>
              <a:rPr lang="el-GR" sz="2000" dirty="0" smtClean="0">
                <a:solidFill>
                  <a:schemeClr val="bg1"/>
                </a:solidFill>
              </a:rPr>
              <a:t>μ</a:t>
            </a:r>
            <a:r>
              <a:rPr lang="it-IT" sz="2000" dirty="0" smtClean="0">
                <a:solidFill>
                  <a:schemeClr val="bg1"/>
                </a:solidFill>
              </a:rPr>
              <a:t>g</a:t>
            </a:r>
          </a:p>
          <a:p>
            <a:endParaRPr lang="it-IT" dirty="0"/>
          </a:p>
        </p:txBody>
      </p:sp>
    </p:spTree>
    <p:extLst>
      <p:ext uri="{BB962C8B-B14F-4D97-AF65-F5344CB8AC3E}">
        <p14:creationId xmlns:p14="http://schemas.microsoft.com/office/powerpoint/2010/main" val="2559747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olo 5"/>
          <p:cNvSpPr>
            <a:spLocks noGrp="1"/>
          </p:cNvSpPr>
          <p:nvPr>
            <p:ph type="ctrTitle"/>
          </p:nvPr>
        </p:nvSpPr>
        <p:spPr>
          <a:xfrm>
            <a:off x="873162" y="604085"/>
            <a:ext cx="4697506" cy="1021976"/>
          </a:xfrm>
        </p:spPr>
        <p:txBody>
          <a:bodyPr/>
          <a:lstStyle/>
          <a:p>
            <a:r>
              <a:rPr lang="it-IT" dirty="0" smtClean="0">
                <a:solidFill>
                  <a:srgbClr val="002060"/>
                </a:solidFill>
              </a:rPr>
              <a:t>Grana Padano </a:t>
            </a:r>
            <a:endParaRPr lang="it-IT" dirty="0">
              <a:solidFill>
                <a:srgbClr val="002060"/>
              </a:solidFill>
            </a:endParaRPr>
          </a:p>
        </p:txBody>
      </p:sp>
      <p:sp>
        <p:nvSpPr>
          <p:cNvPr id="7" name="Sottotitolo 6"/>
          <p:cNvSpPr>
            <a:spLocks noGrp="1"/>
          </p:cNvSpPr>
          <p:nvPr>
            <p:ph type="subTitle" idx="1"/>
          </p:nvPr>
        </p:nvSpPr>
        <p:spPr>
          <a:xfrm>
            <a:off x="6250193" y="946671"/>
            <a:ext cx="4435736" cy="5346551"/>
          </a:xfrm>
        </p:spPr>
        <p:txBody>
          <a:bodyPr/>
          <a:lstStyle/>
          <a:p>
            <a:r>
              <a:rPr lang="en-US" dirty="0">
                <a:solidFill>
                  <a:schemeClr val="bg1"/>
                </a:solidFill>
              </a:rPr>
              <a:t>Grana Padano is an Italian PDO cheese a hard and cooked pasta and a slow maturation.</a:t>
            </a:r>
          </a:p>
          <a:p>
            <a:endParaRPr lang="en-US" dirty="0">
              <a:solidFill>
                <a:schemeClr val="bg1"/>
              </a:solidFill>
            </a:endParaRPr>
          </a:p>
          <a:p>
            <a:r>
              <a:rPr lang="en-US" dirty="0">
                <a:solidFill>
                  <a:schemeClr val="bg1"/>
                </a:solidFill>
              </a:rPr>
              <a:t>They are produced in thirty-two provinces of Emilia-Romagna, Lombardy, Piedmont, Trentino-Alto Adige and Veneto; all stages of the production chain (breeding and milking of cows, collection and transformation of milk into cheese, maturing, possible scraping) must necessarily take place in the area of ​​origin.</a:t>
            </a:r>
            <a:endParaRPr lang="it-IT" dirty="0">
              <a:solidFill>
                <a:schemeClr val="bg1"/>
              </a:solidFill>
            </a:endParaRP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637" y="1968647"/>
            <a:ext cx="6174665" cy="3471001"/>
          </a:xfrm>
          <a:prstGeom prst="rect">
            <a:avLst/>
          </a:prstGeom>
          <a:ln>
            <a:noFill/>
          </a:ln>
          <a:effectLst>
            <a:softEdge rad="112500"/>
          </a:effectLst>
        </p:spPr>
      </p:pic>
    </p:spTree>
    <p:extLst>
      <p:ext uri="{BB962C8B-B14F-4D97-AF65-F5344CB8AC3E}">
        <p14:creationId xmlns:p14="http://schemas.microsoft.com/office/powerpoint/2010/main" val="34556155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9976" y="2003612"/>
            <a:ext cx="5791201" cy="4477870"/>
          </a:xfrm>
        </p:spPr>
        <p:txBody>
          <a:bodyPr>
            <a:normAutofit/>
          </a:bodyPr>
          <a:lstStyle/>
          <a:p>
            <a:pPr algn="just"/>
            <a:r>
              <a:rPr lang="en-US" dirty="0">
                <a:solidFill>
                  <a:schemeClr val="bg1"/>
                </a:solidFill>
              </a:rPr>
              <a:t>The story tells that the grana cheese of the Po Valley was born in 1134 in the abbey of Chiaravalle, a few kilometers south of Milan. It was produced in special boilers inside the monasteries that can be considered the first dairies. </a:t>
            </a:r>
            <a:endParaRPr lang="en-US" dirty="0" smtClean="0">
              <a:solidFill>
                <a:schemeClr val="bg1"/>
              </a:solidFill>
            </a:endParaRPr>
          </a:p>
          <a:p>
            <a:pPr algn="just"/>
            <a:r>
              <a:rPr lang="en-US" dirty="0" smtClean="0">
                <a:solidFill>
                  <a:schemeClr val="bg1"/>
                </a:solidFill>
              </a:rPr>
              <a:t>On </a:t>
            </a:r>
            <a:r>
              <a:rPr lang="en-US" dirty="0">
                <a:solidFill>
                  <a:schemeClr val="bg1"/>
                </a:solidFill>
              </a:rPr>
              <a:t>October 30, 1955, the Decree of the President of the Republic was issued no. 1269 on the "Recognition of the denominations about the processing methods, product characteristics and production areas of the </a:t>
            </a:r>
            <a:r>
              <a:rPr lang="en-US" dirty="0" smtClean="0">
                <a:solidFill>
                  <a:schemeClr val="bg1"/>
                </a:solidFill>
              </a:rPr>
              <a:t>cheese”.</a:t>
            </a:r>
            <a:endParaRPr lang="it-IT" dirty="0">
              <a:solidFill>
                <a:schemeClr val="bg1"/>
              </a:solidFill>
            </a:endParaRP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5988" y="2172162"/>
            <a:ext cx="5366546" cy="3603812"/>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6" name="Rettangolo 5"/>
          <p:cNvSpPr/>
          <p:nvPr/>
        </p:nvSpPr>
        <p:spPr>
          <a:xfrm>
            <a:off x="3494578" y="350547"/>
            <a:ext cx="6096000" cy="923330"/>
          </a:xfrm>
          <a:prstGeom prst="rect">
            <a:avLst/>
          </a:prstGeom>
        </p:spPr>
        <p:txBody>
          <a:bodyPr>
            <a:spAutoFit/>
          </a:bodyPr>
          <a:lstStyle/>
          <a:p>
            <a:r>
              <a:rPr lang="en-US" sz="5400" dirty="0" smtClean="0">
                <a:solidFill>
                  <a:srgbClr val="002060"/>
                </a:solidFill>
              </a:rPr>
              <a:t>The history</a:t>
            </a:r>
          </a:p>
        </p:txBody>
      </p:sp>
    </p:spTree>
    <p:extLst>
      <p:ext uri="{BB962C8B-B14F-4D97-AF65-F5344CB8AC3E}">
        <p14:creationId xmlns:p14="http://schemas.microsoft.com/office/powerpoint/2010/main" val="671299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2998693" y="255494"/>
            <a:ext cx="6741459" cy="1210516"/>
          </a:xfrm>
        </p:spPr>
        <p:txBody>
          <a:bodyPr/>
          <a:lstStyle/>
          <a:p>
            <a:r>
              <a:rPr lang="it-IT" dirty="0" err="1">
                <a:solidFill>
                  <a:srgbClr val="002060"/>
                </a:solidFill>
              </a:rPr>
              <a:t>I</a:t>
            </a:r>
            <a:r>
              <a:rPr lang="it-IT" dirty="0" err="1" smtClean="0">
                <a:solidFill>
                  <a:srgbClr val="002060"/>
                </a:solidFill>
              </a:rPr>
              <a:t>ngredients</a:t>
            </a:r>
            <a:endParaRPr lang="it-IT" dirty="0">
              <a:solidFill>
                <a:srgbClr val="002060"/>
              </a:solidFill>
            </a:endParaRPr>
          </a:p>
        </p:txBody>
      </p:sp>
      <p:sp>
        <p:nvSpPr>
          <p:cNvPr id="3" name="Sottotitolo 2"/>
          <p:cNvSpPr>
            <a:spLocks noGrp="1"/>
          </p:cNvSpPr>
          <p:nvPr>
            <p:ph type="subTitle" idx="1"/>
          </p:nvPr>
        </p:nvSpPr>
        <p:spPr>
          <a:xfrm>
            <a:off x="0" y="1907708"/>
            <a:ext cx="2998693" cy="4519986"/>
          </a:xfrm>
        </p:spPr>
        <p:txBody>
          <a:bodyPr>
            <a:normAutofit/>
          </a:bodyPr>
          <a:lstStyle/>
          <a:p>
            <a:pPr algn="l"/>
            <a:r>
              <a:rPr lang="it-IT" sz="2000" dirty="0" err="1" smtClean="0">
                <a:solidFill>
                  <a:schemeClr val="bg1"/>
                </a:solidFill>
              </a:rPr>
              <a:t>Humidity</a:t>
            </a:r>
            <a:r>
              <a:rPr lang="it-IT" sz="2000" dirty="0" smtClean="0">
                <a:solidFill>
                  <a:schemeClr val="bg1"/>
                </a:solidFill>
              </a:rPr>
              <a:t>= </a:t>
            </a:r>
            <a:r>
              <a:rPr lang="it-IT" sz="2000" dirty="0" smtClean="0">
                <a:solidFill>
                  <a:schemeClr val="bg1"/>
                </a:solidFill>
              </a:rPr>
              <a:t>32 gr</a:t>
            </a:r>
            <a:endParaRPr lang="it-IT" sz="2000" dirty="0">
              <a:solidFill>
                <a:schemeClr val="bg1"/>
              </a:solidFill>
            </a:endParaRPr>
          </a:p>
          <a:p>
            <a:pPr algn="l"/>
            <a:r>
              <a:rPr lang="it-IT" sz="2000" dirty="0" err="1" smtClean="0">
                <a:solidFill>
                  <a:schemeClr val="bg1"/>
                </a:solidFill>
              </a:rPr>
              <a:t>Protein</a:t>
            </a:r>
            <a:r>
              <a:rPr lang="it-IT" sz="2000" dirty="0" smtClean="0">
                <a:solidFill>
                  <a:schemeClr val="bg1"/>
                </a:solidFill>
              </a:rPr>
              <a:t>= </a:t>
            </a:r>
            <a:r>
              <a:rPr lang="it-IT" sz="2000" dirty="0">
                <a:solidFill>
                  <a:schemeClr val="bg1"/>
                </a:solidFill>
              </a:rPr>
              <a:t>33 </a:t>
            </a:r>
            <a:r>
              <a:rPr lang="it-IT" sz="2000" dirty="0" smtClean="0">
                <a:solidFill>
                  <a:schemeClr val="bg1"/>
                </a:solidFill>
              </a:rPr>
              <a:t>gr</a:t>
            </a:r>
          </a:p>
          <a:p>
            <a:pPr algn="l"/>
            <a:r>
              <a:rPr lang="it-IT" sz="2000" dirty="0" smtClean="0">
                <a:solidFill>
                  <a:schemeClr val="bg1"/>
                </a:solidFill>
              </a:rPr>
              <a:t>Energy </a:t>
            </a:r>
            <a:r>
              <a:rPr lang="it-IT" sz="2000" dirty="0" err="1" smtClean="0">
                <a:solidFill>
                  <a:schemeClr val="bg1"/>
                </a:solidFill>
              </a:rPr>
              <a:t>value</a:t>
            </a:r>
            <a:r>
              <a:rPr lang="it-IT" sz="2000" dirty="0" smtClean="0">
                <a:solidFill>
                  <a:schemeClr val="bg1"/>
                </a:solidFill>
              </a:rPr>
              <a:t>=  </a:t>
            </a:r>
            <a:r>
              <a:rPr lang="it-IT" sz="2000" dirty="0" smtClean="0">
                <a:solidFill>
                  <a:schemeClr val="bg1"/>
                </a:solidFill>
              </a:rPr>
              <a:t>398 kcal</a:t>
            </a:r>
          </a:p>
          <a:p>
            <a:pPr algn="l"/>
            <a:r>
              <a:rPr lang="it-IT" sz="2000" dirty="0" err="1" smtClean="0">
                <a:solidFill>
                  <a:schemeClr val="bg1"/>
                </a:solidFill>
              </a:rPr>
              <a:t>Fats</a:t>
            </a:r>
            <a:r>
              <a:rPr lang="it-IT" sz="2000" dirty="0" smtClean="0">
                <a:solidFill>
                  <a:schemeClr val="bg1"/>
                </a:solidFill>
              </a:rPr>
              <a:t>= 29 gr</a:t>
            </a:r>
          </a:p>
          <a:p>
            <a:pPr algn="l"/>
            <a:r>
              <a:rPr lang="it-IT" sz="2000" dirty="0" err="1" smtClean="0">
                <a:solidFill>
                  <a:schemeClr val="bg1"/>
                </a:solidFill>
              </a:rPr>
              <a:t>Colesterol</a:t>
            </a:r>
            <a:r>
              <a:rPr lang="it-IT" sz="2000" dirty="0" smtClean="0">
                <a:solidFill>
                  <a:schemeClr val="bg1"/>
                </a:solidFill>
              </a:rPr>
              <a:t>= 98.3 mg</a:t>
            </a:r>
          </a:p>
          <a:p>
            <a:pPr algn="l"/>
            <a:r>
              <a:rPr lang="it-IT" sz="2000" dirty="0" err="1" smtClean="0">
                <a:solidFill>
                  <a:schemeClr val="bg1"/>
                </a:solidFill>
              </a:rPr>
              <a:t>Lactose</a:t>
            </a:r>
            <a:r>
              <a:rPr lang="it-IT" sz="2000" dirty="0" smtClean="0">
                <a:solidFill>
                  <a:schemeClr val="bg1"/>
                </a:solidFill>
              </a:rPr>
              <a:t>= &lt;1 mg</a:t>
            </a:r>
          </a:p>
          <a:p>
            <a:pPr algn="l"/>
            <a:r>
              <a:rPr lang="it-IT" sz="2000" dirty="0" smtClean="0">
                <a:solidFill>
                  <a:schemeClr val="bg1"/>
                </a:solidFill>
              </a:rPr>
              <a:t>Salt= 1.5 gr</a:t>
            </a:r>
          </a:p>
          <a:p>
            <a:pPr algn="l"/>
            <a:r>
              <a:rPr lang="it-IT" sz="2000" dirty="0" err="1" smtClean="0">
                <a:solidFill>
                  <a:schemeClr val="bg1"/>
                </a:solidFill>
              </a:rPr>
              <a:t>Calcium</a:t>
            </a:r>
            <a:r>
              <a:rPr lang="it-IT" sz="2000" dirty="0" smtClean="0">
                <a:solidFill>
                  <a:schemeClr val="bg1"/>
                </a:solidFill>
              </a:rPr>
              <a:t>= 1165 mg</a:t>
            </a:r>
            <a:endParaRPr lang="it-IT" sz="2000" dirty="0">
              <a:solidFill>
                <a:schemeClr val="bg1"/>
              </a:solidFill>
            </a:endParaRPr>
          </a:p>
          <a:p>
            <a:pPr algn="l"/>
            <a:r>
              <a:rPr lang="it-IT" sz="2000" dirty="0" err="1" smtClean="0">
                <a:solidFill>
                  <a:schemeClr val="bg1"/>
                </a:solidFill>
              </a:rPr>
              <a:t>Phosphorus</a:t>
            </a:r>
            <a:r>
              <a:rPr lang="it-IT" sz="2000" dirty="0" smtClean="0">
                <a:solidFill>
                  <a:schemeClr val="bg1"/>
                </a:solidFill>
              </a:rPr>
              <a:t>= 692 mg</a:t>
            </a:r>
          </a:p>
          <a:p>
            <a:pPr algn="l"/>
            <a:r>
              <a:rPr lang="it-IT" sz="2000" dirty="0" err="1" smtClean="0">
                <a:solidFill>
                  <a:schemeClr val="bg1"/>
                </a:solidFill>
              </a:rPr>
              <a:t>Potassium</a:t>
            </a:r>
            <a:r>
              <a:rPr lang="it-IT" sz="2000" dirty="0" smtClean="0">
                <a:solidFill>
                  <a:schemeClr val="bg1"/>
                </a:solidFill>
              </a:rPr>
              <a:t>= 120 mg</a:t>
            </a:r>
          </a:p>
          <a:p>
            <a:pPr algn="l"/>
            <a:r>
              <a:rPr lang="it-IT" sz="2000" dirty="0" err="1" smtClean="0">
                <a:solidFill>
                  <a:schemeClr val="bg1"/>
                </a:solidFill>
              </a:rPr>
              <a:t>Iron</a:t>
            </a:r>
            <a:r>
              <a:rPr lang="it-IT" sz="2000" dirty="0" smtClean="0">
                <a:solidFill>
                  <a:schemeClr val="bg1"/>
                </a:solidFill>
              </a:rPr>
              <a:t>= 0.14 mg</a:t>
            </a:r>
            <a:endParaRPr lang="it-IT" sz="2000" dirty="0">
              <a:solidFill>
                <a:schemeClr val="bg1"/>
              </a:solidFill>
            </a:endParaRPr>
          </a:p>
        </p:txBody>
      </p:sp>
      <p:sp>
        <p:nvSpPr>
          <p:cNvPr id="5" name="Rettangolo 4"/>
          <p:cNvSpPr/>
          <p:nvPr/>
        </p:nvSpPr>
        <p:spPr>
          <a:xfrm>
            <a:off x="0" y="1137837"/>
            <a:ext cx="6096000" cy="830997"/>
          </a:xfrm>
          <a:prstGeom prst="rect">
            <a:avLst/>
          </a:prstGeom>
        </p:spPr>
        <p:txBody>
          <a:bodyPr>
            <a:spAutoFit/>
          </a:bodyPr>
          <a:lstStyle/>
          <a:p>
            <a:endParaRPr lang="it-IT" sz="2400" dirty="0"/>
          </a:p>
          <a:p>
            <a:r>
              <a:rPr lang="it-IT" sz="2400" dirty="0" smtClean="0">
                <a:solidFill>
                  <a:schemeClr val="bg1"/>
                </a:solidFill>
              </a:rPr>
              <a:t>Grana Padano </a:t>
            </a:r>
            <a:r>
              <a:rPr lang="it-IT" sz="2400" dirty="0" err="1" smtClean="0">
                <a:solidFill>
                  <a:schemeClr val="bg1"/>
                </a:solidFill>
              </a:rPr>
              <a:t>contain</a:t>
            </a:r>
            <a:r>
              <a:rPr lang="it-IT" sz="2400" dirty="0" smtClean="0">
                <a:solidFill>
                  <a:schemeClr val="bg1"/>
                </a:solidFill>
              </a:rPr>
              <a:t>:</a:t>
            </a:r>
            <a:endParaRPr lang="it-IT" sz="2400" dirty="0">
              <a:solidFill>
                <a:schemeClr val="bg1"/>
              </a:solidFill>
            </a:endParaRPr>
          </a:p>
        </p:txBody>
      </p:sp>
      <p:sp>
        <p:nvSpPr>
          <p:cNvPr id="7" name="Rettangolo 6"/>
          <p:cNvSpPr/>
          <p:nvPr/>
        </p:nvSpPr>
        <p:spPr>
          <a:xfrm>
            <a:off x="5103157" y="1829211"/>
            <a:ext cx="2532529" cy="1323439"/>
          </a:xfrm>
          <a:prstGeom prst="rect">
            <a:avLst/>
          </a:prstGeom>
        </p:spPr>
        <p:txBody>
          <a:bodyPr wrap="square">
            <a:spAutoFit/>
          </a:bodyPr>
          <a:lstStyle/>
          <a:p>
            <a:r>
              <a:rPr lang="it-IT" sz="2000" dirty="0" err="1" smtClean="0">
                <a:solidFill>
                  <a:schemeClr val="bg1"/>
                </a:solidFill>
              </a:rPr>
              <a:t>Copper</a:t>
            </a:r>
            <a:r>
              <a:rPr lang="it-IT" sz="2000" dirty="0" smtClean="0">
                <a:solidFill>
                  <a:schemeClr val="bg1"/>
                </a:solidFill>
              </a:rPr>
              <a:t>= 0.5 mg</a:t>
            </a:r>
          </a:p>
          <a:p>
            <a:r>
              <a:rPr lang="it-IT" sz="2000" dirty="0" err="1" smtClean="0">
                <a:solidFill>
                  <a:schemeClr val="bg1"/>
                </a:solidFill>
              </a:rPr>
              <a:t>Zinc</a:t>
            </a:r>
            <a:r>
              <a:rPr lang="it-IT" sz="2000" dirty="0" smtClean="0">
                <a:solidFill>
                  <a:schemeClr val="bg1"/>
                </a:solidFill>
              </a:rPr>
              <a:t>= 11 mg</a:t>
            </a:r>
          </a:p>
          <a:p>
            <a:r>
              <a:rPr lang="it-IT" sz="2000" dirty="0" err="1" smtClean="0">
                <a:solidFill>
                  <a:schemeClr val="bg1"/>
                </a:solidFill>
              </a:rPr>
              <a:t>Iodine</a:t>
            </a:r>
            <a:r>
              <a:rPr lang="it-IT" sz="2000" dirty="0">
                <a:solidFill>
                  <a:schemeClr val="bg1"/>
                </a:solidFill>
              </a:rPr>
              <a:t>= </a:t>
            </a:r>
            <a:r>
              <a:rPr lang="it-IT" sz="2000" dirty="0" smtClean="0">
                <a:solidFill>
                  <a:schemeClr val="bg1"/>
                </a:solidFill>
              </a:rPr>
              <a:t>35.5 µg</a:t>
            </a:r>
          </a:p>
          <a:p>
            <a:r>
              <a:rPr lang="it-IT" sz="2000" dirty="0" err="1" smtClean="0">
                <a:solidFill>
                  <a:schemeClr val="bg1"/>
                </a:solidFill>
              </a:rPr>
              <a:t>Selenium</a:t>
            </a:r>
            <a:r>
              <a:rPr lang="it-IT" sz="2000" dirty="0">
                <a:solidFill>
                  <a:schemeClr val="bg1"/>
                </a:solidFill>
              </a:rPr>
              <a:t>= </a:t>
            </a:r>
            <a:r>
              <a:rPr lang="it-IT" sz="2000" dirty="0" smtClean="0">
                <a:solidFill>
                  <a:schemeClr val="bg1"/>
                </a:solidFill>
              </a:rPr>
              <a:t>12 µg</a:t>
            </a:r>
          </a:p>
        </p:txBody>
      </p:sp>
    </p:spTree>
    <p:extLst>
      <p:ext uri="{BB962C8B-B14F-4D97-AF65-F5344CB8AC3E}">
        <p14:creationId xmlns:p14="http://schemas.microsoft.com/office/powerpoint/2010/main" val="2015013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815353" y="0"/>
            <a:ext cx="8561294" cy="1156447"/>
          </a:xfrm>
        </p:spPr>
        <p:txBody>
          <a:bodyPr>
            <a:noAutofit/>
          </a:bodyPr>
          <a:lstStyle/>
          <a:p>
            <a:r>
              <a:rPr lang="it-IT" sz="3600" dirty="0" smtClean="0">
                <a:solidFill>
                  <a:srgbClr val="002060"/>
                </a:solidFill>
              </a:rPr>
              <a:t>The </a:t>
            </a:r>
            <a:r>
              <a:rPr lang="it-IT" sz="3600" dirty="0" err="1" smtClean="0">
                <a:solidFill>
                  <a:srgbClr val="002060"/>
                </a:solidFill>
              </a:rPr>
              <a:t>differences</a:t>
            </a:r>
            <a:r>
              <a:rPr lang="it-IT" sz="3600" dirty="0" smtClean="0">
                <a:solidFill>
                  <a:srgbClr val="002060"/>
                </a:solidFill>
              </a:rPr>
              <a:t> </a:t>
            </a:r>
            <a:r>
              <a:rPr lang="it-IT" sz="3600" dirty="0" err="1" smtClean="0">
                <a:solidFill>
                  <a:srgbClr val="002060"/>
                </a:solidFill>
              </a:rPr>
              <a:t>between</a:t>
            </a:r>
            <a:r>
              <a:rPr lang="it-IT" sz="3600" dirty="0" smtClean="0">
                <a:solidFill>
                  <a:srgbClr val="002060"/>
                </a:solidFill>
              </a:rPr>
              <a:t> </a:t>
            </a:r>
            <a:r>
              <a:rPr lang="it-IT" sz="3600" dirty="0" smtClean="0">
                <a:solidFill>
                  <a:srgbClr val="002060"/>
                </a:solidFill>
              </a:rPr>
              <a:t>Parmigiano Reggiano </a:t>
            </a:r>
            <a:r>
              <a:rPr lang="it-IT" sz="3600" dirty="0" smtClean="0">
                <a:solidFill>
                  <a:srgbClr val="002060"/>
                </a:solidFill>
              </a:rPr>
              <a:t>and Grana Padano </a:t>
            </a:r>
            <a:endParaRPr lang="it-IT" sz="3600" dirty="0">
              <a:solidFill>
                <a:srgbClr val="002060"/>
              </a:solidFill>
            </a:endParaRPr>
          </a:p>
        </p:txBody>
      </p:sp>
      <p:sp>
        <p:nvSpPr>
          <p:cNvPr id="3" name="Sottotitolo 2"/>
          <p:cNvSpPr>
            <a:spLocks noGrp="1"/>
          </p:cNvSpPr>
          <p:nvPr>
            <p:ph type="subTitle" idx="1"/>
          </p:nvPr>
        </p:nvSpPr>
        <p:spPr>
          <a:xfrm>
            <a:off x="1232647" y="1559858"/>
            <a:ext cx="9144000" cy="4518213"/>
          </a:xfrm>
        </p:spPr>
        <p:txBody>
          <a:bodyPr>
            <a:normAutofit/>
          </a:bodyPr>
          <a:lstStyle/>
          <a:p>
            <a:pPr marL="457200" indent="-457200" algn="just">
              <a:buAutoNum type="arabicParenR"/>
            </a:pPr>
            <a:r>
              <a:rPr lang="en-US" sz="2000" dirty="0" smtClean="0">
                <a:solidFill>
                  <a:schemeClr val="bg1"/>
                </a:solidFill>
              </a:rPr>
              <a:t>The </a:t>
            </a:r>
            <a:r>
              <a:rPr lang="en-US" sz="2000" dirty="0">
                <a:solidFill>
                  <a:schemeClr val="bg1"/>
                </a:solidFill>
              </a:rPr>
              <a:t>area of ​​production of Grana Padano is much more extensive and therefore the grain will present a much more marked aromatic differentiation from one grain to another</a:t>
            </a:r>
            <a:r>
              <a:rPr lang="en-US" sz="2000" dirty="0" smtClean="0">
                <a:solidFill>
                  <a:schemeClr val="bg1"/>
                </a:solidFill>
              </a:rPr>
              <a:t>.</a:t>
            </a:r>
            <a:endParaRPr lang="it-IT" sz="2000" dirty="0">
              <a:solidFill>
                <a:schemeClr val="bg1"/>
              </a:solidFill>
            </a:endParaRPr>
          </a:p>
          <a:p>
            <a:pPr marL="457200" indent="-457200" algn="just">
              <a:buAutoNum type="arabicParenR"/>
            </a:pPr>
            <a:r>
              <a:rPr lang="en-US" sz="2000" dirty="0">
                <a:solidFill>
                  <a:schemeClr val="bg1"/>
                </a:solidFill>
              </a:rPr>
              <a:t>Parmesan milk can not reach the dairy at temperatures below 15 degrees while the grain at 8. This will greatly affect the bacterial load of milk in favor of the most natural and spicy aroma of Parmesan</a:t>
            </a:r>
            <a:r>
              <a:rPr lang="en-US" sz="2000" dirty="0" smtClean="0">
                <a:solidFill>
                  <a:schemeClr val="bg1"/>
                </a:solidFill>
              </a:rPr>
              <a:t>.</a:t>
            </a:r>
          </a:p>
          <a:p>
            <a:pPr marL="457200" indent="-457200" algn="just">
              <a:buAutoNum type="arabicParenR"/>
            </a:pPr>
            <a:r>
              <a:rPr lang="en-US" sz="2000" dirty="0">
                <a:solidFill>
                  <a:schemeClr val="bg1"/>
                </a:solidFill>
              </a:rPr>
              <a:t>Parmesan cheese is produced only once a day with the mixture of the partially skimmed milk and the morning one. The grain can be produced twice a day</a:t>
            </a:r>
            <a:r>
              <a:rPr lang="en-US" sz="2000" dirty="0" smtClean="0">
                <a:solidFill>
                  <a:schemeClr val="bg1"/>
                </a:solidFill>
              </a:rPr>
              <a:t>.</a:t>
            </a:r>
            <a:endParaRPr lang="en-US" sz="2000" dirty="0" smtClean="0">
              <a:solidFill>
                <a:schemeClr val="bg1"/>
              </a:solidFill>
            </a:endParaRPr>
          </a:p>
          <a:p>
            <a:pPr marL="457200" indent="-457200" algn="just">
              <a:buAutoNum type="arabicParenR"/>
            </a:pPr>
            <a:r>
              <a:rPr lang="en-US" sz="2000" dirty="0" smtClean="0">
                <a:solidFill>
                  <a:schemeClr val="bg1"/>
                </a:solidFill>
              </a:rPr>
              <a:t>The </a:t>
            </a:r>
            <a:r>
              <a:rPr lang="en-US" sz="2000" dirty="0">
                <a:solidFill>
                  <a:schemeClr val="bg1"/>
                </a:solidFill>
              </a:rPr>
              <a:t>feeding of the Parmesan cows observe a more rigid disciplinary</a:t>
            </a:r>
            <a:r>
              <a:rPr lang="en-US" sz="2000" dirty="0" smtClean="0">
                <a:solidFill>
                  <a:schemeClr val="bg1"/>
                </a:solidFill>
              </a:rPr>
              <a:t>.</a:t>
            </a:r>
            <a:endParaRPr lang="en-US" sz="2000" dirty="0" smtClean="0">
              <a:solidFill>
                <a:schemeClr val="bg1"/>
              </a:solidFill>
            </a:endParaRPr>
          </a:p>
          <a:p>
            <a:pPr marL="457200" indent="-457200" algn="just">
              <a:buAutoNum type="arabicParenR"/>
            </a:pPr>
            <a:r>
              <a:rPr lang="en-US" sz="2000" dirty="0">
                <a:solidFill>
                  <a:schemeClr val="bg1"/>
                </a:solidFill>
              </a:rPr>
              <a:t>Parmesan is bigger and weighs a minimum of 40 kg, so it will need longer aging times</a:t>
            </a:r>
            <a:r>
              <a:rPr lang="en-US" sz="2000" dirty="0" smtClean="0">
                <a:solidFill>
                  <a:schemeClr val="bg1"/>
                </a:solidFill>
              </a:rPr>
              <a:t>.</a:t>
            </a:r>
            <a:endParaRPr lang="en-US" sz="2000" dirty="0" smtClean="0">
              <a:solidFill>
                <a:schemeClr val="bg1"/>
              </a:solidFill>
            </a:endParaRPr>
          </a:p>
        </p:txBody>
      </p:sp>
    </p:spTree>
    <p:extLst>
      <p:ext uri="{BB962C8B-B14F-4D97-AF65-F5344CB8AC3E}">
        <p14:creationId xmlns:p14="http://schemas.microsoft.com/office/powerpoint/2010/main" val="4273234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Tema di Offic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Tema di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131</TotalTime>
  <Words>510</Words>
  <Application>Microsoft Office PowerPoint</Application>
  <PresentationFormat>Widescreen</PresentationFormat>
  <Paragraphs>59</Paragraphs>
  <Slides>8</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Office Theme</vt:lpstr>
      <vt:lpstr>Grana Padano and Parmigiano Reggiano</vt:lpstr>
      <vt:lpstr>Parmigiano Reggiano </vt:lpstr>
      <vt:lpstr>Presentazione standard di PowerPoint</vt:lpstr>
      <vt:lpstr>Ingredients</vt:lpstr>
      <vt:lpstr>Grana Padano </vt:lpstr>
      <vt:lpstr>Presentazione standard di PowerPoint</vt:lpstr>
      <vt:lpstr>Ingredients</vt:lpstr>
      <vt:lpstr>The differences between Parmigiano Reggiano and Grana Padano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Parmigiano Regiano</dc:title>
  <dc:creator>ipalb</dc:creator>
  <cp:lastModifiedBy>Istituto Alberghiero</cp:lastModifiedBy>
  <cp:revision>14</cp:revision>
  <dcterms:created xsi:type="dcterms:W3CDTF">2018-05-02T10:51:59Z</dcterms:created>
  <dcterms:modified xsi:type="dcterms:W3CDTF">2018-05-30T11:08:50Z</dcterms:modified>
</cp:coreProperties>
</file>