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8" autoAdjust="0"/>
    <p:restoredTop sz="91484" autoAdjust="0"/>
  </p:normalViewPr>
  <p:slideViewPr>
    <p:cSldViewPr snapToGrid="0">
      <p:cViewPr varScale="1">
        <p:scale>
          <a:sx n="87" d="100"/>
          <a:sy n="87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92397" y="1890888"/>
            <a:ext cx="6815669" cy="431394"/>
          </a:xfrm>
        </p:spPr>
        <p:txBody>
          <a:bodyPr/>
          <a:lstStyle/>
          <a:p>
            <a:r>
              <a:rPr lang="it-IT" dirty="0" smtClean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rPr>
              <a:t>Pecorino Crotonese</a:t>
            </a:r>
            <a:endParaRPr lang="it-IT" dirty="0">
              <a:solidFill>
                <a:schemeClr val="accent5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59" y="5075047"/>
            <a:ext cx="3069017" cy="1782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109021" y="2236423"/>
            <a:ext cx="5762081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effectLst/>
              </a:rPr>
              <a:t>Pecorino Crotone </a:t>
            </a:r>
            <a:r>
              <a:rPr kumimoji="0" lang="it-IT" altLang="it-IT" sz="1800" b="0" i="0" u="none" strike="noStrike" cap="none" normalizeH="0" baseline="0" dirty="0" err="1" smtClean="0">
                <a:ln>
                  <a:noFill/>
                </a:ln>
                <a:effectLst/>
              </a:rPr>
              <a:t>is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effectLst/>
              </a:rPr>
              <a:t> a </a:t>
            </a:r>
            <a:r>
              <a:rPr kumimoji="0" lang="it-IT" altLang="it-IT" sz="1800" b="0" i="0" u="none" strike="noStrike" cap="none" normalizeH="0" baseline="0" dirty="0" err="1" smtClean="0">
                <a:ln>
                  <a:noFill/>
                </a:ln>
                <a:effectLst/>
              </a:rPr>
              <a:t>cheese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  <a:r>
              <a:rPr kumimoji="0" lang="it-IT" altLang="it-IT" sz="1800" b="0" i="0" u="none" strike="noStrike" cap="none" normalizeH="0" baseline="0" dirty="0" err="1" smtClean="0">
                <a:ln>
                  <a:noFill/>
                </a:ln>
                <a:effectLst/>
              </a:rPr>
              <a:t>typical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effectLst/>
              </a:rPr>
              <a:t> of the </a:t>
            </a:r>
            <a:r>
              <a:rPr kumimoji="0" lang="it-IT" altLang="it-IT" sz="1800" b="0" i="0" u="none" strike="noStrike" cap="none" normalizeH="0" baseline="0" dirty="0" err="1" smtClean="0">
                <a:ln>
                  <a:noFill/>
                </a:ln>
                <a:effectLst/>
              </a:rPr>
              <a:t>entire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effectLst/>
              </a:rPr>
              <a:t> province of Crotone </a:t>
            </a:r>
            <a:r>
              <a:rPr kumimoji="0" lang="it-IT" altLang="it-IT" sz="1800" b="0" i="0" u="none" strike="noStrike" cap="none" normalizeH="0" baseline="0" dirty="0" err="1" smtClean="0">
                <a:ln>
                  <a:noFill/>
                </a:ln>
                <a:effectLst/>
              </a:rPr>
              <a:t>obtained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effectLst/>
              </a:rPr>
              <a:t> from </a:t>
            </a:r>
            <a:r>
              <a:rPr kumimoji="0" lang="it-IT" altLang="it-IT" sz="1800" b="0" i="0" u="none" strike="noStrike" cap="none" normalizeH="0" baseline="0" dirty="0" err="1" smtClean="0">
                <a:ln>
                  <a:noFill/>
                </a:ln>
                <a:effectLst/>
              </a:rPr>
              <a:t>sheep's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  <a:r>
              <a:rPr kumimoji="0" lang="it-IT" altLang="it-IT" sz="1800" b="0" i="0" u="none" strike="noStrike" cap="none" normalizeH="0" baseline="0" dirty="0" err="1" smtClean="0">
                <a:ln>
                  <a:noFill/>
                </a:ln>
                <a:effectLst/>
              </a:rPr>
              <a:t>milk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effectLst/>
              </a:rPr>
              <a:t>. </a:t>
            </a:r>
            <a:r>
              <a:rPr kumimoji="0" lang="it-IT" altLang="it-IT" sz="1800" b="0" i="0" u="none" strike="noStrike" cap="none" normalizeH="0" baseline="0" dirty="0" err="1" smtClean="0">
                <a:ln>
                  <a:noFill/>
                </a:ln>
                <a:effectLst/>
              </a:rPr>
              <a:t>Has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  <a:r>
              <a:rPr kumimoji="0" lang="it-IT" altLang="it-IT" sz="1800" b="0" i="0" u="none" strike="noStrike" cap="none" normalizeH="0" baseline="0" dirty="0" err="1" smtClean="0">
                <a:ln>
                  <a:noFill/>
                </a:ln>
                <a:effectLst/>
              </a:rPr>
              <a:t>obtained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effectLst/>
              </a:rPr>
              <a:t> the </a:t>
            </a:r>
            <a:r>
              <a:rPr kumimoji="0" lang="it-IT" altLang="it-IT" sz="1800" b="0" i="0" u="none" strike="noStrike" cap="none" normalizeH="0" baseline="0" dirty="0" err="1" smtClean="0">
                <a:ln>
                  <a:noFill/>
                </a:ln>
                <a:effectLst/>
              </a:rPr>
              <a:t>recognition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effectLst/>
              </a:rPr>
              <a:t> of the </a:t>
            </a:r>
            <a:r>
              <a:rPr kumimoji="0" lang="it-IT" altLang="it-IT" sz="1800" b="0" i="0" u="none" strike="noStrike" cap="none" normalizeH="0" baseline="0" dirty="0" err="1" smtClean="0">
                <a:ln>
                  <a:noFill/>
                </a:ln>
                <a:effectLst/>
              </a:rPr>
              <a:t>protected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  <a:r>
              <a:rPr kumimoji="0" lang="it-IT" altLang="it-IT" sz="1800" b="0" i="0" u="none" strike="noStrike" cap="none" normalizeH="0" baseline="0" dirty="0" err="1" smtClean="0">
                <a:ln>
                  <a:noFill/>
                </a:ln>
                <a:effectLst/>
              </a:rPr>
              <a:t>designation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effectLst/>
              </a:rPr>
              <a:t> of </a:t>
            </a:r>
            <a:r>
              <a:rPr kumimoji="0" lang="it-IT" altLang="it-IT" sz="1800" b="0" i="0" u="none" strike="noStrike" cap="none" normalizeH="0" baseline="0" dirty="0" err="1" smtClean="0">
                <a:ln>
                  <a:noFill/>
                </a:ln>
                <a:effectLst/>
              </a:rPr>
              <a:t>origin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effectLst/>
              </a:rPr>
              <a:t> (D.O.P.)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138790" y="8144788"/>
            <a:ext cx="2626179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050698" y="3218653"/>
            <a:ext cx="6539738" cy="19389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It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is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produced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 with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whole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sheep's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milk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coming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 from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sheep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raised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exclusively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 in the production area.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Its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maturation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lasts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 up to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two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years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.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It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 can be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eaten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as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 an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appetizer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 or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other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typical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products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 of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Calabrian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cuisine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.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It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is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also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consumed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as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 a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cooking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ingredient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 and can be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grated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 to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accompany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 the first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courses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.</a:t>
            </a:r>
            <a:endPara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24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5579" y="717114"/>
            <a:ext cx="4631674" cy="413132"/>
          </a:xfrm>
        </p:spPr>
        <p:txBody>
          <a:bodyPr>
            <a:noAutofit/>
          </a:bodyPr>
          <a:lstStyle/>
          <a:p>
            <a:endParaRPr lang="it-IT" sz="3600" dirty="0">
              <a:solidFill>
                <a:schemeClr val="accent5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3" t="6380" r="18121" b="-2263"/>
          <a:stretch/>
        </p:blipFill>
        <p:spPr>
          <a:xfrm>
            <a:off x="8701665" y="4007371"/>
            <a:ext cx="2431804" cy="1944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4" t="30039" r="5196"/>
          <a:stretch/>
        </p:blipFill>
        <p:spPr>
          <a:xfrm>
            <a:off x="8565438" y="851822"/>
            <a:ext cx="2231840" cy="2740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748010" y="2011391"/>
            <a:ext cx="6316337" cy="24622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</a:rPr>
              <a:t>It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</a:rPr>
              <a:t>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</a:rPr>
              <a:t>is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</a:rPr>
              <a:t>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</a:rPr>
              <a:t>produced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</a:rPr>
              <a:t> in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</a:rPr>
              <a:t>three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</a:rPr>
              <a:t>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</a:rPr>
              <a:t>types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</a:rPr>
              <a:t>. The Fresco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</a:rPr>
              <a:t>has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</a:rPr>
              <a:t>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</a:rPr>
              <a:t>thin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</a:rPr>
              <a:t>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</a:rPr>
              <a:t>crust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</a:rPr>
              <a:t> and the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</a:rPr>
              <a:t>typical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</a:rPr>
              <a:t>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</a:rPr>
              <a:t>stripes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</a:rPr>
              <a:t> of the basket. The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</a:rPr>
              <a:t>dough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</a:rPr>
              <a:t>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</a:rPr>
              <a:t>is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</a:rPr>
              <a:t> soft, compact,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</a:rPr>
              <a:t>sometimes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</a:rPr>
              <a:t>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</a:rPr>
              <a:t>creamy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</a:rPr>
              <a:t>,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</a:rPr>
              <a:t>white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</a:rPr>
              <a:t> or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</a:rPr>
              <a:t>slightly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</a:rPr>
              <a:t>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</a:rPr>
              <a:t>straw-colored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</a:rPr>
              <a:t>. The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</a:rPr>
              <a:t>holes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</a:rPr>
              <a:t> are sparse. The Semiduro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</a:rPr>
              <a:t>has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</a:rPr>
              <a:t> a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</a:rPr>
              <a:t>thick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</a:rPr>
              <a:t>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</a:rPr>
              <a:t>crust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</a:rPr>
              <a:t>, with the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</a:rPr>
              <a:t>typical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</a:rPr>
              <a:t>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</a:rPr>
              <a:t>stripes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</a:rPr>
              <a:t> of the basket, of a light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</a:rPr>
              <a:t>brown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</a:rPr>
              <a:t> color. The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</a:rPr>
              <a:t>dough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</a:rPr>
              <a:t>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</a:rPr>
              <a:t>is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</a:rPr>
              <a:t> compact, semi-hard, with sparse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</a:rPr>
              <a:t>eyes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</a:rPr>
              <a:t>. </a:t>
            </a:r>
            <a:r>
              <a:rPr lang="it-IT" altLang="it-IT" sz="2000" dirty="0" smtClean="0">
                <a:solidFill>
                  <a:srgbClr val="212121"/>
                </a:solidFill>
              </a:rPr>
              <a:t>The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</a:rPr>
              <a:t> </a:t>
            </a:r>
            <a:r>
              <a:rPr lang="it-IT" altLang="it-IT" sz="2000" i="1" dirty="0">
                <a:solidFill>
                  <a:srgbClr val="212121"/>
                </a:solidFill>
              </a:rPr>
              <a:t>s</a:t>
            </a:r>
            <a:r>
              <a:rPr kumimoji="0" lang="it-IT" altLang="it-IT" sz="20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</a:rPr>
              <a:t>tagionato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</a:rPr>
              <a:t>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</a:rPr>
              <a:t>has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</a:rPr>
              <a:t> a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</a:rPr>
              <a:t>thick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</a:rPr>
              <a:t>, hard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</a:rPr>
              <a:t>crust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</a:rPr>
              <a:t>, with the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</a:rPr>
              <a:t>typical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</a:rPr>
              <a:t>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</a:rPr>
              <a:t>stripes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</a:rPr>
              <a:t> of the basket, of a light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</a:rPr>
              <a:t>brown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</a:rPr>
              <a:t> color. The pasta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</a:rPr>
              <a:t>is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</a:rPr>
              <a:t> hard, compact, with rare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</a:rPr>
              <a:t>holes</a:t>
            </a:r>
            <a:r>
              <a:rPr lang="it-IT" altLang="it-IT" sz="2000" dirty="0"/>
              <a:t>.</a:t>
            </a:r>
            <a:endParaRPr kumimoji="0" lang="it-IT" alt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454925" y="800561"/>
            <a:ext cx="45646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sz="3600" dirty="0" err="1" smtClean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rPr>
              <a:t>Characteristics</a:t>
            </a:r>
            <a:r>
              <a:rPr lang="it-IT" sz="3600" dirty="0" smtClean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it-IT" sz="3600" dirty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rPr>
              <a:t>of the </a:t>
            </a:r>
            <a:r>
              <a:rPr lang="it-IT" sz="3600" dirty="0" err="1" smtClean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rPr>
              <a:t>cheese</a:t>
            </a:r>
            <a:endParaRPr lang="it-IT" sz="3600" dirty="0">
              <a:solidFill>
                <a:schemeClr val="accent5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0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</TotalTime>
  <Words>197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Agency FB</vt:lpstr>
      <vt:lpstr>Arial</vt:lpstr>
      <vt:lpstr>Garamond</vt:lpstr>
      <vt:lpstr>Organico</vt:lpstr>
      <vt:lpstr>Pecorino Crotonese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Pecorino Crotonese</dc:title>
  <dc:creator>user</dc:creator>
  <cp:lastModifiedBy>user</cp:lastModifiedBy>
  <cp:revision>9</cp:revision>
  <dcterms:created xsi:type="dcterms:W3CDTF">2018-05-02T10:51:46Z</dcterms:created>
  <dcterms:modified xsi:type="dcterms:W3CDTF">2018-05-23T11:11:55Z</dcterms:modified>
</cp:coreProperties>
</file>