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8968" autoAdjust="0"/>
    <p:restoredTop sz="94660"/>
  </p:normalViewPr>
  <p:slideViewPr>
    <p:cSldViewPr snapToGrid="0">
      <p:cViewPr varScale="1">
        <p:scale>
          <a:sx n="75" d="100"/>
          <a:sy n="75" d="100"/>
        </p:scale>
        <p:origin x="-84" y="-73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5/30/2018</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‹N›</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pPr/>
              <a:t>5/30/2018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pPr/>
              <a:t>5/30/2018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pPr/>
              <a:t>5/30/2018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5/30/2018</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‹N›</a:t>
            </a:fld>
            <a:endParaRPr lang="en-US" dirty="0"/>
          </a:p>
        </p:txBody>
      </p:sp>
      <p:sp>
        <p:nvSpPr>
          <p:cNvPr id="7" name="Freeform 6"/>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it-IT" smtClean="0"/>
              <a:t>Fare clic per modificare lo stile del titolo</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pPr/>
              <a:t>5/30/2018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pPr/>
              <a:t>5/30/2018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pPr/>
              <a:t>5/30/2018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pPr/>
              <a:t>5/30/2018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8" name="Rectangle 7"/>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it-IT" smtClean="0"/>
              <a:t>Fare clic per modificare lo stile del titolo</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5/30/2018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a:t>
            </a:fld>
            <a:endParaRPr lang="en-US" dirty="0"/>
          </a:p>
        </p:txBody>
      </p:sp>
      <p:sp>
        <p:nvSpPr>
          <p:cNvPr id="9" name="Rectangle 8"/>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8" name="Rectangle 7"/>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5/30/2018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a:t>
            </a:fld>
            <a:endParaRPr lang="en-US" dirty="0"/>
          </a:p>
        </p:txBody>
      </p:sp>
      <p:sp>
        <p:nvSpPr>
          <p:cNvPr id="9" name="Rectangle 8"/>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5/30/2018</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‹N›</a:t>
            </a:fld>
            <a:endParaRPr lang="en-US" dirty="0"/>
          </a:p>
        </p:txBody>
      </p:sp>
      <p:sp>
        <p:nvSpPr>
          <p:cNvPr id="9" name="Rectangle 8"/>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869464" y="1576330"/>
            <a:ext cx="8361229" cy="273147"/>
          </a:xfrm>
        </p:spPr>
        <p:txBody>
          <a:bodyPr/>
          <a:lstStyle/>
          <a:p>
            <a:r>
              <a:rPr lang="it-IT" sz="5400" i="1" dirty="0" smtClean="0">
                <a:solidFill>
                  <a:srgbClr val="00B050"/>
                </a:solidFill>
                <a:latin typeface="Arial Black" pitchFamily="34" charset="0"/>
              </a:rPr>
              <a:t>Pomodorini di Pachino</a:t>
            </a:r>
            <a:endParaRPr lang="it-IT" sz="5400" i="1" dirty="0">
              <a:solidFill>
                <a:srgbClr val="00B050"/>
              </a:solidFill>
              <a:latin typeface="Arial Black" pitchFamily="34" charset="0"/>
            </a:endParaRPr>
          </a:p>
        </p:txBody>
      </p:sp>
      <p:sp>
        <p:nvSpPr>
          <p:cNvPr id="3" name="Sottotitolo 2"/>
          <p:cNvSpPr>
            <a:spLocks noGrp="1"/>
          </p:cNvSpPr>
          <p:nvPr>
            <p:ph type="subTitle" idx="1"/>
          </p:nvPr>
        </p:nvSpPr>
        <p:spPr>
          <a:xfrm>
            <a:off x="1368897" y="1789103"/>
            <a:ext cx="6831673" cy="3800819"/>
          </a:xfrm>
        </p:spPr>
        <p:txBody>
          <a:bodyPr>
            <a:normAutofit/>
          </a:bodyPr>
          <a:lstStyle/>
          <a:p>
            <a:pPr algn="just"/>
            <a:r>
              <a:rPr lang="en-US" sz="2000" dirty="0"/>
              <a:t>Pomodoro di </a:t>
            </a:r>
            <a:r>
              <a:rPr lang="en-US" sz="2000" dirty="0" err="1"/>
              <a:t>Pachino</a:t>
            </a:r>
            <a:r>
              <a:rPr lang="en-US" sz="2000" dirty="0"/>
              <a:t> (PGI) is an Italian fruit and vegetable product with a protected geographical indication from the provinces of Syracuse and Ragusa.</a:t>
            </a:r>
          </a:p>
          <a:p>
            <a:endParaRPr lang="en-US" sz="2000" dirty="0"/>
          </a:p>
          <a:p>
            <a:pPr algn="just"/>
            <a:r>
              <a:rPr lang="en-US" sz="2000" dirty="0"/>
              <a:t>The vegetable does not belong to the traditional agriculture of the island, being a variety introduced in 1989 by the Israeli seed multinational </a:t>
            </a:r>
            <a:r>
              <a:rPr lang="en-US" sz="2000" dirty="0" err="1"/>
              <a:t>HaZera</a:t>
            </a:r>
            <a:r>
              <a:rPr lang="en-US" sz="2000" dirty="0"/>
              <a:t> Genetics, which had obtained it through selection assisted by markers. In certain areas of Italy the vegetable is also known as the </a:t>
            </a:r>
            <a:r>
              <a:rPr lang="en-US" sz="2000" i="1" dirty="0" err="1" smtClean="0"/>
              <a:t>pendolino</a:t>
            </a:r>
            <a:r>
              <a:rPr lang="en-US" sz="2000" i="1" dirty="0" smtClean="0"/>
              <a:t>.</a:t>
            </a:r>
            <a:endParaRPr lang="it-IT" sz="2000" i="1" dirty="0"/>
          </a:p>
        </p:txBody>
      </p:sp>
      <p:pic>
        <p:nvPicPr>
          <p:cNvPr id="4" name="Immagine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8200570" y="3073706"/>
            <a:ext cx="2865957" cy="1910638"/>
          </a:xfrm>
          <a:prstGeom prst="rect">
            <a:avLst/>
          </a:prstGeom>
          <a:ln>
            <a:noFill/>
          </a:ln>
          <a:effectLst>
            <a:softEdge rad="112500"/>
          </a:effectLst>
        </p:spPr>
      </p:pic>
    </p:spTree>
    <p:extLst>
      <p:ext uri="{BB962C8B-B14F-4D97-AF65-F5344CB8AC3E}">
        <p14:creationId xmlns="" xmlns:p14="http://schemas.microsoft.com/office/powerpoint/2010/main" val="1931088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86858" y="201058"/>
            <a:ext cx="9601200" cy="768427"/>
          </a:xfrm>
        </p:spPr>
        <p:txBody>
          <a:bodyPr/>
          <a:lstStyle/>
          <a:p>
            <a:r>
              <a:rPr lang="it-IT" dirty="0" smtClean="0">
                <a:solidFill>
                  <a:srgbClr val="00B050"/>
                </a:solidFill>
                <a:latin typeface="Algerian" panose="04020705040A02060702" pitchFamily="82" charset="0"/>
              </a:rPr>
              <a:t>PRODUCTION AREA</a:t>
            </a:r>
            <a:endParaRPr lang="it-IT" dirty="0">
              <a:solidFill>
                <a:srgbClr val="00B050"/>
              </a:solidFill>
              <a:latin typeface="Algerian" panose="04020705040A02060702" pitchFamily="82" charset="0"/>
            </a:endParaRPr>
          </a:p>
        </p:txBody>
      </p:sp>
      <p:sp>
        <p:nvSpPr>
          <p:cNvPr id="3" name="Segnaposto contenuto 2"/>
          <p:cNvSpPr>
            <a:spLocks noGrp="1"/>
          </p:cNvSpPr>
          <p:nvPr>
            <p:ph idx="1"/>
          </p:nvPr>
        </p:nvSpPr>
        <p:spPr>
          <a:xfrm>
            <a:off x="710588" y="848298"/>
            <a:ext cx="9601200" cy="1619479"/>
          </a:xfrm>
        </p:spPr>
        <p:txBody>
          <a:bodyPr>
            <a:noAutofit/>
          </a:bodyPr>
          <a:lstStyle/>
          <a:p>
            <a:pPr algn="just"/>
            <a:r>
              <a:rPr lang="en-US" dirty="0"/>
              <a:t>The </a:t>
            </a:r>
            <a:r>
              <a:rPr lang="en-US" dirty="0" err="1"/>
              <a:t>Pachino</a:t>
            </a:r>
            <a:r>
              <a:rPr lang="en-US" dirty="0"/>
              <a:t> tomato is massively cultivated in the Sicily region and in southern Italy in general; this type of tomato is characterized by a very tasty and consistent pulp, from fruits with shiny skin and a high conservation time. The </a:t>
            </a:r>
            <a:r>
              <a:rPr lang="en-US" dirty="0" err="1"/>
              <a:t>Pachino</a:t>
            </a:r>
            <a:r>
              <a:rPr lang="en-US" dirty="0"/>
              <a:t> tomato has a sweet taste that makes it especially suitable for preparing salads but also condiments for pasta and so on. Although this type of plant gives the best results if grown in large areas, more and more frequently we find the tomato </a:t>
            </a:r>
            <a:r>
              <a:rPr lang="en-US" dirty="0" err="1"/>
              <a:t>Pachino</a:t>
            </a:r>
            <a:r>
              <a:rPr lang="en-US" dirty="0"/>
              <a:t> present in small gardens of our cities. This vegetable can adapt to different climates and soils and, even if it prefers climate and temperatures in the southern regions, where cultivation is more widespread, it has spread widely also in the northern regions where it seems to give satisfactory results.</a:t>
            </a:r>
          </a:p>
        </p:txBody>
      </p:sp>
      <p:sp>
        <p:nvSpPr>
          <p:cNvPr id="8" name="CasellaDiTesto 7"/>
          <p:cNvSpPr txBox="1"/>
          <p:nvPr/>
        </p:nvSpPr>
        <p:spPr>
          <a:xfrm>
            <a:off x="952500" y="4344931"/>
            <a:ext cx="5105400" cy="1477328"/>
          </a:xfrm>
          <a:prstGeom prst="rect">
            <a:avLst/>
          </a:prstGeom>
          <a:noFill/>
        </p:spPr>
        <p:txBody>
          <a:bodyPr wrap="square" rtlCol="0">
            <a:spAutoFit/>
          </a:bodyPr>
          <a:lstStyle/>
          <a:p>
            <a:endParaRPr lang="en-US" dirty="0"/>
          </a:p>
          <a:p>
            <a:r>
              <a:rPr lang="en-US" dirty="0"/>
              <a:t>As for the climate, the </a:t>
            </a:r>
            <a:r>
              <a:rPr lang="en-US" dirty="0" err="1"/>
              <a:t>Pachino</a:t>
            </a:r>
            <a:r>
              <a:rPr lang="en-US" dirty="0"/>
              <a:t> tomato can adapt to different terrains, including stony ones; it prefers not very acid or neutral soils and, the adult plants, can tolerate even those rich in salt.</a:t>
            </a:r>
            <a:endParaRPr lang="it-IT" dirty="0"/>
          </a:p>
        </p:txBody>
      </p:sp>
      <p:sp>
        <p:nvSpPr>
          <p:cNvPr id="9" name="CasellaDiTesto 8"/>
          <p:cNvSpPr txBox="1"/>
          <p:nvPr/>
        </p:nvSpPr>
        <p:spPr>
          <a:xfrm>
            <a:off x="961987" y="4017995"/>
            <a:ext cx="2303836" cy="769441"/>
          </a:xfrm>
          <a:prstGeom prst="rect">
            <a:avLst/>
          </a:prstGeom>
          <a:noFill/>
        </p:spPr>
        <p:txBody>
          <a:bodyPr wrap="none" rtlCol="0">
            <a:spAutoFit/>
          </a:bodyPr>
          <a:lstStyle/>
          <a:p>
            <a:r>
              <a:rPr lang="it-IT" sz="4400" dirty="0" smtClean="0">
                <a:solidFill>
                  <a:srgbClr val="00B050"/>
                </a:solidFill>
                <a:latin typeface="Algerian" panose="04020705040A02060702" pitchFamily="82" charset="0"/>
              </a:rPr>
              <a:t>Ground</a:t>
            </a:r>
            <a:endParaRPr lang="it-IT" sz="4400" dirty="0">
              <a:solidFill>
                <a:srgbClr val="00B050"/>
              </a:solidFill>
              <a:latin typeface="Algerian" panose="04020705040A02060702" pitchFamily="82" charset="0"/>
            </a:endParaRPr>
          </a:p>
        </p:txBody>
      </p:sp>
      <p:pic>
        <p:nvPicPr>
          <p:cNvPr id="2050" name="Picture 2" descr="Risultati immagini per pomodorini di pachino"/>
          <p:cNvPicPr>
            <a:picLocks noChangeAspect="1" noChangeArrowheads="1"/>
          </p:cNvPicPr>
          <p:nvPr/>
        </p:nvPicPr>
        <p:blipFill>
          <a:blip r:embed="rId2"/>
          <a:srcRect/>
          <a:stretch>
            <a:fillRect/>
          </a:stretch>
        </p:blipFill>
        <p:spPr bwMode="auto">
          <a:xfrm>
            <a:off x="6873875" y="3505200"/>
            <a:ext cx="4849812" cy="2909889"/>
          </a:xfrm>
          <a:prstGeom prst="rect">
            <a:avLst/>
          </a:prstGeom>
          <a:noFill/>
        </p:spPr>
      </p:pic>
    </p:spTree>
    <p:extLst>
      <p:ext uri="{BB962C8B-B14F-4D97-AF65-F5344CB8AC3E}">
        <p14:creationId xmlns="" xmlns:p14="http://schemas.microsoft.com/office/powerpoint/2010/main" val="368437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94509" y="345807"/>
            <a:ext cx="9601200" cy="658258"/>
          </a:xfrm>
        </p:spPr>
        <p:txBody>
          <a:bodyPr>
            <a:normAutofit/>
          </a:bodyPr>
          <a:lstStyle/>
          <a:p>
            <a:r>
              <a:rPr lang="it-IT" sz="3600" dirty="0">
                <a:solidFill>
                  <a:srgbClr val="00B050"/>
                </a:solidFill>
                <a:latin typeface="Algerian" panose="04020705040A02060702" pitchFamily="82" charset="0"/>
              </a:rPr>
              <a:t>Collection and </a:t>
            </a:r>
            <a:r>
              <a:rPr lang="it-IT" sz="3600" dirty="0" err="1" smtClean="0">
                <a:solidFill>
                  <a:srgbClr val="00B050"/>
                </a:solidFill>
                <a:latin typeface="Algerian" panose="04020705040A02060702" pitchFamily="82" charset="0"/>
              </a:rPr>
              <a:t>conservation</a:t>
            </a:r>
            <a:endParaRPr lang="it-IT" sz="3600" dirty="0">
              <a:solidFill>
                <a:srgbClr val="00B050"/>
              </a:solidFill>
              <a:latin typeface="Algerian" panose="04020705040A02060702" pitchFamily="82" charset="0"/>
            </a:endParaRPr>
          </a:p>
        </p:txBody>
      </p:sp>
      <p:sp>
        <p:nvSpPr>
          <p:cNvPr id="3" name="Segnaposto contenuto 2"/>
          <p:cNvSpPr>
            <a:spLocks noGrp="1"/>
          </p:cNvSpPr>
          <p:nvPr>
            <p:ph idx="1"/>
          </p:nvPr>
        </p:nvSpPr>
        <p:spPr>
          <a:xfrm>
            <a:off x="919909" y="636836"/>
            <a:ext cx="6877891" cy="2049137"/>
          </a:xfrm>
        </p:spPr>
        <p:txBody>
          <a:bodyPr>
            <a:normAutofit fontScale="92500" lnSpcReduction="10000"/>
          </a:bodyPr>
          <a:lstStyle/>
          <a:p>
            <a:endParaRPr lang="en-US" dirty="0"/>
          </a:p>
          <a:p>
            <a:r>
              <a:rPr lang="en-US" dirty="0" err="1"/>
              <a:t>Pachino</a:t>
            </a:r>
            <a:r>
              <a:rPr lang="en-US" dirty="0"/>
              <a:t> tomatoes are harvested from July to October. This operation is done manually when the tomato has reached the right maturation and a bright red color.</a:t>
            </a:r>
          </a:p>
          <a:p>
            <a:endParaRPr lang="en-US" dirty="0"/>
          </a:p>
          <a:p>
            <a:r>
              <a:rPr lang="en-US" dirty="0"/>
              <a:t>You can keep them in the refrigerator for about fifteen days</a:t>
            </a:r>
            <a:endParaRPr lang="it-IT" dirty="0"/>
          </a:p>
        </p:txBody>
      </p:sp>
      <p:sp>
        <p:nvSpPr>
          <p:cNvPr id="4" name="CasellaDiTesto 3"/>
          <p:cNvSpPr txBox="1"/>
          <p:nvPr/>
        </p:nvSpPr>
        <p:spPr>
          <a:xfrm>
            <a:off x="919909" y="2352182"/>
            <a:ext cx="2456122" cy="923330"/>
          </a:xfrm>
          <a:prstGeom prst="rect">
            <a:avLst/>
          </a:prstGeom>
          <a:noFill/>
        </p:spPr>
        <p:txBody>
          <a:bodyPr wrap="none" rtlCol="0">
            <a:spAutoFit/>
          </a:bodyPr>
          <a:lstStyle/>
          <a:p>
            <a:endParaRPr lang="it-IT" dirty="0"/>
          </a:p>
          <a:p>
            <a:r>
              <a:rPr lang="it-IT" sz="3600" dirty="0" err="1" smtClean="0">
                <a:solidFill>
                  <a:srgbClr val="00B050"/>
                </a:solidFill>
                <a:latin typeface="Algerian" panose="04020705040A02060702" pitchFamily="82" charset="0"/>
              </a:rPr>
              <a:t>Property</a:t>
            </a:r>
            <a:endParaRPr lang="it-IT" sz="3600" dirty="0">
              <a:solidFill>
                <a:srgbClr val="00B050"/>
              </a:solidFill>
              <a:latin typeface="Algerian" panose="04020705040A02060702" pitchFamily="82" charset="0"/>
            </a:endParaRPr>
          </a:p>
        </p:txBody>
      </p:sp>
      <p:sp>
        <p:nvSpPr>
          <p:cNvPr id="5" name="CasellaDiTesto 4"/>
          <p:cNvSpPr txBox="1"/>
          <p:nvPr/>
        </p:nvSpPr>
        <p:spPr>
          <a:xfrm>
            <a:off x="1155699" y="3292666"/>
            <a:ext cx="7112001" cy="2554545"/>
          </a:xfrm>
          <a:prstGeom prst="rect">
            <a:avLst/>
          </a:prstGeom>
          <a:noFill/>
        </p:spPr>
        <p:txBody>
          <a:bodyPr wrap="square" rtlCol="0">
            <a:spAutoFit/>
          </a:bodyPr>
          <a:lstStyle/>
          <a:p>
            <a:pPr algn="just"/>
            <a:r>
              <a:rPr lang="en-US" sz="2000" dirty="0" smtClean="0"/>
              <a:t>Besides </a:t>
            </a:r>
            <a:r>
              <a:rPr lang="en-US" sz="2000" dirty="0"/>
              <a:t>being very good and tasty, </a:t>
            </a:r>
            <a:r>
              <a:rPr lang="en-US" sz="2000" dirty="0" err="1"/>
              <a:t>Pachino</a:t>
            </a:r>
            <a:r>
              <a:rPr lang="en-US" sz="2000" dirty="0"/>
              <a:t> tomato also has many properties useful to our body. We all know how this type of tomato can be refreshing and refreshing, especially in the summer, but recent studies have revealed that eating many tomatoes, including </a:t>
            </a:r>
            <a:r>
              <a:rPr lang="en-US" sz="2000" dirty="0" err="1"/>
              <a:t>Pachino</a:t>
            </a:r>
            <a:r>
              <a:rPr lang="en-US" sz="2000" dirty="0"/>
              <a:t> ones, can be useful in preventing certain types of cancer. </a:t>
            </a:r>
            <a:r>
              <a:rPr lang="en-US" sz="2000" i="1" dirty="0" err="1"/>
              <a:t>Pachino</a:t>
            </a:r>
            <a:r>
              <a:rPr lang="en-US" sz="2000" dirty="0"/>
              <a:t> tomato is also very rich in vitamin C, minerals and antioxidants. It can also protect us from the onset of infectious diseases and skin problems.</a:t>
            </a:r>
            <a:endParaRPr lang="it-IT" sz="2000" dirty="0"/>
          </a:p>
        </p:txBody>
      </p:sp>
      <p:pic>
        <p:nvPicPr>
          <p:cNvPr id="1028" name="Picture 4" descr="Risultati immagini per pomodorini di pachino"/>
          <p:cNvPicPr>
            <a:picLocks noChangeAspect="1" noChangeArrowheads="1"/>
          </p:cNvPicPr>
          <p:nvPr/>
        </p:nvPicPr>
        <p:blipFill>
          <a:blip r:embed="rId2"/>
          <a:srcRect/>
          <a:stretch>
            <a:fillRect/>
          </a:stretch>
        </p:blipFill>
        <p:spPr bwMode="auto">
          <a:xfrm>
            <a:off x="8394700" y="495301"/>
            <a:ext cx="2469502" cy="2090344"/>
          </a:xfrm>
          <a:prstGeom prst="rect">
            <a:avLst/>
          </a:prstGeom>
          <a:noFill/>
        </p:spPr>
      </p:pic>
      <p:pic>
        <p:nvPicPr>
          <p:cNvPr id="1030" name="Picture 6" descr="Risultati immagini per pomodorini di pachino"/>
          <p:cNvPicPr>
            <a:picLocks noChangeAspect="1" noChangeArrowheads="1"/>
          </p:cNvPicPr>
          <p:nvPr/>
        </p:nvPicPr>
        <p:blipFill>
          <a:blip r:embed="rId3"/>
          <a:srcRect/>
          <a:stretch>
            <a:fillRect/>
          </a:stretch>
        </p:blipFill>
        <p:spPr bwMode="auto">
          <a:xfrm>
            <a:off x="8537575" y="2755900"/>
            <a:ext cx="2867025" cy="1590675"/>
          </a:xfrm>
          <a:prstGeom prst="rect">
            <a:avLst/>
          </a:prstGeom>
          <a:noFill/>
        </p:spPr>
      </p:pic>
      <p:pic>
        <p:nvPicPr>
          <p:cNvPr id="1032" name="Picture 8" descr="Risultati immagini per pomodorini di pachino"/>
          <p:cNvPicPr>
            <a:picLocks noChangeAspect="1" noChangeArrowheads="1"/>
          </p:cNvPicPr>
          <p:nvPr/>
        </p:nvPicPr>
        <p:blipFill>
          <a:blip r:embed="rId4"/>
          <a:srcRect/>
          <a:stretch>
            <a:fillRect/>
          </a:stretch>
        </p:blipFill>
        <p:spPr bwMode="auto">
          <a:xfrm>
            <a:off x="8562975" y="4665662"/>
            <a:ext cx="2466975" cy="1847851"/>
          </a:xfrm>
          <a:prstGeom prst="rect">
            <a:avLst/>
          </a:prstGeom>
          <a:noFill/>
        </p:spPr>
      </p:pic>
    </p:spTree>
    <p:extLst>
      <p:ext uri="{BB962C8B-B14F-4D97-AF65-F5344CB8AC3E}">
        <p14:creationId xmlns="" xmlns:p14="http://schemas.microsoft.com/office/powerpoint/2010/main" val="3715471901"/>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TM10001105[[fn=Ritaglio]]</Template>
  <TotalTime>41</TotalTime>
  <Words>400</Words>
  <Application>Microsoft Office PowerPoint</Application>
  <PresentationFormat>Personalizzato</PresentationFormat>
  <Paragraphs>17</Paragraphs>
  <Slides>3</Slides>
  <Notes>0</Notes>
  <HiddenSlides>0</HiddenSlides>
  <MMClips>0</MMClips>
  <ScaleCrop>false</ScaleCrop>
  <HeadingPairs>
    <vt:vector size="4" baseType="variant">
      <vt:variant>
        <vt:lpstr>Tema</vt:lpstr>
      </vt:variant>
      <vt:variant>
        <vt:i4>1</vt:i4>
      </vt:variant>
      <vt:variant>
        <vt:lpstr>Titoli diapositive</vt:lpstr>
      </vt:variant>
      <vt:variant>
        <vt:i4>3</vt:i4>
      </vt:variant>
    </vt:vector>
  </HeadingPairs>
  <TitlesOfParts>
    <vt:vector size="4" baseType="lpstr">
      <vt:lpstr>Crop</vt:lpstr>
      <vt:lpstr>Pomodorini di Pachino</vt:lpstr>
      <vt:lpstr>PRODUCTION AREA</vt:lpstr>
      <vt:lpstr>Collection and conservation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Pomodorini di Pachino</dc:title>
  <dc:creator>user</dc:creator>
  <cp:lastModifiedBy>Pasquale</cp:lastModifiedBy>
  <cp:revision>7</cp:revision>
  <dcterms:created xsi:type="dcterms:W3CDTF">2018-05-11T10:52:57Z</dcterms:created>
  <dcterms:modified xsi:type="dcterms:W3CDTF">2018-05-30T14:14:29Z</dcterms:modified>
</cp:coreProperties>
</file>