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5/23/2018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5/23/2018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5/23/2018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5/23/2018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5/23/2018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5/23/2018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5/23/2018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5/23/2018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5/23/2018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743200" y="785308"/>
            <a:ext cx="103596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>
                <a:solidFill>
                  <a:schemeClr val="bg1"/>
                </a:solidFill>
                <a:latin typeface="Papyrus" panose="03070502060502030205" pitchFamily="66" charset="0"/>
              </a:rPr>
              <a:t>Parma </a:t>
            </a:r>
            <a:r>
              <a:rPr lang="it-IT" sz="4400" dirty="0" err="1" smtClean="0">
                <a:solidFill>
                  <a:schemeClr val="bg1"/>
                </a:solidFill>
                <a:latin typeface="Papyrus" panose="03070502060502030205" pitchFamily="66" charset="0"/>
              </a:rPr>
              <a:t>raw</a:t>
            </a:r>
            <a:r>
              <a:rPr lang="it-IT" sz="4400" dirty="0" smtClean="0">
                <a:solidFill>
                  <a:schemeClr val="bg1"/>
                </a:solidFill>
                <a:latin typeface="Papyrus" panose="03070502060502030205" pitchFamily="66" charset="0"/>
              </a:rPr>
              <a:t> </a:t>
            </a:r>
            <a:r>
              <a:rPr lang="it-IT" sz="4400" dirty="0" err="1" smtClean="0">
                <a:solidFill>
                  <a:schemeClr val="bg1"/>
                </a:solidFill>
                <a:latin typeface="Papyrus" panose="03070502060502030205" pitchFamily="66" charset="0"/>
              </a:rPr>
              <a:t>ham</a:t>
            </a:r>
            <a:r>
              <a:rPr lang="it-IT" sz="4400" dirty="0" smtClean="0">
                <a:solidFill>
                  <a:schemeClr val="bg1"/>
                </a:solidFill>
                <a:latin typeface="Papyrus" panose="03070502060502030205" pitchFamily="66" charset="0"/>
              </a:rPr>
              <a:t>:</a:t>
            </a:r>
          </a:p>
          <a:p>
            <a:endParaRPr lang="it-IT" sz="4400" dirty="0">
              <a:solidFill>
                <a:schemeClr val="bg1"/>
              </a:solidFill>
              <a:latin typeface="Papyrus" panose="03070502060502030205" pitchFamily="66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883" y="1894955"/>
            <a:ext cx="4120124" cy="3086116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007" y="3132365"/>
            <a:ext cx="2958353" cy="295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397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56290" y="1324303"/>
            <a:ext cx="1016875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bg1"/>
                </a:solidFill>
                <a:latin typeface="Papyrus" panose="03070502060502030205" pitchFamily="66" charset="0"/>
              </a:rPr>
              <a:t>AREA OF </a:t>
            </a:r>
            <a:r>
              <a:rPr lang="it-IT" sz="2800" dirty="0" smtClean="0">
                <a:solidFill>
                  <a:schemeClr val="bg1"/>
                </a:solidFill>
                <a:latin typeface="Papyrus" panose="03070502060502030205" pitchFamily="66" charset="0"/>
              </a:rPr>
              <a:t>PRODUCTION:</a:t>
            </a: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territories of the province of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Parma.</a:t>
            </a:r>
          </a:p>
          <a:p>
            <a:r>
              <a:rPr lang="it-IT" sz="2800" dirty="0" smtClean="0">
                <a:solidFill>
                  <a:schemeClr val="bg1"/>
                </a:solidFill>
                <a:latin typeface="Papyrus" panose="03070502060502030205" pitchFamily="66" charset="0"/>
              </a:rPr>
              <a:t>CURING:</a:t>
            </a: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After being processed, the legs of ham are left to rest from 60 to 90 days. They are hung on some special supports for a period of 6-7 months, and cured for at least 12 more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months.</a:t>
            </a:r>
          </a:p>
          <a:p>
            <a:r>
              <a:rPr lang="it-IT" sz="2800" dirty="0">
                <a:solidFill>
                  <a:schemeClr val="bg1"/>
                </a:solidFill>
                <a:latin typeface="Papyrus" panose="03070502060502030205" pitchFamily="66" charset="0"/>
              </a:rPr>
              <a:t>PARTICULAR </a:t>
            </a:r>
            <a:r>
              <a:rPr lang="it-IT" sz="2800" dirty="0" smtClean="0">
                <a:solidFill>
                  <a:schemeClr val="bg1"/>
                </a:solidFill>
                <a:latin typeface="Papyrus" panose="03070502060502030205" pitchFamily="66" charset="0"/>
              </a:rPr>
              <a:t>SIGNS:</a:t>
            </a: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 trotter, the hams are "rounded" and the brand is a five-pointed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crown.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Papyrus" panose="03070502060502030205" pitchFamily="66" charset="0"/>
            </a:endParaRP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06291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25215" y="1198179"/>
            <a:ext cx="98692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bg1"/>
                </a:solidFill>
                <a:latin typeface="Papyrus" panose="03070502060502030205" pitchFamily="66" charset="0"/>
              </a:rPr>
              <a:t>ORGANOLEPTIC  PROPERTIES:</a:t>
            </a:r>
          </a:p>
          <a:p>
            <a:r>
              <a:rPr lang="en-US" sz="2800" dirty="0"/>
              <a:t>The aroma is fragrant, the color is pinkish in the lean part and white in the fat. Sweet and delicate on the palate, fruity but </a:t>
            </a:r>
            <a:r>
              <a:rPr lang="en-US" sz="2800" dirty="0" smtClean="0"/>
              <a:t>gentle.</a:t>
            </a:r>
          </a:p>
          <a:p>
            <a:endParaRPr lang="en-US" sz="2800" dirty="0">
              <a:solidFill>
                <a:schemeClr val="bg1"/>
              </a:solidFill>
              <a:latin typeface="Papyrus" panose="03070502060502030205" pitchFamily="66" charset="0"/>
            </a:endParaRPr>
          </a:p>
          <a:p>
            <a:r>
              <a:rPr lang="it-IT" sz="2800" dirty="0" smtClean="0">
                <a:solidFill>
                  <a:schemeClr val="bg1"/>
                </a:solidFill>
                <a:latin typeface="Papyrus" panose="03070502060502030205" pitchFamily="66" charset="0"/>
              </a:rPr>
              <a:t>PAIRINGS:</a:t>
            </a:r>
          </a:p>
          <a:p>
            <a:r>
              <a:rPr lang="en-US" sz="2800" dirty="0"/>
              <a:t>Perfect with melon, with fresh cheeses like mozzarella and </a:t>
            </a:r>
            <a:r>
              <a:rPr lang="en-US" sz="2800" dirty="0" err="1"/>
              <a:t>burrata</a:t>
            </a:r>
            <a:r>
              <a:rPr lang="en-US" sz="2800" dirty="0"/>
              <a:t>, and with breadsticks. It is the essential ingredient of the tortellini </a:t>
            </a:r>
            <a:r>
              <a:rPr lang="en-US" sz="2800" dirty="0" smtClean="0"/>
              <a:t>filling.</a:t>
            </a:r>
            <a:endParaRPr lang="it-IT" sz="2800" dirty="0">
              <a:solidFill>
                <a:schemeClr val="bg1"/>
              </a:solidFill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2442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riunioni ione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36</TotalTime>
  <Words>140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Papyrus</vt:lpstr>
      <vt:lpstr>Wingdings 3</vt:lpstr>
      <vt:lpstr>Sala riunioni ione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Ipalb-VillaSG</dc:creator>
  <cp:lastModifiedBy>Ipalb-VillaSG</cp:lastModifiedBy>
  <cp:revision>5</cp:revision>
  <dcterms:created xsi:type="dcterms:W3CDTF">2018-05-04T11:16:09Z</dcterms:created>
  <dcterms:modified xsi:type="dcterms:W3CDTF">2018-05-23T11:01:59Z</dcterms:modified>
</cp:coreProperties>
</file>