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6"/>
  </p:notesMasterIdLst>
  <p:sldIdLst>
    <p:sldId id="256" r:id="rId2"/>
    <p:sldId id="257" r:id="rId3"/>
    <p:sldId id="259" r:id="rId4"/>
    <p:sldId id="260" r:id="rId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F42C"/>
    <a:srgbClr val="28F85E"/>
    <a:srgbClr val="5EF927"/>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54" d="100"/>
          <a:sy n="54" d="100"/>
        </p:scale>
        <p:origin x="-581"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08E79-17DF-4F70-BB10-5F1FD238F5E1}" type="datetimeFigureOut">
              <a:rPr lang="it-IT" smtClean="0"/>
              <a:pPr/>
              <a:t>22/04/2018</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4221-014A-4752-A042-AB8BABEA3F6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A273B282-4736-42D2-A086-4B6520269EB6}" type="datetimeFigureOut">
              <a:rPr lang="it-IT" smtClean="0"/>
              <a:pPr/>
              <a:t>22/04/2018</a:t>
            </a:fld>
            <a:endParaRPr lang="it-IT"/>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it-IT"/>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6315136-35B3-4B14-9F59-3A4C9F27F540}" type="slidenum">
              <a:rPr lang="it-IT" smtClean="0"/>
              <a:pPr/>
              <a:t>‹N›</a:t>
            </a:fld>
            <a:endParaRPr lang="it-IT"/>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xmlns="" val="2273653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3670109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1857121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315136-35B3-4B14-9F59-3A4C9F27F540}" type="slidenum">
              <a:rPr lang="it-IT" smtClean="0"/>
              <a:pPr/>
              <a:t>‹N›</a:t>
            </a:fld>
            <a:endParaRPr lang="it-IT"/>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97162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614349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smtClean="0"/>
              <a:t>Fare clic per modificare lo stile del titolo</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1376850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smtClean="0"/>
              <a:t>Fare clic per modificare lo stile del titolo</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899552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2994510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214312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330409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316124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2084634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1704404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202047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2132176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3530493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A273B282-4736-42D2-A086-4B6520269EB6}" type="datetimeFigureOut">
              <a:rPr lang="it-IT" smtClean="0"/>
              <a:pPr/>
              <a:t>22/04/2018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61297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A273B282-4736-42D2-A086-4B6520269EB6}" type="datetimeFigureOut">
              <a:rPr lang="it-IT" smtClean="0"/>
              <a:pPr/>
              <a:t>22/04/2018</a:t>
            </a:fld>
            <a:endParaRPr lang="it-IT"/>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it-IT"/>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46315136-35B3-4B14-9F59-3A4C9F27F540}" type="slidenum">
              <a:rPr lang="it-IT" smtClean="0"/>
              <a:pPr/>
              <a:t>‹N›</a:t>
            </a:fld>
            <a:endParaRPr lang="it-IT"/>
          </a:p>
        </p:txBody>
      </p:sp>
    </p:spTree>
    <p:extLst>
      <p:ext uri="{BB962C8B-B14F-4D97-AF65-F5344CB8AC3E}">
        <p14:creationId xmlns:p14="http://schemas.microsoft.com/office/powerpoint/2010/main" xmlns="" val="2647946743"/>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rot="21420000">
            <a:off x="33727" y="432729"/>
            <a:ext cx="7322843" cy="1480637"/>
          </a:xfrm>
        </p:spPr>
        <p:txBody>
          <a:bodyPr>
            <a:normAutofit/>
          </a:bodyPr>
          <a:lstStyle/>
          <a:p>
            <a:r>
              <a:rPr lang="it-IT" i="1" dirty="0" smtClean="0">
                <a:solidFill>
                  <a:schemeClr val="accent2">
                    <a:lumMod val="50000"/>
                  </a:schemeClr>
                </a:solidFill>
                <a:latin typeface="Algerian" panose="04020705040A02060702" pitchFamily="82" charset="0"/>
              </a:rPr>
              <a:t>Sfogliatelle</a:t>
            </a:r>
            <a:endParaRPr lang="it-IT" i="1" dirty="0">
              <a:solidFill>
                <a:schemeClr val="accent2">
                  <a:lumMod val="50000"/>
                </a:schemeClr>
              </a:solidFill>
              <a:latin typeface="Algerian" panose="04020705040A02060702" pitchFamily="82"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63099" y="1571395"/>
            <a:ext cx="4153484" cy="2766820"/>
          </a:xfrm>
          <a:prstGeom prst="rect">
            <a:avLst/>
          </a:prstGeom>
          <a:ln>
            <a:noFill/>
          </a:ln>
          <a:effectLst>
            <a:softEdge rad="112500"/>
          </a:effectLst>
        </p:spPr>
      </p:pic>
      <p:sp>
        <p:nvSpPr>
          <p:cNvPr id="4" name="Segnaposto piè di pagina 3"/>
          <p:cNvSpPr>
            <a:spLocks noGrp="1"/>
          </p:cNvSpPr>
          <p:nvPr>
            <p:ph type="ftr" sz="quarter" idx="11"/>
          </p:nvPr>
        </p:nvSpPr>
        <p:spPr>
          <a:xfrm>
            <a:off x="5157919" y="5891968"/>
            <a:ext cx="4050792" cy="276999"/>
          </a:xfrm>
        </p:spPr>
        <p:txBody>
          <a:bodyPr/>
          <a:lstStyle/>
          <a:p>
            <a:r>
              <a:rPr lang="it-IT" sz="1200" smtClean="0"/>
              <a:t>47</a:t>
            </a:r>
            <a:endParaRPr lang="it-IT" sz="1200" dirty="0"/>
          </a:p>
        </p:txBody>
      </p:sp>
    </p:spTree>
    <p:extLst>
      <p:ext uri="{BB962C8B-B14F-4D97-AF65-F5344CB8AC3E}">
        <p14:creationId xmlns:p14="http://schemas.microsoft.com/office/powerpoint/2010/main" xmlns="" val="768387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125414" y="365760"/>
            <a:ext cx="5908431" cy="523220"/>
          </a:xfrm>
          <a:prstGeom prst="rect">
            <a:avLst/>
          </a:prstGeom>
        </p:spPr>
        <p:txBody>
          <a:bodyPr wrap="square">
            <a:spAutoFit/>
          </a:bodyPr>
          <a:lstStyle/>
          <a:p>
            <a:r>
              <a:rPr lang="it-IT" sz="2800" dirty="0" err="1" smtClean="0">
                <a:solidFill>
                  <a:srgbClr val="FFC000"/>
                </a:solidFill>
              </a:rPr>
              <a:t>Ingredients</a:t>
            </a:r>
            <a:r>
              <a:rPr lang="it-IT" sz="2800" dirty="0" smtClean="0">
                <a:solidFill>
                  <a:srgbClr val="FFC000"/>
                </a:solidFill>
              </a:rPr>
              <a:t>  </a:t>
            </a:r>
            <a:r>
              <a:rPr lang="it-IT" sz="2800" dirty="0" err="1" smtClean="0">
                <a:solidFill>
                  <a:srgbClr val="FFC000"/>
                </a:solidFill>
              </a:rPr>
              <a:t>for</a:t>
            </a:r>
            <a:r>
              <a:rPr lang="it-IT" sz="2800" dirty="0" smtClean="0">
                <a:solidFill>
                  <a:srgbClr val="FFC000"/>
                </a:solidFill>
              </a:rPr>
              <a:t>  </a:t>
            </a:r>
            <a:r>
              <a:rPr lang="it-IT" sz="2800" dirty="0" err="1" smtClean="0">
                <a:solidFill>
                  <a:srgbClr val="FFC000"/>
                </a:solidFill>
              </a:rPr>
              <a:t>about</a:t>
            </a:r>
            <a:r>
              <a:rPr lang="it-IT" sz="2800" dirty="0" smtClean="0">
                <a:solidFill>
                  <a:srgbClr val="FFC000"/>
                </a:solidFill>
              </a:rPr>
              <a:t> 15 </a:t>
            </a:r>
            <a:r>
              <a:rPr lang="it-IT" sz="2800" i="1" dirty="0" smtClean="0">
                <a:solidFill>
                  <a:srgbClr val="FFC000"/>
                </a:solidFill>
              </a:rPr>
              <a:t>sfogliatelle </a:t>
            </a:r>
            <a:endParaRPr lang="it-IT" sz="2800" i="1" dirty="0">
              <a:solidFill>
                <a:srgbClr val="FFC000"/>
              </a:solidFill>
            </a:endParaRPr>
          </a:p>
        </p:txBody>
      </p:sp>
      <p:sp>
        <p:nvSpPr>
          <p:cNvPr id="4" name="CasellaDiTesto 3"/>
          <p:cNvSpPr txBox="1"/>
          <p:nvPr/>
        </p:nvSpPr>
        <p:spPr>
          <a:xfrm>
            <a:off x="1041009" y="1142272"/>
            <a:ext cx="5120640" cy="2369880"/>
          </a:xfrm>
          <a:prstGeom prst="rect">
            <a:avLst/>
          </a:prstGeom>
          <a:noFill/>
        </p:spPr>
        <p:txBody>
          <a:bodyPr wrap="square" rtlCol="0">
            <a:spAutoFit/>
          </a:bodyPr>
          <a:lstStyle/>
          <a:p>
            <a:r>
              <a:rPr lang="it-IT" sz="2400" dirty="0" smtClean="0"/>
              <a:t>For the </a:t>
            </a:r>
            <a:r>
              <a:rPr lang="it-IT" sz="2400" dirty="0" err="1" smtClean="0"/>
              <a:t>dough</a:t>
            </a:r>
            <a:endParaRPr lang="it-IT" sz="2400" dirty="0" smtClean="0"/>
          </a:p>
          <a:p>
            <a:r>
              <a:rPr lang="it-IT" sz="2400" dirty="0" smtClean="0">
                <a:latin typeface="Arial" panose="020B0604020202020204" pitchFamily="34" charset="0"/>
                <a:cs typeface="Arial" panose="020B0604020202020204" pitchFamily="34" charset="0"/>
              </a:rPr>
              <a:t>500 g of </a:t>
            </a:r>
            <a:r>
              <a:rPr lang="it-IT" sz="2400" dirty="0" err="1" smtClean="0">
                <a:latin typeface="Arial" panose="020B0604020202020204" pitchFamily="34" charset="0"/>
                <a:cs typeface="Arial" panose="020B0604020202020204" pitchFamily="34" charset="0"/>
              </a:rPr>
              <a:t>flour</a:t>
            </a:r>
            <a:r>
              <a:rPr lang="it-IT" sz="2400" dirty="0" smtClean="0">
                <a:latin typeface="Arial" panose="020B0604020202020204" pitchFamily="34" charset="0"/>
                <a:cs typeface="Arial" panose="020B0604020202020204" pitchFamily="34" charset="0"/>
              </a:rPr>
              <a:t> </a:t>
            </a:r>
          </a:p>
          <a:p>
            <a:r>
              <a:rPr lang="it-IT" sz="2400" dirty="0" smtClean="0">
                <a:latin typeface="Arial" panose="020B0604020202020204" pitchFamily="34" charset="0"/>
                <a:cs typeface="Arial" panose="020B0604020202020204" pitchFamily="34" charset="0"/>
              </a:rPr>
              <a:t>200 ml of water </a:t>
            </a:r>
          </a:p>
          <a:p>
            <a:r>
              <a:rPr lang="it-IT" sz="2400" dirty="0" smtClean="0">
                <a:latin typeface="Arial" panose="020B0604020202020204" pitchFamily="34" charset="0"/>
                <a:cs typeface="Arial" panose="020B0604020202020204" pitchFamily="34" charset="0"/>
              </a:rPr>
              <a:t>100 g of </a:t>
            </a:r>
            <a:r>
              <a:rPr lang="it-IT" sz="2400" dirty="0" err="1" smtClean="0">
                <a:latin typeface="Arial" panose="020B0604020202020204" pitchFamily="34" charset="0"/>
                <a:cs typeface="Arial" panose="020B0604020202020204" pitchFamily="34" charset="0"/>
              </a:rPr>
              <a:t>lard</a:t>
            </a:r>
            <a:r>
              <a:rPr lang="it-IT" sz="2400" dirty="0" smtClean="0">
                <a:latin typeface="Arial" panose="020B0604020202020204" pitchFamily="34" charset="0"/>
                <a:cs typeface="Arial" panose="020B0604020202020204" pitchFamily="34" charset="0"/>
              </a:rPr>
              <a:t> </a:t>
            </a:r>
          </a:p>
          <a:p>
            <a:r>
              <a:rPr lang="en-US" sz="2400" dirty="0" smtClean="0">
                <a:latin typeface="Arial" panose="020B0604020202020204" pitchFamily="34" charset="0"/>
                <a:cs typeface="Arial" panose="020B0604020202020204" pitchFamily="34" charset="0"/>
              </a:rPr>
              <a:t>A coffee spoon </a:t>
            </a:r>
            <a:r>
              <a:rPr lang="en-US" sz="2400" dirty="0">
                <a:latin typeface="Arial" panose="020B0604020202020204" pitchFamily="34" charset="0"/>
                <a:cs typeface="Arial" panose="020B0604020202020204" pitchFamily="34" charset="0"/>
              </a:rPr>
              <a:t>of fine </a:t>
            </a:r>
            <a:r>
              <a:rPr lang="en-US" sz="2400" dirty="0" smtClean="0">
                <a:latin typeface="Arial" panose="020B0604020202020204" pitchFamily="34" charset="0"/>
                <a:cs typeface="Arial" panose="020B0604020202020204" pitchFamily="34" charset="0"/>
              </a:rPr>
              <a:t>salt</a:t>
            </a:r>
          </a:p>
          <a:p>
            <a:r>
              <a:rPr lang="en-US" sz="2400" dirty="0">
                <a:latin typeface="Arial" panose="020B0604020202020204" pitchFamily="34" charset="0"/>
                <a:cs typeface="Arial" panose="020B0604020202020204" pitchFamily="34" charset="0"/>
              </a:rPr>
              <a:t>H</a:t>
            </a:r>
            <a:r>
              <a:rPr lang="en-US" sz="2400" dirty="0" smtClean="0">
                <a:latin typeface="Arial" panose="020B0604020202020204" pitchFamily="34" charset="0"/>
                <a:cs typeface="Arial" panose="020B0604020202020204" pitchFamily="34" charset="0"/>
              </a:rPr>
              <a:t>alf </a:t>
            </a:r>
            <a:r>
              <a:rPr lang="en-US" sz="2400" dirty="0">
                <a:latin typeface="Arial" panose="020B0604020202020204" pitchFamily="34" charset="0"/>
                <a:cs typeface="Arial" panose="020B0604020202020204" pitchFamily="34" charset="0"/>
              </a:rPr>
              <a:t>a </a:t>
            </a:r>
            <a:r>
              <a:rPr lang="en-US" sz="2400" dirty="0" smtClean="0">
                <a:latin typeface="Arial" panose="020B0604020202020204" pitchFamily="34" charset="0"/>
                <a:cs typeface="Arial" panose="020B0604020202020204" pitchFamily="34" charset="0"/>
              </a:rPr>
              <a:t>coffee spoon </a:t>
            </a:r>
            <a:r>
              <a:rPr lang="en-US" sz="2400" dirty="0">
                <a:latin typeface="Arial" panose="020B0604020202020204" pitchFamily="34" charset="0"/>
                <a:cs typeface="Arial" panose="020B0604020202020204" pitchFamily="34" charset="0"/>
              </a:rPr>
              <a:t>of honey</a:t>
            </a:r>
            <a:endParaRPr lang="it-IT" sz="2400" dirty="0" smtClean="0">
              <a:latin typeface="Arial" panose="020B0604020202020204" pitchFamily="34" charset="0"/>
              <a:cs typeface="Arial" panose="020B0604020202020204" pitchFamily="34" charset="0"/>
            </a:endParaRPr>
          </a:p>
        </p:txBody>
      </p:sp>
      <p:sp>
        <p:nvSpPr>
          <p:cNvPr id="5" name="Rettangolo 4"/>
          <p:cNvSpPr/>
          <p:nvPr/>
        </p:nvSpPr>
        <p:spPr>
          <a:xfrm>
            <a:off x="5229873" y="1036352"/>
            <a:ext cx="6240042" cy="4524315"/>
          </a:xfrm>
          <a:prstGeom prst="rect">
            <a:avLst/>
          </a:prstGeom>
        </p:spPr>
        <p:txBody>
          <a:bodyPr wrap="none">
            <a:spAutoFit/>
          </a:bodyPr>
          <a:lstStyle/>
          <a:p>
            <a:r>
              <a:rPr lang="it-IT" sz="2400" dirty="0"/>
              <a:t>For the </a:t>
            </a:r>
            <a:r>
              <a:rPr lang="it-IT" sz="2400" dirty="0" err="1"/>
              <a:t>filling</a:t>
            </a:r>
            <a:r>
              <a:rPr lang="it-IT" sz="2400" dirty="0"/>
              <a:t> </a:t>
            </a:r>
            <a:endParaRPr lang="it-IT" sz="2400" dirty="0" smtClean="0"/>
          </a:p>
          <a:p>
            <a:r>
              <a:rPr lang="it-IT" sz="2400" dirty="0" smtClean="0">
                <a:latin typeface="Arial" panose="020B0604020202020204" pitchFamily="34" charset="0"/>
                <a:cs typeface="Arial" panose="020B0604020202020204" pitchFamily="34" charset="0"/>
              </a:rPr>
              <a:t>150 g </a:t>
            </a:r>
            <a:r>
              <a:rPr lang="it-IT" sz="2400" dirty="0" err="1" smtClean="0">
                <a:latin typeface="Arial" panose="020B0604020202020204" pitchFamily="34" charset="0"/>
                <a:cs typeface="Arial" panose="020B0604020202020204" pitchFamily="34" charset="0"/>
              </a:rPr>
              <a:t>semolina</a:t>
            </a:r>
            <a:endParaRPr lang="it-IT" sz="2400" dirty="0" smtClean="0">
              <a:latin typeface="Arial" panose="020B0604020202020204" pitchFamily="34" charset="0"/>
              <a:cs typeface="Arial" panose="020B0604020202020204" pitchFamily="34" charset="0"/>
            </a:endParaRPr>
          </a:p>
          <a:p>
            <a:r>
              <a:rPr lang="it-IT" sz="2400" dirty="0" smtClean="0">
                <a:latin typeface="Arial" panose="020B0604020202020204" pitchFamily="34" charset="0"/>
                <a:cs typeface="Arial" panose="020B0604020202020204" pitchFamily="34" charset="0"/>
              </a:rPr>
              <a:t>400 ml of milk </a:t>
            </a:r>
          </a:p>
          <a:p>
            <a:r>
              <a:rPr lang="it-IT" sz="2400" dirty="0" smtClean="0">
                <a:latin typeface="Arial" panose="020B0604020202020204" pitchFamily="34" charset="0"/>
                <a:cs typeface="Arial" panose="020B0604020202020204" pitchFamily="34" charset="0"/>
              </a:rPr>
              <a:t>300 g of </a:t>
            </a:r>
            <a:r>
              <a:rPr lang="it-IT" sz="2400" i="1" dirty="0" smtClean="0">
                <a:latin typeface="Arial" panose="020B0604020202020204" pitchFamily="34" charset="0"/>
                <a:cs typeface="Arial" panose="020B0604020202020204" pitchFamily="34" charset="0"/>
              </a:rPr>
              <a:t>ricotta</a:t>
            </a:r>
          </a:p>
          <a:p>
            <a:r>
              <a:rPr lang="it-IT" sz="2400" dirty="0" smtClean="0">
                <a:latin typeface="Arial" panose="020B0604020202020204" pitchFamily="34" charset="0"/>
                <a:cs typeface="Arial" panose="020B0604020202020204" pitchFamily="34" charset="0"/>
              </a:rPr>
              <a:t>1 </a:t>
            </a:r>
            <a:r>
              <a:rPr lang="it-IT" sz="2400" dirty="0" err="1" smtClean="0">
                <a:latin typeface="Arial" panose="020B0604020202020204" pitchFamily="34" charset="0"/>
                <a:cs typeface="Arial" panose="020B0604020202020204" pitchFamily="34" charset="0"/>
              </a:rPr>
              <a:t>egg</a:t>
            </a:r>
            <a:r>
              <a:rPr lang="it-IT" sz="2400" dirty="0" smtClean="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250 </a:t>
            </a:r>
            <a:r>
              <a:rPr lang="en-US" sz="2400" dirty="0" smtClean="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of sugar</a:t>
            </a:r>
          </a:p>
          <a:p>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knob of butter</a:t>
            </a:r>
          </a:p>
          <a:p>
            <a:r>
              <a:rPr lang="en-US" sz="2400" dirty="0" smtClean="0">
                <a:latin typeface="Arial" panose="020B0604020202020204" pitchFamily="34" charset="0"/>
                <a:cs typeface="Arial" panose="020B0604020202020204" pitchFamily="34" charset="0"/>
              </a:rPr>
              <a:t>Half a </a:t>
            </a:r>
            <a:r>
              <a:rPr lang="en-US" sz="2400" dirty="0">
                <a:latin typeface="Arial" panose="020B0604020202020204" pitchFamily="34" charset="0"/>
                <a:cs typeface="Arial" panose="020B0604020202020204" pitchFamily="34" charset="0"/>
              </a:rPr>
              <a:t>coffee spoon of cinnamon (powdered)</a:t>
            </a:r>
          </a:p>
          <a:p>
            <a:r>
              <a:rPr lang="en-US" sz="2400" dirty="0" smtClean="0">
                <a:latin typeface="Arial" panose="020B0604020202020204" pitchFamily="34" charset="0"/>
                <a:cs typeface="Arial" panose="020B0604020202020204" pitchFamily="34" charset="0"/>
              </a:rPr>
              <a:t>Vanilla </a:t>
            </a:r>
            <a:r>
              <a:rPr lang="en-US" sz="2400" dirty="0">
                <a:latin typeface="Arial" panose="020B0604020202020204" pitchFamily="34" charset="0"/>
                <a:cs typeface="Arial" panose="020B0604020202020204" pitchFamily="34" charset="0"/>
              </a:rPr>
              <a:t>extract, a coffee spoon</a:t>
            </a:r>
          </a:p>
          <a:p>
            <a:r>
              <a:rPr lang="en-US" sz="2400" i="1" dirty="0" err="1">
                <a:latin typeface="Arial" panose="020B0604020202020204" pitchFamily="34" charset="0"/>
                <a:cs typeface="Arial" panose="020B0604020202020204" pitchFamily="34" charset="0"/>
              </a:rPr>
              <a:t>M</a:t>
            </a:r>
            <a:r>
              <a:rPr lang="en-US" sz="2400" i="1" dirty="0" err="1" smtClean="0">
                <a:latin typeface="Arial" panose="020B0604020202020204" pitchFamily="34" charset="0"/>
                <a:cs typeface="Arial" panose="020B0604020202020204" pitchFamily="34" charset="0"/>
              </a:rPr>
              <a:t>illefiori</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aroma, a small phial</a:t>
            </a:r>
          </a:p>
          <a:p>
            <a:r>
              <a:rPr lang="en-US" sz="2400" dirty="0">
                <a:latin typeface="Arial" panose="020B0604020202020204" pitchFamily="34" charset="0"/>
                <a:cs typeface="Arial" panose="020B0604020202020204" pitchFamily="34" charset="0"/>
              </a:rPr>
              <a:t>100 </a:t>
            </a:r>
            <a:r>
              <a:rPr lang="en-US" sz="2400" dirty="0" smtClean="0">
                <a:latin typeface="Arial" panose="020B0604020202020204" pitchFamily="34" charset="0"/>
                <a:cs typeface="Arial" panose="020B0604020202020204" pitchFamily="34" charset="0"/>
              </a:rPr>
              <a:t>g </a:t>
            </a:r>
            <a:r>
              <a:rPr lang="en-US" sz="2400" dirty="0">
                <a:latin typeface="Arial" panose="020B0604020202020204" pitchFamily="34" charset="0"/>
                <a:cs typeface="Arial" panose="020B0604020202020204" pitchFamily="34" charset="0"/>
              </a:rPr>
              <a:t>of candied </a:t>
            </a:r>
            <a:r>
              <a:rPr lang="en-US" sz="2400" dirty="0" smtClean="0">
                <a:latin typeface="Arial" panose="020B0604020202020204" pitchFamily="34" charset="0"/>
                <a:cs typeface="Arial" panose="020B0604020202020204" pitchFamily="34" charset="0"/>
              </a:rPr>
              <a:t>fruit</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pinch of salt</a:t>
            </a:r>
            <a:endParaRPr lang="it-IT" sz="2400" dirty="0">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rot="21126377">
            <a:off x="7600967" y="84117"/>
            <a:ext cx="3929136" cy="2629361"/>
          </a:xfrm>
          <a:prstGeom prst="rect">
            <a:avLst/>
          </a:prstGeom>
          <a:ln>
            <a:noFill/>
          </a:ln>
          <a:effectLst>
            <a:softEdge rad="112500"/>
          </a:effectLst>
        </p:spPr>
      </p:pic>
      <p:sp>
        <p:nvSpPr>
          <p:cNvPr id="6" name="Segnaposto piè di pagina 5"/>
          <p:cNvSpPr>
            <a:spLocks noGrp="1"/>
          </p:cNvSpPr>
          <p:nvPr>
            <p:ph type="ftr" sz="quarter" idx="11"/>
          </p:nvPr>
        </p:nvSpPr>
        <p:spPr>
          <a:xfrm>
            <a:off x="5553222" y="5672928"/>
            <a:ext cx="5499719" cy="498470"/>
          </a:xfrm>
        </p:spPr>
        <p:txBody>
          <a:bodyPr/>
          <a:lstStyle/>
          <a:p>
            <a:r>
              <a:rPr lang="it-IT" sz="1200" smtClean="0"/>
              <a:t>48</a:t>
            </a:r>
            <a:endParaRPr lang="it-IT" sz="1200" dirty="0"/>
          </a:p>
        </p:txBody>
      </p:sp>
    </p:spTree>
    <p:extLst>
      <p:ext uri="{BB962C8B-B14F-4D97-AF65-F5344CB8AC3E}">
        <p14:creationId xmlns:p14="http://schemas.microsoft.com/office/powerpoint/2010/main" xmlns="" val="1986319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12191999" cy="6858001"/>
          </a:xfrm>
          <a:prstGeom prst="rect">
            <a:avLst/>
          </a:prstGeom>
        </p:spPr>
      </p:pic>
      <p:sp>
        <p:nvSpPr>
          <p:cNvPr id="13" name="Rettangolo 12"/>
          <p:cNvSpPr/>
          <p:nvPr/>
        </p:nvSpPr>
        <p:spPr>
          <a:xfrm>
            <a:off x="1280161" y="735033"/>
            <a:ext cx="9805181" cy="5940088"/>
          </a:xfrm>
          <a:prstGeom prst="rect">
            <a:avLst/>
          </a:prstGeom>
        </p:spPr>
        <p:txBody>
          <a:bodyPr wrap="square">
            <a:spAutoFit/>
          </a:bodyPr>
          <a:lstStyle/>
          <a:p>
            <a:pPr algn="just"/>
            <a:r>
              <a:rPr lang="en-US" b="1" dirty="0" smtClean="0">
                <a:solidFill>
                  <a:srgbClr val="C00000"/>
                </a:solidFill>
                <a:latin typeface="Arial" panose="020B0604020202020204" pitchFamily="34" charset="0"/>
                <a:cs typeface="Arial" panose="020B0604020202020204" pitchFamily="34" charset="0"/>
              </a:rPr>
              <a:t>1-</a:t>
            </a:r>
            <a:r>
              <a:rPr lang="en-US" b="1"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Add flour, water, honey and salt in a bowl and knead for several minutes until a compact mixture is obtained. If you do not have the kneading machine, put the same ingredients in a glass container and mix with electric whips.</a:t>
            </a:r>
          </a:p>
          <a:p>
            <a:pPr algn="just"/>
            <a:r>
              <a:rPr lang="en-US" sz="2000" b="1" dirty="0" smtClean="0">
                <a:solidFill>
                  <a:srgbClr val="C00000"/>
                </a:solidFill>
                <a:latin typeface="Arial" panose="020B0604020202020204" pitchFamily="34" charset="0"/>
                <a:cs typeface="Arial" panose="020B0604020202020204" pitchFamily="34" charset="0"/>
              </a:rPr>
              <a:t>2-</a:t>
            </a:r>
            <a:r>
              <a:rPr lang="en-US" sz="2000" b="1" dirty="0" smtClean="0">
                <a:latin typeface="Arial" panose="020B0604020202020204" pitchFamily="34" charset="0"/>
                <a:cs typeface="Arial" panose="020B0604020202020204" pitchFamily="34" charset="0"/>
              </a:rPr>
              <a:t> When you see that the mixture will be almost elastic, transfer it to a pastry board.</a:t>
            </a:r>
          </a:p>
          <a:p>
            <a:pPr algn="just"/>
            <a:r>
              <a:rPr lang="en-US" sz="2000" b="1" dirty="0" smtClean="0">
                <a:solidFill>
                  <a:srgbClr val="C00000"/>
                </a:solidFill>
                <a:latin typeface="Arial" panose="020B0604020202020204" pitchFamily="34" charset="0"/>
                <a:cs typeface="Arial" panose="020B0604020202020204" pitchFamily="34" charset="0"/>
              </a:rPr>
              <a:t>3-</a:t>
            </a:r>
            <a:r>
              <a:rPr lang="en-US" sz="2000" b="1" dirty="0" smtClean="0">
                <a:solidFill>
                  <a:srgbClr val="92D050"/>
                </a:solidFill>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Knead a little with your hands, roll it out with a rolling pin, make a ball, grease  it with lard  and let rest in the fridge for a </a:t>
            </a:r>
            <a:r>
              <a:rPr lang="en-US" sz="2000" b="1" smtClean="0">
                <a:latin typeface="Arial" panose="020B0604020202020204" pitchFamily="34" charset="0"/>
                <a:cs typeface="Arial" panose="020B0604020202020204" pitchFamily="34" charset="0"/>
              </a:rPr>
              <a:t>couple of </a:t>
            </a:r>
            <a:r>
              <a:rPr lang="en-US" sz="2000" b="1" dirty="0" smtClean="0">
                <a:latin typeface="Arial" panose="020B0604020202020204" pitchFamily="34" charset="0"/>
                <a:cs typeface="Arial" panose="020B0604020202020204" pitchFamily="34" charset="0"/>
              </a:rPr>
              <a:t>hours.</a:t>
            </a:r>
          </a:p>
          <a:p>
            <a:pPr algn="just"/>
            <a:r>
              <a:rPr lang="en-US" sz="2000" b="1" dirty="0" smtClean="0">
                <a:solidFill>
                  <a:srgbClr val="C00000"/>
                </a:solidFill>
                <a:latin typeface="Arial" panose="020B0604020202020204" pitchFamily="34" charset="0"/>
                <a:cs typeface="Arial" panose="020B0604020202020204" pitchFamily="34" charset="0"/>
              </a:rPr>
              <a:t>4-</a:t>
            </a:r>
            <a:r>
              <a:rPr lang="en-US" sz="2000" b="1" dirty="0" smtClean="0">
                <a:solidFill>
                  <a:srgbClr val="92D050"/>
                </a:solidFill>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Roll the dough with the appropriate machine until it is very thin, then  wrap it around a rolling pin, greasing with lard.   Keep it in the fridge for a couple of hours.</a:t>
            </a:r>
          </a:p>
          <a:p>
            <a:pPr algn="just"/>
            <a:r>
              <a:rPr lang="en-US" sz="2000" b="1" dirty="0" smtClean="0">
                <a:solidFill>
                  <a:srgbClr val="C00000"/>
                </a:solidFill>
                <a:latin typeface="Arial" panose="020B0604020202020204" pitchFamily="34" charset="0"/>
                <a:cs typeface="Arial" panose="020B0604020202020204" pitchFamily="34" charset="0"/>
              </a:rPr>
              <a:t>5-</a:t>
            </a:r>
            <a:r>
              <a:rPr lang="en-US" sz="2000" b="1" dirty="0" smtClean="0">
                <a:solidFill>
                  <a:srgbClr val="92D050"/>
                </a:solidFill>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Unroll flaky pastry from the rolling pin and  while doing it, get another rolling by pressing the dough down,  wrapping  it with your  greasy hands.  Continue like this until the end of  the dough.</a:t>
            </a:r>
          </a:p>
          <a:p>
            <a:pPr algn="just"/>
            <a:r>
              <a:rPr lang="en-US" sz="2000" b="1" dirty="0" smtClean="0">
                <a:solidFill>
                  <a:srgbClr val="C00000"/>
                </a:solidFill>
                <a:latin typeface="Arial" panose="020B0604020202020204" pitchFamily="34" charset="0"/>
                <a:cs typeface="Arial" panose="020B0604020202020204" pitchFamily="34" charset="0"/>
              </a:rPr>
              <a:t>6-</a:t>
            </a:r>
            <a:r>
              <a:rPr lang="en-US" sz="2000" b="1" dirty="0" smtClean="0">
                <a:solidFill>
                  <a:srgbClr val="92D050"/>
                </a:solidFill>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Once finished, sprinkle with lard again and let it rest in the fridge overnight, wrapped in food foil.</a:t>
            </a:r>
          </a:p>
          <a:p>
            <a:pPr algn="just"/>
            <a:r>
              <a:rPr lang="en-US" sz="2000" b="1" dirty="0" smtClean="0">
                <a:solidFill>
                  <a:srgbClr val="C00000"/>
                </a:solidFill>
                <a:latin typeface="Arial" panose="020B0604020202020204" pitchFamily="34" charset="0"/>
                <a:cs typeface="Arial" panose="020B0604020202020204" pitchFamily="34" charset="0"/>
              </a:rPr>
              <a:t>7-</a:t>
            </a:r>
            <a:r>
              <a:rPr lang="en-US" sz="2000" b="1" dirty="0" smtClean="0">
                <a:latin typeface="Arial" panose="020B0604020202020204" pitchFamily="34" charset="0"/>
                <a:cs typeface="Arial" panose="020B0604020202020204" pitchFamily="34" charset="0"/>
              </a:rPr>
              <a:t> While the mixture rests, make the semolina you will introduce into the filling: in a saucepan, boil the milk with the butter and stir slowly adding the semolina, making sure that there are no lumps. Cook over medium heat for about 20 minutes and then keep it in the fridge until next  morning.</a:t>
            </a:r>
            <a:endParaRPr lang="en-US" sz="2000" b="1" dirty="0">
              <a:latin typeface="Arial" panose="020B0604020202020204" pitchFamily="34" charset="0"/>
              <a:cs typeface="Arial" panose="020B0604020202020204" pitchFamily="34" charset="0"/>
            </a:endParaRPr>
          </a:p>
        </p:txBody>
      </p:sp>
      <p:sp>
        <p:nvSpPr>
          <p:cNvPr id="14" name="Rettangolo 13"/>
          <p:cNvSpPr/>
          <p:nvPr/>
        </p:nvSpPr>
        <p:spPr>
          <a:xfrm>
            <a:off x="3593584" y="191644"/>
            <a:ext cx="5198724" cy="646331"/>
          </a:xfrm>
          <a:prstGeom prst="rect">
            <a:avLst/>
          </a:prstGeom>
        </p:spPr>
        <p:txBody>
          <a:bodyPr wrap="square">
            <a:spAutoFit/>
          </a:bodyPr>
          <a:lstStyle/>
          <a:p>
            <a:pPr algn="ctr"/>
            <a:r>
              <a:rPr lang="it-IT" sz="3600" dirty="0" err="1" smtClean="0">
                <a:solidFill>
                  <a:schemeClr val="accent1"/>
                </a:solidFill>
              </a:rPr>
              <a:t>How</a:t>
            </a:r>
            <a:r>
              <a:rPr lang="it-IT" sz="3600" dirty="0" smtClean="0">
                <a:solidFill>
                  <a:schemeClr val="accent1"/>
                </a:solidFill>
              </a:rPr>
              <a:t>  </a:t>
            </a:r>
            <a:r>
              <a:rPr lang="it-IT" sz="3600" dirty="0" err="1" smtClean="0">
                <a:solidFill>
                  <a:schemeClr val="accent1"/>
                </a:solidFill>
              </a:rPr>
              <a:t>to</a:t>
            </a:r>
            <a:r>
              <a:rPr lang="it-IT" sz="3600" dirty="0" smtClean="0">
                <a:solidFill>
                  <a:schemeClr val="accent1"/>
                </a:solidFill>
              </a:rPr>
              <a:t>  </a:t>
            </a:r>
            <a:r>
              <a:rPr lang="it-IT" sz="3600" dirty="0" err="1" smtClean="0">
                <a:solidFill>
                  <a:schemeClr val="accent1"/>
                </a:solidFill>
              </a:rPr>
              <a:t>prepare</a:t>
            </a:r>
            <a:r>
              <a:rPr lang="it-IT" sz="3600" dirty="0" smtClean="0">
                <a:solidFill>
                  <a:schemeClr val="accent1"/>
                </a:solidFill>
              </a:rPr>
              <a:t>   </a:t>
            </a:r>
            <a:r>
              <a:rPr lang="it-IT" sz="3600" dirty="0" err="1" smtClean="0">
                <a:solidFill>
                  <a:schemeClr val="accent1"/>
                </a:solidFill>
              </a:rPr>
              <a:t>them</a:t>
            </a:r>
            <a:endParaRPr lang="it-IT" sz="3600" dirty="0" smtClean="0">
              <a:solidFill>
                <a:schemeClr val="accent1"/>
              </a:solidFill>
            </a:endParaRPr>
          </a:p>
        </p:txBody>
      </p:sp>
      <p:sp>
        <p:nvSpPr>
          <p:cNvPr id="5" name="Segnaposto piè di pagina 4"/>
          <p:cNvSpPr>
            <a:spLocks noGrp="1"/>
          </p:cNvSpPr>
          <p:nvPr>
            <p:ph type="ftr" sz="quarter" idx="11"/>
          </p:nvPr>
        </p:nvSpPr>
        <p:spPr>
          <a:xfrm>
            <a:off x="6397284" y="6359530"/>
            <a:ext cx="5499719" cy="498470"/>
          </a:xfrm>
        </p:spPr>
        <p:txBody>
          <a:bodyPr/>
          <a:lstStyle/>
          <a:p>
            <a:r>
              <a:rPr lang="it-IT" sz="1200" smtClean="0"/>
              <a:t>49</a:t>
            </a:r>
            <a:endParaRPr lang="it-IT" sz="1200" dirty="0"/>
          </a:p>
        </p:txBody>
      </p:sp>
    </p:spTree>
    <p:extLst>
      <p:ext uri="{BB962C8B-B14F-4D97-AF65-F5344CB8AC3E}">
        <p14:creationId xmlns:p14="http://schemas.microsoft.com/office/powerpoint/2010/main" xmlns="" val="1386924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Rettangolo 3"/>
          <p:cNvSpPr/>
          <p:nvPr/>
        </p:nvSpPr>
        <p:spPr>
          <a:xfrm>
            <a:off x="1280162" y="3347016"/>
            <a:ext cx="9917722" cy="2246769"/>
          </a:xfrm>
          <a:prstGeom prst="rect">
            <a:avLst/>
          </a:prstGeom>
        </p:spPr>
        <p:txBody>
          <a:bodyPr wrap="square">
            <a:spAutoFit/>
          </a:bodyPr>
          <a:lstStyle/>
          <a:p>
            <a:pPr algn="just"/>
            <a:r>
              <a:rPr lang="en-US" sz="2000" b="1" dirty="0" smtClean="0">
                <a:solidFill>
                  <a:srgbClr val="C00000"/>
                </a:solidFill>
                <a:latin typeface="Arial" panose="020B0604020202020204" pitchFamily="34" charset="0"/>
                <a:cs typeface="Arial" panose="020B0604020202020204" pitchFamily="34" charset="0"/>
              </a:rPr>
              <a:t>9-</a:t>
            </a:r>
            <a:r>
              <a:rPr lang="en-US" sz="2000" b="1" dirty="0" smtClean="0">
                <a:solidFill>
                  <a:srgbClr val="92D050"/>
                </a:solidFill>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In a bowl, mix the egg,  semolina (prepared the night before), </a:t>
            </a:r>
            <a:r>
              <a:rPr lang="en-US" sz="2000" b="1" i="1" dirty="0" smtClean="0">
                <a:latin typeface="Arial" panose="020B0604020202020204" pitchFamily="34" charset="0"/>
                <a:cs typeface="Arial" panose="020B0604020202020204" pitchFamily="34" charset="0"/>
              </a:rPr>
              <a:t>ricotta</a:t>
            </a:r>
            <a:r>
              <a:rPr lang="en-US" sz="2000" b="1" dirty="0" smtClean="0">
                <a:latin typeface="Arial" panose="020B0604020202020204" pitchFamily="34" charset="0"/>
                <a:cs typeface="Arial" panose="020B0604020202020204" pitchFamily="34" charset="0"/>
              </a:rPr>
              <a:t> and sugar and when it is compact, add the candied fruit and the aromas: cinnamon, vanilla.  </a:t>
            </a:r>
          </a:p>
          <a:p>
            <a:pPr algn="just"/>
            <a:r>
              <a:rPr lang="en-US" sz="2000" b="1" dirty="0" smtClean="0">
                <a:solidFill>
                  <a:srgbClr val="C00000"/>
                </a:solidFill>
                <a:latin typeface="Arial" panose="020B0604020202020204" pitchFamily="34" charset="0"/>
                <a:cs typeface="Arial" panose="020B0604020202020204" pitchFamily="34" charset="0"/>
              </a:rPr>
              <a:t>10- </a:t>
            </a:r>
            <a:r>
              <a:rPr lang="en-US" sz="2000" b="1" dirty="0" smtClean="0">
                <a:latin typeface="Arial" panose="020B0604020202020204" pitchFamily="34" charset="0"/>
                <a:cs typeface="Arial" panose="020B0604020202020204" pitchFamily="34" charset="0"/>
              </a:rPr>
              <a:t>Take a cone at a time and  insert the filling inside each cap using a spoon. Be generous with the filling and do not seal the shells!</a:t>
            </a:r>
          </a:p>
          <a:p>
            <a:pPr algn="just"/>
            <a:r>
              <a:rPr lang="en-US" sz="2000" b="1" dirty="0" smtClean="0">
                <a:solidFill>
                  <a:srgbClr val="C00000"/>
                </a:solidFill>
                <a:latin typeface="Arial" panose="020B0604020202020204" pitchFamily="34" charset="0"/>
                <a:cs typeface="Arial" panose="020B0604020202020204" pitchFamily="34" charset="0"/>
              </a:rPr>
              <a:t>11 - </a:t>
            </a:r>
            <a:r>
              <a:rPr lang="en-US" sz="2000" b="1" dirty="0" smtClean="0">
                <a:latin typeface="Arial" panose="020B0604020202020204" pitchFamily="34" charset="0"/>
                <a:cs typeface="Arial" panose="020B0604020202020204" pitchFamily="34" charset="0"/>
              </a:rPr>
              <a:t>Place them on a tray lined with parchment paper.</a:t>
            </a:r>
          </a:p>
          <a:p>
            <a:pPr algn="just"/>
            <a:r>
              <a:rPr lang="en-US" sz="2000" b="1" dirty="0" smtClean="0">
                <a:solidFill>
                  <a:srgbClr val="C00000"/>
                </a:solidFill>
                <a:latin typeface="Arial" panose="020B0604020202020204" pitchFamily="34" charset="0"/>
                <a:cs typeface="Arial" panose="020B0604020202020204" pitchFamily="34" charset="0"/>
              </a:rPr>
              <a:t>12- </a:t>
            </a:r>
            <a:r>
              <a:rPr lang="en-US" sz="2000" b="1" dirty="0" smtClean="0">
                <a:latin typeface="Arial" panose="020B0604020202020204" pitchFamily="34" charset="0"/>
                <a:cs typeface="Arial" panose="020B0604020202020204" pitchFamily="34" charset="0"/>
              </a:rPr>
              <a:t>Bake for  about 20 minutes at 180 ° and sprinkle with powdered sugar.</a:t>
            </a:r>
            <a:endParaRPr lang="it-IT" sz="2000" b="1" dirty="0">
              <a:latin typeface="Arial" panose="020B0604020202020204" pitchFamily="34" charset="0"/>
              <a:cs typeface="Arial" panose="020B0604020202020204" pitchFamily="34" charset="0"/>
            </a:endParaRPr>
          </a:p>
        </p:txBody>
      </p:sp>
      <p:sp>
        <p:nvSpPr>
          <p:cNvPr id="5" name="Segnaposto piè di pagina 4"/>
          <p:cNvSpPr>
            <a:spLocks noGrp="1"/>
          </p:cNvSpPr>
          <p:nvPr>
            <p:ph type="ftr" sz="quarter" idx="11"/>
          </p:nvPr>
        </p:nvSpPr>
        <p:spPr>
          <a:xfrm>
            <a:off x="6284742" y="6080891"/>
            <a:ext cx="5499719" cy="498470"/>
          </a:xfrm>
        </p:spPr>
        <p:txBody>
          <a:bodyPr/>
          <a:lstStyle/>
          <a:p>
            <a:r>
              <a:rPr lang="it-IT" sz="1200" smtClean="0"/>
              <a:t>50</a:t>
            </a:r>
            <a:endParaRPr lang="it-IT" sz="12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Giallo">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Evento">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E3530EC-BA5B-407C-9B36-00820F39551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TM04033927[[fn=Evento]]</Template>
  <TotalTime>285</TotalTime>
  <Words>449</Words>
  <Application>Microsoft Office PowerPoint</Application>
  <PresentationFormat>Personalizzato</PresentationFormat>
  <Paragraphs>36</Paragraphs>
  <Slides>4</Slides>
  <Notes>0</Notes>
  <HiddenSlides>0</HiddenSlides>
  <MMClips>0</MMClips>
  <ScaleCrop>false</ScaleCrop>
  <HeadingPairs>
    <vt:vector size="4" baseType="variant">
      <vt:variant>
        <vt:lpstr>Tema</vt:lpstr>
      </vt:variant>
      <vt:variant>
        <vt:i4>1</vt:i4>
      </vt:variant>
      <vt:variant>
        <vt:lpstr>Titoli diapositive</vt:lpstr>
      </vt:variant>
      <vt:variant>
        <vt:i4>4</vt:i4>
      </vt:variant>
    </vt:vector>
  </HeadingPairs>
  <TitlesOfParts>
    <vt:vector size="5" baseType="lpstr">
      <vt:lpstr>Evento</vt:lpstr>
      <vt:lpstr>Sfogliatelle</vt:lpstr>
      <vt:lpstr>Diapositiva 2</vt:lpstr>
      <vt:lpstr>Diapositiva 3</vt:lpstr>
      <vt:lpstr>Diapositiva 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Ipalb_tur Villa</dc:creator>
  <cp:lastModifiedBy>Flavia</cp:lastModifiedBy>
  <cp:revision>52</cp:revision>
  <dcterms:created xsi:type="dcterms:W3CDTF">2018-04-04T11:18:56Z</dcterms:created>
  <dcterms:modified xsi:type="dcterms:W3CDTF">2018-04-22T15:23:12Z</dcterms:modified>
</cp:coreProperties>
</file>