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AF8A0F3-6CC8-400D-BDA8-EFE1B74C9B97}" type="datetimeFigureOut">
              <a:rPr lang="it-IT" smtClean="0"/>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170624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F8A0F3-6CC8-400D-BDA8-EFE1B74C9B97}" type="datetimeFigureOut">
              <a:rPr lang="it-IT" smtClean="0"/>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404812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F8A0F3-6CC8-400D-BDA8-EFE1B74C9B97}" type="datetimeFigureOut">
              <a:rPr lang="it-IT" smtClean="0"/>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220004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F8A0F3-6CC8-400D-BDA8-EFE1B74C9B97}" type="datetimeFigureOut">
              <a:rPr lang="it-IT" smtClean="0"/>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128579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AF8A0F3-6CC8-400D-BDA8-EFE1B74C9B97}" type="datetimeFigureOut">
              <a:rPr lang="it-IT" smtClean="0"/>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28093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F8A0F3-6CC8-400D-BDA8-EFE1B74C9B97}" type="datetimeFigureOut">
              <a:rPr lang="it-IT" smtClean="0"/>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181054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AF8A0F3-6CC8-400D-BDA8-EFE1B74C9B97}" type="datetimeFigureOut">
              <a:rPr lang="it-IT" smtClean="0"/>
              <a:t>23/05/2018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215255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AF8A0F3-6CC8-400D-BDA8-EFE1B74C9B97}" type="datetimeFigureOut">
              <a:rPr lang="it-IT" smtClean="0"/>
              <a:t>23/05/2018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330345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F8A0F3-6CC8-400D-BDA8-EFE1B74C9B97}" type="datetimeFigureOut">
              <a:rPr lang="it-IT" smtClean="0"/>
              <a:t>23/05/2018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302470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AF8A0F3-6CC8-400D-BDA8-EFE1B74C9B97}" type="datetimeFigureOut">
              <a:rPr lang="it-IT" smtClean="0"/>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406626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AF8A0F3-6CC8-400D-BDA8-EFE1B74C9B97}" type="datetimeFigureOut">
              <a:rPr lang="it-IT" smtClean="0"/>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45DF47-39FD-4C06-9A40-D0C49D0218FE}" type="slidenum">
              <a:rPr lang="it-IT" smtClean="0"/>
              <a:t>‹N›</a:t>
            </a:fld>
            <a:endParaRPr lang="it-IT"/>
          </a:p>
        </p:txBody>
      </p:sp>
    </p:spTree>
    <p:extLst>
      <p:ext uri="{BB962C8B-B14F-4D97-AF65-F5344CB8AC3E}">
        <p14:creationId xmlns:p14="http://schemas.microsoft.com/office/powerpoint/2010/main" val="408452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8A0F3-6CC8-400D-BDA8-EFE1B74C9B97}" type="datetimeFigureOut">
              <a:rPr lang="it-IT" smtClean="0"/>
              <a:t>23/05/2018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5DF47-39FD-4C06-9A40-D0C49D0218FE}" type="slidenum">
              <a:rPr lang="it-IT" smtClean="0"/>
              <a:t>‹N›</a:t>
            </a:fld>
            <a:endParaRPr lang="it-IT"/>
          </a:p>
        </p:txBody>
      </p:sp>
    </p:spTree>
    <p:extLst>
      <p:ext uri="{BB962C8B-B14F-4D97-AF65-F5344CB8AC3E}">
        <p14:creationId xmlns:p14="http://schemas.microsoft.com/office/powerpoint/2010/main" val="497648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905919" y="409194"/>
            <a:ext cx="7711808" cy="714528"/>
          </a:xfrm>
        </p:spPr>
        <p:txBody>
          <a:bodyPr>
            <a:normAutofit fontScale="90000"/>
          </a:bodyPr>
          <a:lstStyle/>
          <a:p>
            <a:pPr algn="ctr"/>
            <a:r>
              <a:rPr lang="it-IT" sz="6600" b="1" dirty="0">
                <a:solidFill>
                  <a:srgbClr val="FF0000"/>
                </a:solidFill>
                <a:latin typeface="Arial Black" panose="020B0A04020102020204" pitchFamily="34" charset="0"/>
              </a:rPr>
              <a:t>'</a:t>
            </a:r>
            <a:r>
              <a:rPr lang="it-IT" sz="6600" b="1" dirty="0" err="1">
                <a:solidFill>
                  <a:srgbClr val="FF0000"/>
                </a:solidFill>
                <a:latin typeface="Arial Black" panose="020B0A04020102020204" pitchFamily="34" charset="0"/>
              </a:rPr>
              <a:t>Nduja</a:t>
            </a:r>
            <a:r>
              <a:rPr lang="it-IT" sz="3200" dirty="0"/>
              <a:t/>
            </a:r>
            <a:br>
              <a:rPr lang="it-IT" sz="3200" dirty="0"/>
            </a:br>
            <a:endParaRPr lang="it-IT" sz="3200" dirty="0">
              <a:latin typeface="Arial Black" panose="020B0A04020102020204" pitchFamily="34" charset="0"/>
            </a:endParaRPr>
          </a:p>
        </p:txBody>
      </p:sp>
      <p:sp>
        <p:nvSpPr>
          <p:cNvPr id="4" name="CasellaDiTesto 3"/>
          <p:cNvSpPr txBox="1"/>
          <p:nvPr/>
        </p:nvSpPr>
        <p:spPr>
          <a:xfrm>
            <a:off x="440675" y="1123722"/>
            <a:ext cx="4704202" cy="5262979"/>
          </a:xfrm>
          <a:prstGeom prst="rect">
            <a:avLst/>
          </a:prstGeom>
          <a:noFill/>
        </p:spPr>
        <p:txBody>
          <a:bodyPr wrap="square" rtlCol="0">
            <a:spAutoFit/>
          </a:bodyPr>
          <a:lstStyle/>
          <a:p>
            <a:r>
              <a:rPr lang="en-US" sz="2400" b="1" i="1" dirty="0" smtClean="0">
                <a:solidFill>
                  <a:srgbClr val="FF0000"/>
                </a:solidFill>
                <a:latin typeface="Arial Black" panose="020B0A04020102020204" pitchFamily="34" charset="0"/>
              </a:rPr>
              <a:t>First </a:t>
            </a:r>
            <a:r>
              <a:rPr lang="en-US" sz="2400" b="1" i="1" dirty="0">
                <a:solidFill>
                  <a:srgbClr val="FF0000"/>
                </a:solidFill>
                <a:latin typeface="Arial Black" panose="020B0A04020102020204" pitchFamily="34" charset="0"/>
              </a:rPr>
              <a:t>name </a:t>
            </a:r>
            <a:endParaRPr lang="en-US" sz="2400" b="1" i="1" dirty="0" smtClean="0">
              <a:solidFill>
                <a:srgbClr val="FF0000"/>
              </a:solidFill>
              <a:latin typeface="Arial Black" panose="020B0A04020102020204" pitchFamily="34" charset="0"/>
            </a:endParaRPr>
          </a:p>
          <a:p>
            <a:r>
              <a:rPr lang="en-US" sz="2400" dirty="0" smtClean="0"/>
              <a:t>The </a:t>
            </a:r>
            <a:r>
              <a:rPr lang="en-US" sz="2400" dirty="0"/>
              <a:t>name </a:t>
            </a:r>
            <a:r>
              <a:rPr lang="en-US" sz="2400" b="1" i="1" dirty="0"/>
              <a:t>'</a:t>
            </a:r>
            <a:r>
              <a:rPr lang="en-US" sz="2400" b="1" i="1" dirty="0" err="1"/>
              <a:t>nduja</a:t>
            </a:r>
            <a:r>
              <a:rPr lang="en-US" sz="2400" b="1" i="1" dirty="0"/>
              <a:t> </a:t>
            </a:r>
            <a:r>
              <a:rPr lang="en-US" sz="2400" dirty="0"/>
              <a:t>is linked to two other particular types of sausages made of meat and spices, the </a:t>
            </a:r>
            <a:r>
              <a:rPr lang="en-US" sz="2400" dirty="0" err="1"/>
              <a:t>Piedmontese</a:t>
            </a:r>
            <a:r>
              <a:rPr lang="en-US" sz="2400" dirty="0"/>
              <a:t> </a:t>
            </a:r>
            <a:r>
              <a:rPr lang="en-US" sz="2400" dirty="0" err="1"/>
              <a:t>salam</a:t>
            </a:r>
            <a:r>
              <a:rPr lang="en-US" sz="2400" dirty="0"/>
              <a:t> </a:t>
            </a:r>
            <a:r>
              <a:rPr lang="en-US" sz="2400" dirty="0" err="1"/>
              <a:t>dla</a:t>
            </a:r>
            <a:r>
              <a:rPr lang="en-US" sz="2400" dirty="0"/>
              <a:t> </a:t>
            </a:r>
            <a:r>
              <a:rPr lang="en-US" sz="2400" dirty="0" err="1"/>
              <a:t>doja</a:t>
            </a:r>
            <a:r>
              <a:rPr lang="en-US" sz="2400" dirty="0"/>
              <a:t> and the French andouille, from which </a:t>
            </a:r>
            <a:r>
              <a:rPr lang="en-US" sz="2400" dirty="0" smtClean="0"/>
              <a:t>the      '</a:t>
            </a:r>
            <a:r>
              <a:rPr lang="en-US" sz="2400" b="1" i="1" dirty="0" err="1" smtClean="0"/>
              <a:t>nduja</a:t>
            </a:r>
            <a:r>
              <a:rPr lang="en-US" sz="2400" dirty="0" smtClean="0"/>
              <a:t> </a:t>
            </a:r>
            <a:r>
              <a:rPr lang="en-US" sz="2400" dirty="0"/>
              <a:t>takes its name. All these terms derive from the Latin "</a:t>
            </a:r>
            <a:r>
              <a:rPr lang="en-US" sz="2400" dirty="0" err="1"/>
              <a:t>inductilia</a:t>
            </a:r>
            <a:r>
              <a:rPr lang="en-US" sz="2400" dirty="0"/>
              <a:t>" ("things ready to be introduced", to "induce"), Less common variants are the Italian form </a:t>
            </a:r>
            <a:r>
              <a:rPr lang="en-US" sz="2400" dirty="0" err="1"/>
              <a:t>anduglia</a:t>
            </a:r>
            <a:r>
              <a:rPr lang="en-US" sz="2400" dirty="0"/>
              <a:t> and other dialectal forms such </a:t>
            </a:r>
            <a:r>
              <a:rPr lang="en-US" sz="2400" b="1" i="1" dirty="0"/>
              <a:t>as </a:t>
            </a:r>
            <a:r>
              <a:rPr lang="en-US" sz="2400" b="1" i="1" dirty="0" err="1"/>
              <a:t>anduja</a:t>
            </a:r>
            <a:r>
              <a:rPr lang="en-US" sz="2400" b="1" i="1" dirty="0"/>
              <a:t>, '</a:t>
            </a:r>
            <a:r>
              <a:rPr lang="en-US" sz="2400" b="1" i="1" dirty="0" err="1"/>
              <a:t>ndugghia</a:t>
            </a:r>
            <a:r>
              <a:rPr lang="en-US" sz="2400" b="1" i="1" dirty="0"/>
              <a:t>,' </a:t>
            </a:r>
            <a:r>
              <a:rPr lang="en-US" sz="2400" b="1" i="1" dirty="0" err="1"/>
              <a:t>nduda</a:t>
            </a:r>
            <a:r>
              <a:rPr lang="en-US" sz="2400" b="1" i="1" dirty="0"/>
              <a:t>.</a:t>
            </a:r>
            <a:endParaRPr lang="it-IT" sz="2400" b="1" i="1" dirty="0"/>
          </a:p>
        </p:txBody>
      </p:sp>
      <p:pic>
        <p:nvPicPr>
          <p:cNvPr id="1027" name="Picture 3" descr="Risultati immagini per 'Ndu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3175" y="1979651"/>
            <a:ext cx="5144877" cy="3835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407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CasellaDiTesto 7"/>
          <p:cNvSpPr txBox="1"/>
          <p:nvPr/>
        </p:nvSpPr>
        <p:spPr>
          <a:xfrm>
            <a:off x="484743" y="1101687"/>
            <a:ext cx="5761821" cy="4524315"/>
          </a:xfrm>
          <a:prstGeom prst="rect">
            <a:avLst/>
          </a:prstGeom>
          <a:noFill/>
        </p:spPr>
        <p:txBody>
          <a:bodyPr wrap="square" rtlCol="0">
            <a:spAutoFit/>
          </a:bodyPr>
          <a:lstStyle/>
          <a:p>
            <a:r>
              <a:rPr lang="en-US" sz="2400" b="1" dirty="0" smtClean="0">
                <a:solidFill>
                  <a:srgbClr val="FF0000"/>
                </a:solidFill>
                <a:latin typeface="Arial Black" panose="020B0A04020102020204" pitchFamily="34" charset="0"/>
              </a:rPr>
              <a:t>Features</a:t>
            </a:r>
          </a:p>
          <a:p>
            <a:r>
              <a:rPr lang="en-US" sz="2400" dirty="0" smtClean="0"/>
              <a:t>It is typical of the areas of the </a:t>
            </a:r>
            <a:r>
              <a:rPr lang="en-US" sz="2400" dirty="0" err="1" smtClean="0"/>
              <a:t>Poro</a:t>
            </a:r>
            <a:r>
              <a:rPr lang="en-US" sz="2400" dirty="0" smtClean="0"/>
              <a:t> plateau: </a:t>
            </a:r>
            <a:r>
              <a:rPr lang="en-US" sz="2400" dirty="0" err="1" smtClean="0"/>
              <a:t>Spilinga</a:t>
            </a:r>
            <a:r>
              <a:rPr lang="en-US" sz="2400" dirty="0" smtClean="0"/>
              <a:t> (in the province of </a:t>
            </a:r>
            <a:r>
              <a:rPr lang="en-US" sz="2400" b="1" i="1" dirty="0" err="1" smtClean="0"/>
              <a:t>Vibo</a:t>
            </a:r>
            <a:r>
              <a:rPr lang="en-US" sz="2400" b="1" i="1" dirty="0" smtClean="0"/>
              <a:t> Valentia</a:t>
            </a:r>
            <a:r>
              <a:rPr lang="en-US" sz="2400" dirty="0" smtClean="0"/>
              <a:t>) is the commune of choice, but the area of ​​production is extended to many municipalities, especially those of the Tyrrhenian side, to such an extent that making </a:t>
            </a:r>
            <a:r>
              <a:rPr lang="en-US" sz="2400" b="1" i="1" dirty="0" smtClean="0"/>
              <a:t>'</a:t>
            </a:r>
            <a:r>
              <a:rPr lang="en-US" sz="2400" b="1" i="1" dirty="0" err="1" smtClean="0"/>
              <a:t>nduja</a:t>
            </a:r>
            <a:r>
              <a:rPr lang="en-US" sz="2400" b="1" i="1" dirty="0" smtClean="0"/>
              <a:t> </a:t>
            </a:r>
            <a:r>
              <a:rPr lang="en-US" sz="2400" dirty="0" smtClean="0"/>
              <a:t>a food typically associated with the whole of Calabria. Prepared with the fat parts of the pork, with the addition of Calabrian hot pepper, it is stuffed into the blind casing (</a:t>
            </a:r>
            <a:r>
              <a:rPr lang="en-US" sz="2400" dirty="0" err="1" smtClean="0"/>
              <a:t>orba</a:t>
            </a:r>
            <a:r>
              <a:rPr lang="en-US" sz="2400" dirty="0" smtClean="0"/>
              <a:t>), then smoked.</a:t>
            </a:r>
            <a:endParaRPr lang="en-US" sz="2400" dirty="0"/>
          </a:p>
        </p:txBody>
      </p:sp>
      <p:pic>
        <p:nvPicPr>
          <p:cNvPr id="2053" name="Picture 5" descr="Risultati immagini per 'Ndu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3759" y="1442537"/>
            <a:ext cx="3644288" cy="3644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053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asellaDiTesto 3"/>
          <p:cNvSpPr txBox="1"/>
          <p:nvPr/>
        </p:nvSpPr>
        <p:spPr>
          <a:xfrm>
            <a:off x="716096" y="210026"/>
            <a:ext cx="4572000" cy="6647974"/>
          </a:xfrm>
          <a:prstGeom prst="rect">
            <a:avLst/>
          </a:prstGeom>
          <a:noFill/>
        </p:spPr>
        <p:txBody>
          <a:bodyPr wrap="square" rtlCol="0">
            <a:spAutoFit/>
          </a:bodyPr>
          <a:lstStyle/>
          <a:p>
            <a:r>
              <a:rPr lang="en-US" sz="2400" b="1" dirty="0" smtClean="0">
                <a:solidFill>
                  <a:srgbClr val="FF0000"/>
                </a:solidFill>
                <a:latin typeface="Arial Black" panose="020B0A04020102020204" pitchFamily="34" charset="0"/>
              </a:rPr>
              <a:t>Historically </a:t>
            </a:r>
            <a:endParaRPr lang="en-US" sz="2400" b="1" dirty="0" smtClean="0">
              <a:solidFill>
                <a:srgbClr val="FF0000"/>
              </a:solidFill>
              <a:latin typeface="Arial Black" panose="020B0A04020102020204" pitchFamily="34" charset="0"/>
            </a:endParaRPr>
          </a:p>
          <a:p>
            <a:r>
              <a:rPr lang="en-US" sz="2400" dirty="0" smtClean="0"/>
              <a:t>'</a:t>
            </a:r>
            <a:r>
              <a:rPr lang="en-US" sz="2400" b="1" i="1" dirty="0" err="1" smtClean="0"/>
              <a:t>nduja</a:t>
            </a:r>
            <a:r>
              <a:rPr lang="en-US" sz="2400" dirty="0" smtClean="0"/>
              <a:t> </a:t>
            </a:r>
            <a:r>
              <a:rPr lang="en-US" sz="2400" dirty="0" smtClean="0"/>
              <a:t>is a poor dish, born to use the waste of pork meat: spleen, stomach, intestines, lungs, esophagus, heart, trachea, soft parts of the back and pharynx, fleshy portions of the head, muscles fur, lymph nodes, fat from various regions, etc. Commercial success is at the origin of current changes in the various compositions.</a:t>
            </a:r>
          </a:p>
          <a:p>
            <a:endParaRPr lang="en-US" sz="2400" dirty="0" smtClean="0"/>
          </a:p>
          <a:p>
            <a:r>
              <a:rPr lang="en-US" sz="2400" dirty="0" smtClean="0"/>
              <a:t>The abundant content of chili, with its antiseptic properties, means that the '</a:t>
            </a:r>
            <a:r>
              <a:rPr lang="en-US" sz="2400" b="1" i="1" dirty="0" err="1" smtClean="0"/>
              <a:t>nduja</a:t>
            </a:r>
            <a:r>
              <a:rPr lang="en-US" sz="2400" b="1" i="1" dirty="0" smtClean="0"/>
              <a:t> </a:t>
            </a:r>
            <a:r>
              <a:rPr lang="en-US" sz="2400" dirty="0" smtClean="0"/>
              <a:t>does not need preservatives.</a:t>
            </a:r>
          </a:p>
          <a:p>
            <a:endParaRPr lang="en-US" dirty="0" smtClean="0"/>
          </a:p>
        </p:txBody>
      </p:sp>
      <p:pic>
        <p:nvPicPr>
          <p:cNvPr id="3074" name="Picture 2" descr="Risultati immagini per 'Ndu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9276" y="1610580"/>
            <a:ext cx="5053491" cy="361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6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2273" y="1186647"/>
            <a:ext cx="7138012" cy="4351338"/>
          </a:xfrm>
        </p:spPr>
        <p:txBody>
          <a:bodyPr>
            <a:normAutofit fontScale="85000" lnSpcReduction="10000"/>
          </a:bodyPr>
          <a:lstStyle/>
          <a:p>
            <a:pPr marL="0" indent="0">
              <a:buNone/>
            </a:pPr>
            <a:r>
              <a:rPr lang="en-US" b="1" dirty="0">
                <a:solidFill>
                  <a:srgbClr val="FF0000"/>
                </a:solidFill>
                <a:latin typeface="Arial Black" panose="020B0A04020102020204" pitchFamily="34" charset="0"/>
              </a:rPr>
              <a:t>Consumption</a:t>
            </a:r>
          </a:p>
          <a:p>
            <a:pPr marL="0" indent="0">
              <a:buNone/>
            </a:pPr>
            <a:r>
              <a:rPr lang="en-US" b="1" i="1" dirty="0" smtClean="0"/>
              <a:t>'</a:t>
            </a:r>
            <a:r>
              <a:rPr lang="en-US" b="1" i="1" dirty="0" err="1" smtClean="0"/>
              <a:t>Nduja</a:t>
            </a:r>
            <a:r>
              <a:rPr lang="en-US" dirty="0" smtClean="0"/>
              <a:t> </a:t>
            </a:r>
            <a:r>
              <a:rPr lang="en-US" dirty="0"/>
              <a:t>and bread</a:t>
            </a:r>
          </a:p>
          <a:p>
            <a:pPr marL="0" indent="0">
              <a:buNone/>
            </a:pPr>
            <a:r>
              <a:rPr lang="en-US" dirty="0"/>
              <a:t>It is consumed by spreading it on slices of toasted bread, better if still hot, or used as a sauce for the base of a sauce or a tomato sauce, with garlic; it can be used to garnish the pizza, before the other condiments if raw, or freshly baked; it can be eaten on semi-matured cheese slices or it can be used to make </a:t>
            </a:r>
            <a:r>
              <a:rPr lang="en-US" dirty="0" err="1"/>
              <a:t>omelettes</a:t>
            </a:r>
            <a:r>
              <a:rPr lang="en-US" dirty="0" smtClean="0"/>
              <a:t>.</a:t>
            </a:r>
            <a:endParaRPr lang="en-US" dirty="0"/>
          </a:p>
          <a:p>
            <a:pPr marL="0" indent="0">
              <a:buNone/>
            </a:pPr>
            <a:r>
              <a:rPr lang="en-US" b="1" dirty="0">
                <a:solidFill>
                  <a:srgbClr val="FF0000"/>
                </a:solidFill>
                <a:latin typeface="Arial Black" panose="020B0A04020102020204" pitchFamily="34" charset="0"/>
              </a:rPr>
              <a:t>Festival of the '</a:t>
            </a:r>
            <a:r>
              <a:rPr lang="en-US" b="1" dirty="0" err="1">
                <a:solidFill>
                  <a:srgbClr val="FF0000"/>
                </a:solidFill>
                <a:latin typeface="Arial Black" panose="020B0A04020102020204" pitchFamily="34" charset="0"/>
              </a:rPr>
              <a:t>nduja</a:t>
            </a:r>
            <a:endParaRPr lang="en-US" b="1" dirty="0">
              <a:solidFill>
                <a:srgbClr val="FF0000"/>
              </a:solidFill>
              <a:latin typeface="Arial Black" panose="020B0A04020102020204" pitchFamily="34" charset="0"/>
            </a:endParaRPr>
          </a:p>
          <a:p>
            <a:pPr marL="0" indent="0">
              <a:buNone/>
            </a:pPr>
            <a:r>
              <a:rPr lang="en-US" dirty="0"/>
              <a:t>From 1975 to today, on the 8th of August of every year in </a:t>
            </a:r>
            <a:r>
              <a:rPr lang="en-US" dirty="0" err="1"/>
              <a:t>Spilinga</a:t>
            </a:r>
            <a:r>
              <a:rPr lang="en-US" dirty="0"/>
              <a:t> the festival of the </a:t>
            </a:r>
            <a:r>
              <a:rPr lang="en-US" b="1" i="1" dirty="0"/>
              <a:t>'</a:t>
            </a:r>
            <a:r>
              <a:rPr lang="en-US" b="1" i="1" dirty="0" err="1"/>
              <a:t>nduja</a:t>
            </a:r>
            <a:r>
              <a:rPr lang="en-US" dirty="0"/>
              <a:t> is held. Similar events are held in many other Calabrian municipalities</a:t>
            </a:r>
            <a:endParaRPr lang="it-IT" dirty="0"/>
          </a:p>
        </p:txBody>
      </p:sp>
      <p:pic>
        <p:nvPicPr>
          <p:cNvPr id="1026" name="Picture 2" descr="Immagine correla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0285" y="1696598"/>
            <a:ext cx="4613732" cy="328497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365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377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Arial Black</vt:lpstr>
      <vt:lpstr>Calibri</vt:lpstr>
      <vt:lpstr>Calibri Light</vt:lpstr>
      <vt:lpstr>Tema di Office</vt:lpstr>
      <vt:lpstr>'Nduja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'Nduja</dc:title>
  <dc:creator>Alberghiero</dc:creator>
  <cp:lastModifiedBy>Alberghiero</cp:lastModifiedBy>
  <cp:revision>5</cp:revision>
  <dcterms:created xsi:type="dcterms:W3CDTF">2018-05-02T10:47:12Z</dcterms:created>
  <dcterms:modified xsi:type="dcterms:W3CDTF">2018-05-23T10:50:53Z</dcterms:modified>
</cp:coreProperties>
</file>