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6498" autoAdjust="0"/>
  </p:normalViewPr>
  <p:slideViewPr>
    <p:cSldViewPr snapToGrid="0">
      <p:cViewPr varScale="1">
        <p:scale>
          <a:sx n="52" d="100"/>
          <a:sy n="52" d="100"/>
        </p:scale>
        <p:origin x="-67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12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196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697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83681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5331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88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6607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327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097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737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41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997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951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824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968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616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676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367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20739210">
            <a:off x="723825" y="1765760"/>
            <a:ext cx="11326184" cy="2451158"/>
          </a:xfrm>
        </p:spPr>
        <p:txBody>
          <a:bodyPr>
            <a:normAutofit/>
          </a:bodyPr>
          <a:lstStyle/>
          <a:p>
            <a:r>
              <a:rPr lang="it-IT" sz="7200" dirty="0" smtClean="0">
                <a:solidFill>
                  <a:schemeClr val="accent1">
                    <a:lumMod val="75000"/>
                  </a:schemeClr>
                </a:solidFill>
              </a:rPr>
              <a:t>Alessia AND EGY’S Favourite dishes</a:t>
            </a:r>
            <a:endParaRPr lang="it-IT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4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03747" y="-13505"/>
            <a:ext cx="68130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>
                <a:latin typeface="Algerian" panose="04020705040A02060702" pitchFamily="82" charset="0"/>
              </a:rPr>
              <a:t>OUR STARTERS…</a:t>
            </a:r>
            <a:endParaRPr lang="it-IT" sz="6600" dirty="0">
              <a:latin typeface="Algerian" panose="04020705040A02060702" pitchFamily="8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22138">
            <a:off x="216512" y="1100339"/>
            <a:ext cx="3729507" cy="1854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 rot="21031639">
            <a:off x="339086" y="2934000"/>
            <a:ext cx="3505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err="1">
                <a:latin typeface="Algerian" panose="04020705040A02060702" pitchFamily="82" charset="0"/>
              </a:rPr>
              <a:t>cured</a:t>
            </a:r>
            <a:r>
              <a:rPr lang="it-IT" sz="2400" dirty="0">
                <a:latin typeface="Algerian" panose="04020705040A02060702" pitchFamily="82" charset="0"/>
              </a:rPr>
              <a:t> </a:t>
            </a:r>
            <a:r>
              <a:rPr lang="it-IT" sz="2400" dirty="0" err="1">
                <a:latin typeface="Algerian" panose="04020705040A02060702" pitchFamily="82" charset="0"/>
              </a:rPr>
              <a:t>meats</a:t>
            </a:r>
            <a:r>
              <a:rPr lang="it-IT" sz="2400" dirty="0">
                <a:latin typeface="Algerian" panose="04020705040A02060702" pitchFamily="82" charset="0"/>
              </a:rPr>
              <a:t> and </a:t>
            </a:r>
            <a:r>
              <a:rPr lang="it-IT" sz="2400" dirty="0" err="1">
                <a:latin typeface="Algerian" panose="04020705040A02060702" pitchFamily="82" charset="0"/>
              </a:rPr>
              <a:t>cheese</a:t>
            </a:r>
            <a:endParaRPr lang="it-IT" sz="2400" dirty="0">
              <a:latin typeface="Algerian" panose="04020705040A02060702" pitchFamily="8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702018" y="3339659"/>
            <a:ext cx="32238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lgerian" panose="04020705040A02060702" pitchFamily="82" charset="0"/>
              </a:rPr>
              <a:t>Toasted bread topped with garlic, </a:t>
            </a:r>
            <a:r>
              <a:rPr lang="en-US" sz="2400" dirty="0" err="1">
                <a:latin typeface="Algerian" panose="04020705040A02060702" pitchFamily="82" charset="0"/>
              </a:rPr>
              <a:t>origano</a:t>
            </a:r>
            <a:r>
              <a:rPr lang="en-US" sz="2400" dirty="0">
                <a:latin typeface="Algerian" panose="04020705040A02060702" pitchFamily="82" charset="0"/>
              </a:rPr>
              <a:t>, </a:t>
            </a:r>
            <a:r>
              <a:rPr lang="en-US" sz="2400" dirty="0" err="1">
                <a:latin typeface="Algerian" panose="04020705040A02060702" pitchFamily="82" charset="0"/>
              </a:rPr>
              <a:t>chilli</a:t>
            </a:r>
            <a:r>
              <a:rPr lang="en-US" sz="2400" dirty="0">
                <a:latin typeface="Algerian" panose="04020705040A02060702" pitchFamily="82" charset="0"/>
              </a:rPr>
              <a:t> pepper, oil </a:t>
            </a:r>
            <a:endParaRPr lang="it-IT" sz="2400" dirty="0">
              <a:latin typeface="Algerian" panose="04020705040A02060702" pitchFamily="8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6362" y="1120413"/>
            <a:ext cx="3120726" cy="2078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20164">
            <a:off x="8432853" y="808695"/>
            <a:ext cx="3379938" cy="190177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 rot="521125">
            <a:off x="8336273" y="2884352"/>
            <a:ext cx="3286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Algerian" panose="04020705040A02060702" pitchFamily="82" charset="0"/>
              </a:rPr>
              <a:t>aubergine</a:t>
            </a:r>
            <a:r>
              <a:rPr lang="it-IT" sz="2800" dirty="0" smtClean="0">
                <a:latin typeface="Algerian" panose="04020705040A02060702" pitchFamily="82" charset="0"/>
              </a:rPr>
              <a:t> </a:t>
            </a:r>
            <a:r>
              <a:rPr lang="it-IT" sz="2800" dirty="0" err="1">
                <a:latin typeface="Algerian" panose="04020705040A02060702" pitchFamily="82" charset="0"/>
              </a:rPr>
              <a:t>rolls</a:t>
            </a:r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13499">
            <a:off x="8446343" y="3703640"/>
            <a:ext cx="3077584" cy="204057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 rot="478215">
            <a:off x="8272031" y="5548395"/>
            <a:ext cx="2677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latin typeface="Blackadder ITC" panose="04020505051007020D02" pitchFamily="82" charset="0"/>
              </a:rPr>
              <a:t>Caponata</a:t>
            </a:r>
            <a:r>
              <a:rPr lang="it-IT" sz="5400" dirty="0" smtClean="0"/>
              <a:t> </a:t>
            </a:r>
            <a:endParaRPr lang="it-IT" sz="54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91" t="5049" r="659" b="6454"/>
          <a:stretch/>
        </p:blipFill>
        <p:spPr>
          <a:xfrm rot="20962114">
            <a:off x="637002" y="3650444"/>
            <a:ext cx="3679865" cy="245144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 rot="20918246">
            <a:off x="1254378" y="5981896"/>
            <a:ext cx="3634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Algerian" panose="04020705040A02060702" pitchFamily="82" charset="0"/>
              </a:rPr>
              <a:t>Stuffed</a:t>
            </a:r>
            <a:r>
              <a:rPr lang="it-IT" sz="2800" dirty="0" smtClean="0">
                <a:latin typeface="Algerian" panose="04020705040A02060702" pitchFamily="82" charset="0"/>
              </a:rPr>
              <a:t> </a:t>
            </a:r>
            <a:r>
              <a:rPr lang="it-IT" sz="2800" dirty="0" err="1" smtClean="0">
                <a:latin typeface="Algerian" panose="04020705040A02060702" pitchFamily="82" charset="0"/>
              </a:rPr>
              <a:t>anchovies</a:t>
            </a:r>
            <a:endParaRPr lang="it-IT" sz="2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9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21975" y="451822"/>
            <a:ext cx="79391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600" dirty="0">
                <a:latin typeface="Algerian" panose="04020705040A02060702" pitchFamily="82" charset="0"/>
              </a:rPr>
              <a:t>OUR </a:t>
            </a:r>
            <a:r>
              <a:rPr lang="it-IT" sz="6600" dirty="0" smtClean="0">
                <a:latin typeface="Algerian" panose="04020705040A02060702" pitchFamily="82" charset="0"/>
              </a:rPr>
              <a:t>2</a:t>
            </a:r>
            <a:r>
              <a:rPr lang="it-IT" sz="4800" dirty="0" smtClean="0">
                <a:latin typeface="Algerian" panose="04020705040A02060702" pitchFamily="82" charset="0"/>
              </a:rPr>
              <a:t>nd</a:t>
            </a:r>
            <a:r>
              <a:rPr lang="it-IT" sz="6600" dirty="0" smtClean="0">
                <a:latin typeface="Algerian" panose="04020705040A02060702" pitchFamily="82" charset="0"/>
              </a:rPr>
              <a:t> courses…</a:t>
            </a:r>
            <a:endParaRPr lang="it-IT" sz="6600" dirty="0">
              <a:latin typeface="Algerian" panose="04020705040A02060702" pitchFamily="8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5440" y="1531844"/>
            <a:ext cx="3152775" cy="1447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75599">
            <a:off x="8633649" y="901128"/>
            <a:ext cx="3203332" cy="23721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16099">
            <a:off x="252209" y="1576763"/>
            <a:ext cx="3255576" cy="180796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507212" y="3064050"/>
            <a:ext cx="3494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Algerian" panose="04020705040A02060702" pitchFamily="82" charset="0"/>
              </a:rPr>
              <a:t>Tomato </a:t>
            </a:r>
            <a:r>
              <a:rPr lang="it-IT" sz="2400" dirty="0" err="1">
                <a:latin typeface="Algerian" panose="04020705040A02060702" pitchFamily="82" charset="0"/>
              </a:rPr>
              <a:t>sauce</a:t>
            </a:r>
            <a:r>
              <a:rPr lang="it-IT" sz="2400" dirty="0">
                <a:latin typeface="Algerian" panose="04020705040A02060702" pitchFamily="82" charset="0"/>
              </a:rPr>
              <a:t> </a:t>
            </a:r>
            <a:r>
              <a:rPr lang="it-IT" sz="2400" dirty="0" smtClean="0">
                <a:latin typeface="Algerian" panose="04020705040A02060702" pitchFamily="82" charset="0"/>
              </a:rPr>
              <a:t>pasta</a:t>
            </a:r>
            <a:endParaRPr lang="it-IT" sz="2400" dirty="0">
              <a:latin typeface="Algerian" panose="04020705040A02060702" pitchFamily="82" charset="0"/>
            </a:endParaRPr>
          </a:p>
        </p:txBody>
      </p:sp>
      <p:sp>
        <p:nvSpPr>
          <p:cNvPr id="7" name="Rettangolo 6"/>
          <p:cNvSpPr/>
          <p:nvPr/>
        </p:nvSpPr>
        <p:spPr>
          <a:xfrm rot="21323018">
            <a:off x="200214" y="3504095"/>
            <a:ext cx="3446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>
                <a:latin typeface="Algerian" panose="04020705040A02060702" pitchFamily="82" charset="0"/>
              </a:rPr>
              <a:t>Calabrian</a:t>
            </a:r>
            <a:r>
              <a:rPr lang="it-IT" sz="2400" dirty="0" smtClean="0">
                <a:latin typeface="Algerian" panose="04020705040A02060702" pitchFamily="82" charset="0"/>
              </a:rPr>
              <a:t>  lasagne</a:t>
            </a:r>
            <a:endParaRPr lang="it-IT" sz="2400" dirty="0">
              <a:latin typeface="Algerian" panose="04020705040A02060702" pitchFamily="82" charset="0"/>
            </a:endParaRPr>
          </a:p>
        </p:txBody>
      </p:sp>
      <p:sp>
        <p:nvSpPr>
          <p:cNvPr id="8" name="Rettangolo 7"/>
          <p:cNvSpPr/>
          <p:nvPr/>
        </p:nvSpPr>
        <p:spPr>
          <a:xfrm rot="422388">
            <a:off x="8233471" y="3308275"/>
            <a:ext cx="3203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latin typeface="Algerian" panose="04020705040A02060702" pitchFamily="82" charset="0"/>
              </a:rPr>
              <a:t>pasta </a:t>
            </a:r>
            <a:r>
              <a:rPr lang="it-IT" sz="2400" dirty="0">
                <a:latin typeface="Algerian" panose="04020705040A02060702" pitchFamily="82" charset="0"/>
              </a:rPr>
              <a:t>with </a:t>
            </a:r>
            <a:r>
              <a:rPr lang="it-IT" sz="2400" dirty="0" err="1" smtClean="0">
                <a:latin typeface="Algerian" panose="04020705040A02060702" pitchFamily="82" charset="0"/>
              </a:rPr>
              <a:t>crumbs</a:t>
            </a:r>
            <a:endParaRPr lang="it-IT" sz="2400" dirty="0">
              <a:latin typeface="Algerian" panose="04020705040A02060702" pitchFamily="82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6211">
            <a:off x="433703" y="4112821"/>
            <a:ext cx="3624316" cy="1876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610714" y="6017342"/>
            <a:ext cx="3523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lgerian" panose="04020705040A02060702" pitchFamily="82" charset="0"/>
              </a:rPr>
              <a:t>Bergamot  </a:t>
            </a:r>
            <a:r>
              <a:rPr lang="en-US" sz="2400" dirty="0" err="1" smtClean="0">
                <a:latin typeface="Algerian" panose="04020705040A02060702" pitchFamily="82" charset="0"/>
              </a:rPr>
              <a:t>flavoured</a:t>
            </a:r>
            <a:r>
              <a:rPr lang="en-US" sz="2400" dirty="0" smtClean="0">
                <a:latin typeface="Algerian" panose="04020705040A02060702" pitchFamily="82" charset="0"/>
              </a:rPr>
              <a:t> pasta</a:t>
            </a:r>
            <a:endParaRPr lang="it-IT" sz="2400" dirty="0">
              <a:latin typeface="Algerian" panose="04020705040A02060702" pitchFamily="82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6566">
            <a:off x="4265440" y="3825637"/>
            <a:ext cx="3417987" cy="217774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445852" y="6099368"/>
            <a:ext cx="2967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err="1">
                <a:latin typeface="Algerian" panose="04020705040A02060702" pitchFamily="82" charset="0"/>
              </a:rPr>
              <a:t>lasagne</a:t>
            </a:r>
            <a:r>
              <a:rPr lang="en-US" sz="2400" dirty="0">
                <a:latin typeface="Algerian" panose="04020705040A02060702" pitchFamily="82" charset="0"/>
              </a:rPr>
              <a:t> with </a:t>
            </a:r>
            <a:r>
              <a:rPr lang="en-US" sz="2400" dirty="0" smtClean="0">
                <a:latin typeface="Algerian" panose="04020705040A02060702" pitchFamily="82" charset="0"/>
              </a:rPr>
              <a:t>spinach </a:t>
            </a:r>
            <a:endParaRPr lang="it-IT" sz="2400" dirty="0">
              <a:latin typeface="Algerian" panose="04020705040A02060702" pitchFamily="82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33065">
            <a:off x="8035561" y="4040929"/>
            <a:ext cx="3661400" cy="1963989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 rot="21143985">
            <a:off x="9025786" y="5974452"/>
            <a:ext cx="2699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atin typeface="Blackadder ITC" panose="04020505051007020D02" pitchFamily="82" charset="0"/>
              </a:rPr>
              <a:t>Struncatura</a:t>
            </a:r>
            <a:endParaRPr lang="it-IT" sz="44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1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3809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923071" y="2286000"/>
            <a:ext cx="40853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err="1">
                <a:latin typeface="Algerian" panose="04020705040A02060702" pitchFamily="82" charset="0"/>
              </a:rPr>
              <a:t>D</a:t>
            </a:r>
            <a:r>
              <a:rPr lang="it-IT" sz="2400" dirty="0" err="1" smtClean="0">
                <a:latin typeface="Algerian" panose="04020705040A02060702" pitchFamily="82" charset="0"/>
              </a:rPr>
              <a:t>ried</a:t>
            </a:r>
            <a:r>
              <a:rPr lang="it-IT" sz="2400" dirty="0" smtClean="0">
                <a:latin typeface="Algerian" panose="04020705040A02060702" pitchFamily="82" charset="0"/>
              </a:rPr>
              <a:t> </a:t>
            </a:r>
            <a:r>
              <a:rPr lang="it-IT" sz="2400" dirty="0" err="1">
                <a:latin typeface="Algerian" panose="04020705040A02060702" pitchFamily="82" charset="0"/>
              </a:rPr>
              <a:t>codfish</a:t>
            </a:r>
            <a:r>
              <a:rPr lang="it-IT" sz="2400" dirty="0">
                <a:latin typeface="Algerian" panose="04020705040A02060702" pitchFamily="82" charset="0"/>
              </a:rPr>
              <a:t> with </a:t>
            </a:r>
            <a:r>
              <a:rPr lang="it-IT" sz="2400" dirty="0" err="1">
                <a:latin typeface="Algerian" panose="04020705040A02060702" pitchFamily="82" charset="0"/>
              </a:rPr>
              <a:t>potatoes</a:t>
            </a:r>
            <a:r>
              <a:rPr lang="it-IT" sz="2400" dirty="0">
                <a:latin typeface="Algerian" panose="04020705040A02060702" pitchFamily="82" charset="0"/>
              </a:rPr>
              <a:t> and </a:t>
            </a:r>
            <a:r>
              <a:rPr lang="it-IT" sz="2400" dirty="0" err="1">
                <a:latin typeface="Algerian" panose="04020705040A02060702" pitchFamily="82" charset="0"/>
              </a:rPr>
              <a:t>olives</a:t>
            </a:r>
            <a:endParaRPr lang="it-IT" sz="2400" dirty="0">
              <a:latin typeface="Algerian" panose="04020705040A02060702" pitchFamily="82" charset="0"/>
            </a:endParaRPr>
          </a:p>
          <a:p>
            <a:pPr algn="ctr"/>
            <a:r>
              <a:rPr lang="it-IT" sz="3200" dirty="0">
                <a:latin typeface="Blackadder ITC" panose="04020505051007020D02" pitchFamily="82" charset="0"/>
              </a:rPr>
              <a:t>(</a:t>
            </a:r>
            <a:r>
              <a:rPr lang="it-IT" sz="4400" dirty="0">
                <a:latin typeface="Blackadder ITC" panose="04020505051007020D02" pitchFamily="82" charset="0"/>
              </a:rPr>
              <a:t>pesce stocco </a:t>
            </a:r>
            <a:r>
              <a:rPr lang="it-IT" sz="4000" dirty="0">
                <a:latin typeface="Blackadder ITC" panose="04020505051007020D02" pitchFamily="82" charset="0"/>
              </a:rPr>
              <a:t>a </a:t>
            </a:r>
            <a:r>
              <a:rPr lang="it-IT" sz="4000" dirty="0" smtClean="0">
                <a:latin typeface="Blackadder ITC" panose="04020505051007020D02" pitchFamily="82" charset="0"/>
              </a:rPr>
              <a:t>ghiotta or Messinese</a:t>
            </a:r>
            <a:r>
              <a:rPr lang="it-IT" sz="4000" dirty="0">
                <a:latin typeface="Blackadder ITC" panose="04020505051007020D02" pitchFamily="82" charset="0"/>
              </a:rPr>
              <a:t>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12412">
            <a:off x="225415" y="371971"/>
            <a:ext cx="3196740" cy="218067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rot="20631638">
            <a:off x="238306" y="2520546"/>
            <a:ext cx="3374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latin typeface="Blackadder ITC" panose="04020505051007020D02" pitchFamily="82" charset="0"/>
              </a:rPr>
              <a:t>Pizzaiola</a:t>
            </a:r>
            <a:r>
              <a:rPr lang="it-IT" sz="4400" dirty="0" smtClean="0"/>
              <a:t> </a:t>
            </a:r>
            <a:r>
              <a:rPr lang="it-IT" sz="4400" dirty="0" err="1" smtClean="0"/>
              <a:t>Meat</a:t>
            </a:r>
            <a:endParaRPr lang="it-IT" sz="4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115295" y="6396335"/>
            <a:ext cx="3975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Algerian" panose="04020705040A02060702" pitchFamily="82" charset="0"/>
              </a:rPr>
              <a:t>Grilled  </a:t>
            </a:r>
            <a:r>
              <a:rPr lang="it-IT" sz="2400" dirty="0" err="1" smtClean="0">
                <a:latin typeface="Algerian" panose="04020705040A02060702" pitchFamily="82" charset="0"/>
              </a:rPr>
              <a:t>pork</a:t>
            </a:r>
            <a:r>
              <a:rPr lang="it-IT" sz="2400" dirty="0" smtClean="0">
                <a:latin typeface="Algerian" panose="04020705040A02060702" pitchFamily="82" charset="0"/>
              </a:rPr>
              <a:t> sausages</a:t>
            </a:r>
            <a:endParaRPr lang="it-IT" sz="2400" dirty="0">
              <a:latin typeface="Algerian" panose="04020705040A02060702" pitchFamily="82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3058" y="4227340"/>
            <a:ext cx="4337348" cy="216427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84468">
            <a:off x="238574" y="3505071"/>
            <a:ext cx="3300932" cy="210803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 rot="20896671">
            <a:off x="235067" y="5659867"/>
            <a:ext cx="348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lgerian" panose="04020705040A02060702" pitchFamily="82" charset="0"/>
              </a:rPr>
              <a:t>Grilled </a:t>
            </a:r>
            <a:r>
              <a:rPr lang="it-IT" sz="2400" dirty="0" err="1" smtClean="0">
                <a:latin typeface="Algerian" panose="04020705040A02060702" pitchFamily="82" charset="0"/>
              </a:rPr>
              <a:t>Pork</a:t>
            </a:r>
            <a:r>
              <a:rPr lang="it-IT" sz="2400" dirty="0" smtClean="0">
                <a:latin typeface="Algerian" panose="04020705040A02060702" pitchFamily="82" charset="0"/>
              </a:rPr>
              <a:t> </a:t>
            </a:r>
            <a:r>
              <a:rPr lang="it-IT" sz="2400" dirty="0" err="1" smtClean="0">
                <a:latin typeface="Algerian" panose="04020705040A02060702" pitchFamily="82" charset="0"/>
              </a:rPr>
              <a:t>Steaks</a:t>
            </a:r>
            <a:endParaRPr lang="it-IT" sz="2400" dirty="0">
              <a:latin typeface="Algerian" panose="04020705040A02060702" pitchFamily="82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9" t="-1521" b="1521"/>
          <a:stretch/>
        </p:blipFill>
        <p:spPr>
          <a:xfrm rot="486826">
            <a:off x="7946469" y="274852"/>
            <a:ext cx="4060490" cy="254903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 rot="390846">
            <a:off x="7585953" y="2814495"/>
            <a:ext cx="4180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lgerian" panose="04020705040A02060702" pitchFamily="82" charset="0"/>
              </a:rPr>
              <a:t>  </a:t>
            </a:r>
            <a:r>
              <a:rPr lang="it-IT" sz="2400" dirty="0" err="1" smtClean="0">
                <a:latin typeface="Algerian" panose="04020705040A02060702" pitchFamily="82" charset="0"/>
              </a:rPr>
              <a:t>SwordFish</a:t>
            </a:r>
            <a:r>
              <a:rPr lang="it-IT" sz="2400" dirty="0" smtClean="0">
                <a:latin typeface="Algerian" panose="04020705040A02060702" pitchFamily="82" charset="0"/>
              </a:rPr>
              <a:t> </a:t>
            </a:r>
            <a:r>
              <a:rPr lang="it-IT" sz="2400" dirty="0" err="1" smtClean="0">
                <a:latin typeface="Algerian" panose="04020705040A02060702" pitchFamily="82" charset="0"/>
              </a:rPr>
              <a:t>rolls</a:t>
            </a:r>
            <a:r>
              <a:rPr lang="it-IT" sz="2400" dirty="0" smtClean="0">
                <a:latin typeface="Algerian" panose="04020705040A02060702" pitchFamily="82" charset="0"/>
              </a:rPr>
              <a:t>/</a:t>
            </a:r>
            <a:r>
              <a:rPr lang="it-IT" sz="2400" dirty="0" err="1" smtClean="0">
                <a:latin typeface="Algerian" panose="04020705040A02060702" pitchFamily="82" charset="0"/>
              </a:rPr>
              <a:t>wraps</a:t>
            </a:r>
            <a:r>
              <a:rPr lang="it-IT" sz="2400" dirty="0">
                <a:latin typeface="Algerian" panose="04020705040A02060702" pitchFamily="82" charset="0"/>
              </a:rPr>
              <a:t> </a:t>
            </a:r>
          </a:p>
          <a:p>
            <a:pPr algn="ctr"/>
            <a:r>
              <a:rPr lang="it-IT" sz="3600" dirty="0" smtClean="0">
                <a:latin typeface="Blackadder ITC" panose="04020505051007020D02" pitchFamily="82" charset="0"/>
              </a:rPr>
              <a:t>     (Involtini di pesce</a:t>
            </a:r>
            <a:r>
              <a:rPr lang="it-IT" sz="2000" dirty="0" smtClean="0">
                <a:latin typeface="Blackadder ITC" panose="04020505051007020D02" pitchFamily="82" charset="0"/>
              </a:rPr>
              <a:t>)</a:t>
            </a:r>
            <a:endParaRPr lang="it-IT" sz="2000" dirty="0">
              <a:latin typeface="Blackadder ITC" panose="04020505051007020D02" pitchFamily="82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1342" y="221227"/>
            <a:ext cx="4050133" cy="210901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89028">
            <a:off x="8329978" y="3882883"/>
            <a:ext cx="3508672" cy="22754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 rot="603661">
            <a:off x="8332892" y="608670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lgerian" panose="04020705040A02060702" pitchFamily="82" charset="0"/>
              </a:rPr>
              <a:t> </a:t>
            </a:r>
            <a:r>
              <a:rPr lang="it-IT" sz="2800" dirty="0" err="1" smtClean="0">
                <a:latin typeface="Algerian" panose="04020705040A02060702" pitchFamily="82" charset="0"/>
              </a:rPr>
              <a:t>Meatballs</a:t>
            </a:r>
            <a:endParaRPr lang="it-IT" sz="2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9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611" y="190141"/>
            <a:ext cx="4421317" cy="221857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31544" y="2448710"/>
            <a:ext cx="40334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Algerian" panose="04020705040A02060702" pitchFamily="82" charset="0"/>
              </a:rPr>
              <a:t>Fried</a:t>
            </a:r>
            <a:r>
              <a:rPr lang="it-IT" sz="2800" dirty="0" smtClean="0">
                <a:latin typeface="Algerian" panose="04020705040A02060702" pitchFamily="82" charset="0"/>
              </a:rPr>
              <a:t> </a:t>
            </a:r>
            <a:r>
              <a:rPr lang="it-IT" sz="2800" dirty="0" err="1" smtClean="0">
                <a:latin typeface="Algerian" panose="04020705040A02060702" pitchFamily="82" charset="0"/>
              </a:rPr>
              <a:t>salted</a:t>
            </a:r>
            <a:r>
              <a:rPr lang="it-IT" sz="2800" dirty="0" smtClean="0">
                <a:latin typeface="Algerian" panose="04020705040A02060702" pitchFamily="82" charset="0"/>
              </a:rPr>
              <a:t> </a:t>
            </a:r>
            <a:r>
              <a:rPr lang="it-IT" sz="2800" dirty="0" err="1" smtClean="0">
                <a:latin typeface="Algerian" panose="04020705040A02060702" pitchFamily="82" charset="0"/>
              </a:rPr>
              <a:t>codfish</a:t>
            </a:r>
            <a:endParaRPr lang="it-IT" sz="2800" dirty="0" smtClean="0">
              <a:latin typeface="Algerian" panose="04020705040A02060702" pitchFamily="82" charset="0"/>
            </a:endParaRPr>
          </a:p>
          <a:p>
            <a:r>
              <a:rPr lang="it-IT" sz="2800" dirty="0" smtClean="0">
                <a:latin typeface="Algerian" panose="04020705040A02060702" pitchFamily="82" charset="0"/>
              </a:rPr>
              <a:t>(</a:t>
            </a:r>
            <a:r>
              <a:rPr lang="it-IT" sz="2400" i="1" dirty="0" smtClean="0">
                <a:latin typeface="Algerian" panose="04020705040A02060702" pitchFamily="82" charset="0"/>
              </a:rPr>
              <a:t>baccalà fritto</a:t>
            </a:r>
            <a:r>
              <a:rPr lang="it-IT" sz="2800" dirty="0" smtClean="0">
                <a:latin typeface="Algerian" panose="04020705040A02060702" pitchFamily="82" charset="0"/>
              </a:rPr>
              <a:t>)</a:t>
            </a:r>
            <a:endParaRPr lang="it-IT" sz="2800" dirty="0">
              <a:latin typeface="Algerian" panose="04020705040A02060702" pitchFamily="8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61085">
            <a:off x="5986655" y="466011"/>
            <a:ext cx="5698649" cy="37931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rot="318592">
            <a:off x="7405380" y="4556105"/>
            <a:ext cx="3037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latin typeface="Algerian" panose="04020705040A02060702" pitchFamily="82" charset="0"/>
              </a:rPr>
              <a:t>Mussels</a:t>
            </a:r>
            <a:r>
              <a:rPr lang="it-IT" sz="3200" dirty="0" smtClean="0"/>
              <a:t>        </a:t>
            </a:r>
            <a:r>
              <a:rPr lang="it-IT" sz="4800" dirty="0" smtClean="0">
                <a:latin typeface="Blackadder ITC" panose="04020505051007020D02" pitchFamily="82" charset="0"/>
              </a:rPr>
              <a:t>pepata</a:t>
            </a:r>
            <a:endParaRPr lang="it-IT" sz="4800" dirty="0">
              <a:latin typeface="Blackadder ITC" panose="04020505051007020D02" pitchFamily="8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29530">
            <a:off x="1506506" y="3382765"/>
            <a:ext cx="4054810" cy="270320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 rot="20918773">
            <a:off x="2720836" y="5888154"/>
            <a:ext cx="4272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latin typeface="Blackadder ITC" panose="04020505051007020D02" pitchFamily="82" charset="0"/>
              </a:rPr>
              <a:t>Au gratin</a:t>
            </a:r>
            <a:r>
              <a:rPr lang="it-IT" sz="3600" dirty="0" smtClean="0">
                <a:latin typeface="Algerian" panose="04020705040A02060702" pitchFamily="82" charset="0"/>
              </a:rPr>
              <a:t> </a:t>
            </a:r>
            <a:r>
              <a:rPr lang="it-IT" sz="3600" dirty="0" err="1" smtClean="0">
                <a:latin typeface="Algerian" panose="04020705040A02060702" pitchFamily="82" charset="0"/>
              </a:rPr>
              <a:t>mussels</a:t>
            </a:r>
            <a:r>
              <a:rPr lang="it-IT" sz="3600" dirty="0" smtClean="0">
                <a:latin typeface="Algerian" panose="04020705040A02060702" pitchFamily="82" charset="0"/>
              </a:rPr>
              <a:t> </a:t>
            </a:r>
            <a:endParaRPr lang="it-IT" sz="3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9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816189" y="0"/>
            <a:ext cx="41841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err="1" smtClean="0">
                <a:latin typeface="Algerian" panose="04020705040A02060702" pitchFamily="82" charset="0"/>
              </a:rPr>
              <a:t>Desserts</a:t>
            </a:r>
            <a:endParaRPr lang="it-IT" sz="6600" dirty="0">
              <a:latin typeface="Algerian" panose="04020705040A02060702" pitchFamily="8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8626" y="899650"/>
            <a:ext cx="3539245" cy="183279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67195">
            <a:off x="443049" y="644606"/>
            <a:ext cx="3349094" cy="21921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97956">
            <a:off x="8362294" y="234130"/>
            <a:ext cx="3767274" cy="193587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6310" y="3763743"/>
            <a:ext cx="3765224" cy="211557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8765">
            <a:off x="8122676" y="3256170"/>
            <a:ext cx="3635788" cy="263043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78786">
            <a:off x="322969" y="4070400"/>
            <a:ext cx="3593787" cy="202204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 rot="21074106">
            <a:off x="27776" y="2896511"/>
            <a:ext cx="4458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latin typeface="Bahnschrift Light" pitchFamily="34" charset="0"/>
              </a:rPr>
              <a:t>Christmas </a:t>
            </a:r>
            <a:r>
              <a:rPr lang="it-IT" sz="3600" b="1" i="1" dirty="0" smtClean="0">
                <a:latin typeface="Bahnschrift Light" pitchFamily="34" charset="0"/>
              </a:rPr>
              <a:t>Panettone</a:t>
            </a:r>
            <a:endParaRPr lang="it-IT" sz="3600" b="1" i="1" dirty="0">
              <a:latin typeface="Bahnschrift Light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53175" y="2643956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i="1" dirty="0" err="1" smtClean="0">
                <a:latin typeface="Bahnschrift Light" pitchFamily="34" charset="0"/>
                <a:cs typeface="Arial" pitchFamily="34" charset="0"/>
              </a:rPr>
              <a:t>Cudduraci</a:t>
            </a:r>
            <a:endParaRPr lang="it-IT" sz="3600" b="1" i="1" dirty="0">
              <a:latin typeface="Bahnschrift Light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rot="228429">
            <a:off x="8480337" y="2046944"/>
            <a:ext cx="367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latin typeface="Bahnschrift Light" pitchFamily="34" charset="0"/>
              </a:rPr>
              <a:t>Easter</a:t>
            </a:r>
            <a:r>
              <a:rPr lang="it-IT" sz="3600" b="1" dirty="0" smtClean="0">
                <a:latin typeface="Bahnschrift Light" pitchFamily="34" charset="0"/>
              </a:rPr>
              <a:t>  Dove</a:t>
            </a:r>
          </a:p>
          <a:p>
            <a:pPr algn="ctr"/>
            <a:r>
              <a:rPr lang="it-IT" sz="3600" b="1" i="1" dirty="0" smtClean="0">
                <a:latin typeface="Bahnschrift Light" pitchFamily="34" charset="0"/>
              </a:rPr>
              <a:t>(Colomba)</a:t>
            </a:r>
            <a:endParaRPr lang="it-IT" sz="3600" b="1" i="1" dirty="0">
              <a:latin typeface="Bahnschrift Light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322198">
            <a:off x="8564361" y="5785831"/>
            <a:ext cx="2735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>
                <a:latin typeface="Bahnschrift Light" pitchFamily="34" charset="0"/>
              </a:rPr>
              <a:t>Castagnole</a:t>
            </a:r>
            <a:endParaRPr lang="it-IT" sz="4000" b="1" i="1" dirty="0">
              <a:latin typeface="Bahnschrift Light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835106" y="5923764"/>
            <a:ext cx="4145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atin typeface="Bahnschrift Light" pitchFamily="34" charset="0"/>
              </a:rPr>
              <a:t>  </a:t>
            </a:r>
            <a:r>
              <a:rPr lang="it-IT" sz="3200" b="1" dirty="0" err="1" smtClean="0">
                <a:latin typeface="Bahnschrift Light" pitchFamily="34" charset="0"/>
              </a:rPr>
              <a:t>Carnival</a:t>
            </a:r>
            <a:r>
              <a:rPr lang="it-IT" sz="3200" b="1" dirty="0" smtClean="0">
                <a:latin typeface="Bahnschrift Light" pitchFamily="34" charset="0"/>
              </a:rPr>
              <a:t>  </a:t>
            </a:r>
            <a:r>
              <a:rPr lang="it-IT" sz="3200" b="1" i="1" dirty="0" smtClean="0">
                <a:latin typeface="Bahnschrift Light" pitchFamily="34" charset="0"/>
              </a:rPr>
              <a:t>Chiacchiere</a:t>
            </a:r>
            <a:endParaRPr lang="it-IT" sz="3200" b="1" i="1" dirty="0">
              <a:latin typeface="Bahnschrift Light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 rot="21122925">
            <a:off x="1054610" y="6037782"/>
            <a:ext cx="255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 smtClean="0">
                <a:latin typeface="Bahnschrift Light" pitchFamily="34" charset="0"/>
              </a:rPr>
              <a:t>Susamelle</a:t>
            </a:r>
            <a:endParaRPr lang="it-IT" sz="3600" b="1" i="1" dirty="0">
              <a:latin typeface="Bahnschrift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79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225" y="191729"/>
            <a:ext cx="5471651" cy="289711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624" y="3406878"/>
            <a:ext cx="4689989" cy="247772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8219" y="302738"/>
            <a:ext cx="4798395" cy="294190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571640" y="5835274"/>
            <a:ext cx="36054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 smtClean="0">
                <a:latin typeface="Baskerville Old Face" pitchFamily="18" charset="0"/>
              </a:rPr>
              <a:t>Chocolate</a:t>
            </a:r>
            <a:r>
              <a:rPr lang="it-IT" sz="4400" dirty="0" smtClean="0">
                <a:latin typeface="Baskerville Old Face" pitchFamily="18" charset="0"/>
              </a:rPr>
              <a:t> </a:t>
            </a:r>
            <a:r>
              <a:rPr lang="it-IT" sz="4400" dirty="0" err="1" smtClean="0">
                <a:latin typeface="Baskerville Old Face" pitchFamily="18" charset="0"/>
              </a:rPr>
              <a:t>cake</a:t>
            </a:r>
            <a:endParaRPr lang="it-IT" sz="4400" dirty="0">
              <a:latin typeface="Baskerville Old Face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377084" y="3709683"/>
            <a:ext cx="3288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 err="1" smtClean="0">
                <a:latin typeface="Blackadder ITC" panose="04020505051007020D02" pitchFamily="82" charset="0"/>
              </a:rPr>
              <a:t>Petrali</a:t>
            </a:r>
            <a:endParaRPr lang="it-IT" sz="6000" dirty="0">
              <a:latin typeface="Blackadder ITC" panose="04020505051007020D02" pitchFamily="8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6888" y="3012824"/>
            <a:ext cx="22204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i="1" dirty="0" smtClean="0">
                <a:latin typeface="Baskerville Old Face" pitchFamily="18" charset="0"/>
              </a:rPr>
              <a:t>Tiramisù</a:t>
            </a:r>
            <a:endParaRPr lang="it-IT" sz="4400" i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5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81472" y="60101"/>
            <a:ext cx="2247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latin typeface="Algerian" panose="04020705040A02060702" pitchFamily="82" charset="0"/>
              </a:rPr>
              <a:t>FRUIT</a:t>
            </a:r>
            <a:endParaRPr lang="it-IT" sz="6000" dirty="0">
              <a:latin typeface="Algerian" panose="04020705040A02060702" pitchFamily="8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211" y="1070700"/>
            <a:ext cx="4744481" cy="318391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7739"/>
            <a:ext cx="3614212" cy="262391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902" y="3666952"/>
            <a:ext cx="4190098" cy="251405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5765" y="0"/>
            <a:ext cx="3496236" cy="215152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072"/>
            <a:ext cx="3419615" cy="256141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44768" y="2544339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Algerian" panose="04020705040A02060702" pitchFamily="82" charset="0"/>
              </a:rPr>
              <a:t>G</a:t>
            </a:r>
            <a:r>
              <a:rPr lang="it-IT" sz="2800" dirty="0" err="1" smtClean="0">
                <a:latin typeface="Algerian" panose="04020705040A02060702" pitchFamily="82" charset="0"/>
              </a:rPr>
              <a:t>rapefruit</a:t>
            </a:r>
            <a:endParaRPr lang="it-IT" sz="2800" dirty="0">
              <a:latin typeface="Algerian" panose="04020705040A02060702" pitchFamily="8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89190" y="5796171"/>
            <a:ext cx="2794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 smtClean="0">
                <a:latin typeface="Blackadder ITC" panose="04020505051007020D02" pitchFamily="82" charset="0"/>
              </a:rPr>
              <a:t>Anone</a:t>
            </a:r>
            <a:endParaRPr lang="it-IT" sz="6600" dirty="0">
              <a:latin typeface="Blackadder ITC" panose="04020505051007020D02" pitchFamily="8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10268" y="4187292"/>
            <a:ext cx="2739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latin typeface="Blackadder ITC" panose="04020505051007020D02" pitchFamily="82" charset="0"/>
              </a:rPr>
              <a:t>Bergamot</a:t>
            </a:r>
            <a:endParaRPr lang="it-IT" sz="6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9720267" y="2159618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lgerian" panose="04020705040A02060702" pitchFamily="82" charset="0"/>
              </a:rPr>
              <a:t>Apple</a:t>
            </a:r>
            <a:endParaRPr lang="it-IT" sz="3600" dirty="0">
              <a:latin typeface="Algerian" panose="04020705040A02060702" pitchFamily="8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45834" y="6099586"/>
            <a:ext cx="230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lgerian" panose="04020705040A02060702" pitchFamily="82" charset="0"/>
              </a:rPr>
              <a:t>Cherries</a:t>
            </a:r>
            <a:endParaRPr lang="it-IT" sz="3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71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099" y="3952567"/>
            <a:ext cx="3700972" cy="22599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2615" y="-71599"/>
            <a:ext cx="3499385" cy="253175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19893"/>
            <a:ext cx="3352843" cy="223116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4387" y="3964457"/>
            <a:ext cx="4588136" cy="232274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3104" y="627085"/>
            <a:ext cx="4811244" cy="320749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01036" y="3955962"/>
            <a:ext cx="2709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Algerian" panose="04020705040A02060702" pitchFamily="82" charset="0"/>
              </a:rPr>
              <a:t>Fruit</a:t>
            </a:r>
            <a:r>
              <a:rPr lang="it-IT" sz="3200" dirty="0" smtClean="0">
                <a:latin typeface="Algerian" panose="04020705040A02060702" pitchFamily="82" charset="0"/>
              </a:rPr>
              <a:t> </a:t>
            </a:r>
            <a:r>
              <a:rPr lang="it-IT" sz="3200" dirty="0" err="1" smtClean="0">
                <a:latin typeface="Algerian" panose="04020705040A02060702" pitchFamily="82" charset="0"/>
              </a:rPr>
              <a:t>salad</a:t>
            </a:r>
            <a:endParaRPr lang="it-IT" sz="3200" dirty="0">
              <a:latin typeface="Algerian" panose="04020705040A02060702" pitchFamily="82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363631" y="2420881"/>
            <a:ext cx="20938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dirty="0">
                <a:latin typeface="Blackadder ITC" panose="04020505051007020D02" pitchFamily="82" charset="0"/>
              </a:rPr>
              <a:t>Banana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54721" y="2094166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latin typeface="Algerian" panose="04020705040A02060702" pitchFamily="82" charset="0"/>
              </a:rPr>
              <a:t>Pears</a:t>
            </a:r>
            <a:endParaRPr lang="it-IT" sz="3600" dirty="0">
              <a:latin typeface="Algerian" panose="04020705040A02060702" pitchFamily="8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5460" y="6211669"/>
            <a:ext cx="319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Algerian" panose="04020705040A02060702" pitchFamily="82" charset="0"/>
              </a:rPr>
              <a:t>Strawberries</a:t>
            </a:r>
            <a:endParaRPr lang="it-IT" sz="3200" dirty="0">
              <a:latin typeface="Algerian" panose="04020705040A02060702" pitchFamily="8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963238" y="6211669"/>
            <a:ext cx="2058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lgerian" panose="04020705040A02060702" pitchFamily="82" charset="0"/>
              </a:rPr>
              <a:t>Orange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31686661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cci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234</TotalTime>
  <Words>125</Words>
  <Application>Microsoft Office PowerPoint</Application>
  <PresentationFormat>Personalizzato</PresentationFormat>
  <Paragraphs>49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Goccia</vt:lpstr>
      <vt:lpstr>Alessia AND EGY’S Favourite dishes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Alessia AND EGY’SFavourite dishes AND DRINK</dc:title>
  <dc:creator>Alberghiero Tur_</dc:creator>
  <cp:lastModifiedBy>Flavia</cp:lastModifiedBy>
  <cp:revision>33</cp:revision>
  <dcterms:created xsi:type="dcterms:W3CDTF">2018-02-16T11:52:55Z</dcterms:created>
  <dcterms:modified xsi:type="dcterms:W3CDTF">2018-03-04T20:44:11Z</dcterms:modified>
</cp:coreProperties>
</file>