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7"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89" d="100"/>
          <a:sy n="89" d="100"/>
        </p:scale>
        <p:origin x="120"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3" name="Date Placeholder 2"/>
          <p:cNvSpPr>
            <a:spLocks noGrp="1"/>
          </p:cNvSpPr>
          <p:nvPr>
            <p:ph type="dt" sz="half" idx="10"/>
          </p:nvPr>
        </p:nvSpPr>
        <p:spPr/>
        <p:txBody>
          <a:bodyPr/>
          <a:lstStyle/>
          <a:p>
            <a:fld id="{B61BEF0D-F0BB-DE4B-95CE-6DB70DBA9567}" type="datetimeFigureOut">
              <a:rPr lang="en-US" dirty="0"/>
              <a:pPr/>
              <a:t>5/11/2018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5/11/2018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it-IT" smtClean="0"/>
              <a:t>Fare clic per modificare lo stile del titolo</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5/11/2018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5/11/2018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it-IT" smtClean="0"/>
              <a:t>Fare clic per modificare lo stile del titolo</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it-IT" smtClean="0"/>
              <a:t>Fare clic per modificare stili del testo dello schema</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5/11/2018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it-IT" smtClean="0"/>
              <a:t>Fare clic per modificare lo stile del titolo</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it-IT" smtClean="0"/>
              <a:t>Fare clic per modificare stili del testo dello schema</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5/11/2018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ncho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nchor="ct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5/11/2018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it-IT" smtClean="0"/>
              <a:t>Fare clic per modificare lo stile del titolo</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5/11/2018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it-IT" smtClean="0"/>
              <a:t>Fare clic per modificare lo stile del titolo</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5/11/2018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5/11/2018</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2398955" y="204395"/>
            <a:ext cx="6260951" cy="584775"/>
          </a:xfrm>
          <a:prstGeom prst="rect">
            <a:avLst/>
          </a:prstGeom>
          <a:noFill/>
        </p:spPr>
        <p:txBody>
          <a:bodyPr wrap="square" rtlCol="0">
            <a:spAutoFit/>
          </a:bodyPr>
          <a:lstStyle/>
          <a:p>
            <a:pPr algn="ctr"/>
            <a:r>
              <a:rPr lang="it-IT" sz="3200" b="1" dirty="0" err="1" smtClean="0">
                <a:latin typeface="Papyrus" panose="03070502060502030205" pitchFamily="66" charset="0"/>
              </a:rPr>
              <a:t>Bloody</a:t>
            </a:r>
            <a:r>
              <a:rPr lang="it-IT" sz="3200" b="1" dirty="0" smtClean="0">
                <a:latin typeface="Papyrus" panose="03070502060502030205" pitchFamily="66" charset="0"/>
              </a:rPr>
              <a:t> </a:t>
            </a:r>
            <a:r>
              <a:rPr lang="it-IT" sz="3200" b="1" dirty="0" err="1" smtClean="0">
                <a:latin typeface="Papyrus" panose="03070502060502030205" pitchFamily="66" charset="0"/>
              </a:rPr>
              <a:t>orange</a:t>
            </a:r>
            <a:r>
              <a:rPr lang="it-IT" sz="3200" b="1" dirty="0" smtClean="0">
                <a:latin typeface="Papyrus" panose="03070502060502030205" pitchFamily="66" charset="0"/>
              </a:rPr>
              <a:t> from </a:t>
            </a:r>
            <a:r>
              <a:rPr lang="it-IT" sz="3200" b="1" dirty="0" err="1" smtClean="0">
                <a:latin typeface="Papyrus" panose="03070502060502030205" pitchFamily="66" charset="0"/>
              </a:rPr>
              <a:t>Sicily</a:t>
            </a:r>
            <a:endParaRPr lang="it-IT" sz="3200" b="1" dirty="0">
              <a:latin typeface="Papyrus" panose="03070502060502030205" pitchFamily="66" charset="0"/>
            </a:endParaRPr>
          </a:p>
        </p:txBody>
      </p:sp>
      <p:sp>
        <p:nvSpPr>
          <p:cNvPr id="6" name="CasellaDiTesto 5"/>
          <p:cNvSpPr txBox="1"/>
          <p:nvPr/>
        </p:nvSpPr>
        <p:spPr>
          <a:xfrm>
            <a:off x="0" y="708484"/>
            <a:ext cx="7519595" cy="2246769"/>
          </a:xfrm>
          <a:prstGeom prst="rect">
            <a:avLst/>
          </a:prstGeom>
          <a:noFill/>
        </p:spPr>
        <p:txBody>
          <a:bodyPr wrap="square" rtlCol="0">
            <a:spAutoFit/>
          </a:bodyPr>
          <a:lstStyle/>
          <a:p>
            <a:r>
              <a:rPr lang="en-US" sz="2000" b="1" dirty="0">
                <a:solidFill>
                  <a:schemeClr val="bg1"/>
                </a:solidFill>
                <a:latin typeface="Papyrus" panose="03070502060502030205" pitchFamily="66" charset="0"/>
              </a:rPr>
              <a:t>The definition Red Orange of Sicily (PGI) is used to identify some varieties of oranges with Protected Geographical Indication (PGI) grown in many centers in the provinces of Catania, Enna and Syracuse</a:t>
            </a:r>
            <a:r>
              <a:rPr lang="en-US" sz="2000" b="1" dirty="0" smtClean="0">
                <a:solidFill>
                  <a:schemeClr val="bg1"/>
                </a:solidFill>
                <a:latin typeface="Papyrus" panose="03070502060502030205" pitchFamily="66" charset="0"/>
              </a:rPr>
              <a:t>.</a:t>
            </a:r>
          </a:p>
          <a:p>
            <a:r>
              <a:rPr lang="en-US" sz="2000" b="1" dirty="0">
                <a:solidFill>
                  <a:schemeClr val="bg1"/>
                </a:solidFill>
                <a:latin typeface="Papyrus" panose="03070502060502030205" pitchFamily="66" charset="0"/>
              </a:rPr>
              <a:t/>
            </a:r>
            <a:br>
              <a:rPr lang="en-US" sz="2000" b="1" dirty="0">
                <a:solidFill>
                  <a:schemeClr val="bg1"/>
                </a:solidFill>
                <a:latin typeface="Papyrus" panose="03070502060502030205" pitchFamily="66" charset="0"/>
              </a:rPr>
            </a:br>
            <a:r>
              <a:rPr lang="en-US" sz="2000" b="1" dirty="0">
                <a:solidFill>
                  <a:schemeClr val="bg1"/>
                </a:solidFill>
                <a:latin typeface="Papyrus" panose="03070502060502030205" pitchFamily="66" charset="0"/>
              </a:rPr>
              <a:t>Oranges have a bright orange peel with red hues that vary depending on the variety and time of harvest and sweet taste</a:t>
            </a:r>
            <a:endParaRPr lang="it-IT" sz="2000" b="1" dirty="0">
              <a:solidFill>
                <a:schemeClr val="bg1"/>
              </a:solidFill>
              <a:latin typeface="Papyrus" panose="03070502060502030205" pitchFamily="66" charset="0"/>
            </a:endParaRPr>
          </a:p>
        </p:txBody>
      </p:sp>
      <p:pic>
        <p:nvPicPr>
          <p:cNvPr id="7" name="Immagin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03688" y="1111900"/>
            <a:ext cx="4005431" cy="3835970"/>
          </a:xfrm>
          <a:prstGeom prst="rect">
            <a:avLst/>
          </a:prstGeom>
        </p:spPr>
      </p:pic>
      <p:sp>
        <p:nvSpPr>
          <p:cNvPr id="3" name="Rettangolo 2"/>
          <p:cNvSpPr/>
          <p:nvPr/>
        </p:nvSpPr>
        <p:spPr>
          <a:xfrm>
            <a:off x="98738" y="3193544"/>
            <a:ext cx="6096000" cy="2308324"/>
          </a:xfrm>
          <a:prstGeom prst="rect">
            <a:avLst/>
          </a:prstGeom>
        </p:spPr>
        <p:txBody>
          <a:bodyPr>
            <a:spAutoFit/>
          </a:bodyPr>
          <a:lstStyle/>
          <a:p>
            <a:r>
              <a:rPr lang="en-US" sz="2400" b="1" dirty="0">
                <a:solidFill>
                  <a:schemeClr val="bg1"/>
                </a:solidFill>
                <a:latin typeface="Papyrus" panose="03070502060502030205" pitchFamily="66" charset="0"/>
              </a:rPr>
              <a:t>The name PGI recognizes the following varieties as “Bloody oranges from Sicily”:</a:t>
            </a:r>
          </a:p>
          <a:p>
            <a:endParaRPr lang="en-US" sz="2400" b="1" dirty="0">
              <a:solidFill>
                <a:schemeClr val="bg1"/>
              </a:solidFill>
              <a:latin typeface="Papyrus" panose="03070502060502030205" pitchFamily="66" charset="0"/>
            </a:endParaRPr>
          </a:p>
          <a:p>
            <a:pPr marL="285750" indent="-285750">
              <a:buFont typeface="Arial" panose="020B0604020202020204" pitchFamily="34" charset="0"/>
              <a:buChar char="•"/>
            </a:pPr>
            <a:r>
              <a:rPr lang="en-US" sz="2400" b="1" dirty="0">
                <a:solidFill>
                  <a:schemeClr val="bg1"/>
                </a:solidFill>
                <a:latin typeface="Papyrus" panose="03070502060502030205" pitchFamily="66" charset="0"/>
              </a:rPr>
              <a:t>The </a:t>
            </a:r>
            <a:r>
              <a:rPr lang="en-US" sz="2400" b="1" i="1" dirty="0" err="1">
                <a:solidFill>
                  <a:schemeClr val="bg1"/>
                </a:solidFill>
                <a:latin typeface="Papyrus" panose="03070502060502030205" pitchFamily="66" charset="0"/>
              </a:rPr>
              <a:t>Tarocco</a:t>
            </a:r>
            <a:r>
              <a:rPr lang="en-US" sz="2400" b="1" dirty="0">
                <a:solidFill>
                  <a:schemeClr val="bg1"/>
                </a:solidFill>
                <a:latin typeface="Papyrus" panose="03070502060502030205" pitchFamily="66" charset="0"/>
              </a:rPr>
              <a:t> variety</a:t>
            </a:r>
          </a:p>
          <a:p>
            <a:pPr marL="285750" indent="-285750">
              <a:buFont typeface="Arial" panose="020B0604020202020204" pitchFamily="34" charset="0"/>
              <a:buChar char="•"/>
            </a:pPr>
            <a:r>
              <a:rPr lang="en-US" sz="2400" b="1" dirty="0">
                <a:solidFill>
                  <a:schemeClr val="bg1"/>
                </a:solidFill>
                <a:latin typeface="Papyrus" panose="03070502060502030205" pitchFamily="66" charset="0"/>
              </a:rPr>
              <a:t>The </a:t>
            </a:r>
            <a:r>
              <a:rPr lang="en-US" sz="2400" b="1" i="1" dirty="0">
                <a:solidFill>
                  <a:schemeClr val="bg1"/>
                </a:solidFill>
                <a:latin typeface="Papyrus" panose="03070502060502030205" pitchFamily="66" charset="0"/>
              </a:rPr>
              <a:t>Moro</a:t>
            </a:r>
            <a:r>
              <a:rPr lang="en-US" sz="2400" b="1" dirty="0">
                <a:solidFill>
                  <a:schemeClr val="bg1"/>
                </a:solidFill>
                <a:latin typeface="Papyrus" panose="03070502060502030205" pitchFamily="66" charset="0"/>
              </a:rPr>
              <a:t> variety</a:t>
            </a:r>
          </a:p>
          <a:p>
            <a:pPr marL="285750" indent="-285750">
              <a:buFont typeface="Arial" panose="020B0604020202020204" pitchFamily="34" charset="0"/>
              <a:buChar char="•"/>
            </a:pPr>
            <a:r>
              <a:rPr lang="en-US" sz="2400" b="1" dirty="0">
                <a:solidFill>
                  <a:schemeClr val="bg1"/>
                </a:solidFill>
                <a:latin typeface="Papyrus" panose="03070502060502030205" pitchFamily="66" charset="0"/>
              </a:rPr>
              <a:t>The </a:t>
            </a:r>
            <a:r>
              <a:rPr lang="en-US" sz="2400" b="1" i="1" dirty="0" err="1">
                <a:solidFill>
                  <a:schemeClr val="bg1"/>
                </a:solidFill>
                <a:latin typeface="Papyrus" panose="03070502060502030205" pitchFamily="66" charset="0"/>
              </a:rPr>
              <a:t>Sanguinello</a:t>
            </a:r>
            <a:r>
              <a:rPr lang="en-US" sz="2400" b="1" dirty="0">
                <a:solidFill>
                  <a:schemeClr val="bg1"/>
                </a:solidFill>
                <a:latin typeface="Papyrus" panose="03070502060502030205" pitchFamily="66" charset="0"/>
              </a:rPr>
              <a:t> variety</a:t>
            </a:r>
            <a:endParaRPr lang="it-IT" sz="2400" b="1" dirty="0">
              <a:solidFill>
                <a:schemeClr val="bg1"/>
              </a:solidFill>
              <a:latin typeface="Papyrus" panose="03070502060502030205" pitchFamily="66" charset="0"/>
            </a:endParaRPr>
          </a:p>
        </p:txBody>
      </p:sp>
    </p:spTree>
    <p:extLst>
      <p:ext uri="{BB962C8B-B14F-4D97-AF65-F5344CB8AC3E}">
        <p14:creationId xmlns:p14="http://schemas.microsoft.com/office/powerpoint/2010/main" val="9437427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p:nvPr/>
        </p:nvSpPr>
        <p:spPr>
          <a:xfrm>
            <a:off x="2116326" y="787902"/>
            <a:ext cx="6096000" cy="2185214"/>
          </a:xfrm>
          <a:prstGeom prst="rect">
            <a:avLst/>
          </a:prstGeom>
        </p:spPr>
        <p:txBody>
          <a:bodyPr>
            <a:spAutoFit/>
          </a:bodyPr>
          <a:lstStyle/>
          <a:p>
            <a:r>
              <a:rPr lang="it-IT" sz="2800" dirty="0" smtClean="0">
                <a:solidFill>
                  <a:srgbClr val="FFFF00"/>
                </a:solidFill>
                <a:latin typeface="Papyrus" panose="03070502060502030205" pitchFamily="66" charset="0"/>
              </a:rPr>
              <a:t>Tarocco</a:t>
            </a:r>
          </a:p>
          <a:p>
            <a:r>
              <a:rPr lang="it-IT" dirty="0" err="1">
                <a:solidFill>
                  <a:schemeClr val="bg1"/>
                </a:solidFill>
                <a:latin typeface="Comic Sans MS" panose="030F0702030302020204" pitchFamily="66" charset="0"/>
              </a:rPr>
              <a:t>S</a:t>
            </a:r>
            <a:r>
              <a:rPr lang="it-IT" dirty="0" err="1" smtClean="0">
                <a:solidFill>
                  <a:schemeClr val="bg1"/>
                </a:solidFill>
                <a:latin typeface="Comic Sans MS" panose="030F0702030302020204" pitchFamily="66" charset="0"/>
              </a:rPr>
              <a:t>hape</a:t>
            </a:r>
            <a:r>
              <a:rPr lang="it-IT" dirty="0">
                <a:solidFill>
                  <a:schemeClr val="bg1"/>
                </a:solidFill>
                <a:latin typeface="Comic Sans MS" panose="030F0702030302020204" pitchFamily="66" charset="0"/>
              </a:rPr>
              <a:t>: obovate or globose, with more or </a:t>
            </a:r>
            <a:r>
              <a:rPr lang="it-IT" dirty="0" err="1">
                <a:solidFill>
                  <a:schemeClr val="bg1"/>
                </a:solidFill>
                <a:latin typeface="Comic Sans MS" panose="030F0702030302020204" pitchFamily="66" charset="0"/>
              </a:rPr>
              <a:t>less</a:t>
            </a:r>
            <a:r>
              <a:rPr lang="it-IT" dirty="0">
                <a:solidFill>
                  <a:schemeClr val="bg1"/>
                </a:solidFill>
                <a:latin typeface="Comic Sans MS" panose="030F0702030302020204" pitchFamily="66" charset="0"/>
              </a:rPr>
              <a:t> </a:t>
            </a:r>
            <a:r>
              <a:rPr lang="it-IT" dirty="0" err="1">
                <a:solidFill>
                  <a:schemeClr val="bg1"/>
                </a:solidFill>
                <a:latin typeface="Comic Sans MS" panose="030F0702030302020204" pitchFamily="66" charset="0"/>
              </a:rPr>
              <a:t>prominent</a:t>
            </a:r>
            <a:r>
              <a:rPr lang="it-IT" dirty="0">
                <a:solidFill>
                  <a:schemeClr val="bg1"/>
                </a:solidFill>
                <a:latin typeface="Comic Sans MS" panose="030F0702030302020204" pitchFamily="66" charset="0"/>
              </a:rPr>
              <a:t> base </a:t>
            </a:r>
          </a:p>
          <a:p>
            <a:r>
              <a:rPr lang="it-IT" dirty="0">
                <a:solidFill>
                  <a:schemeClr val="bg1"/>
                </a:solidFill>
                <a:latin typeface="Comic Sans MS" panose="030F0702030302020204" pitchFamily="66" charset="0"/>
              </a:rPr>
              <a:t>color of the </a:t>
            </a:r>
            <a:r>
              <a:rPr lang="it-IT" dirty="0" err="1">
                <a:solidFill>
                  <a:schemeClr val="bg1"/>
                </a:solidFill>
                <a:latin typeface="Comic Sans MS" panose="030F0702030302020204" pitchFamily="66" charset="0"/>
              </a:rPr>
              <a:t>peel</a:t>
            </a:r>
            <a:r>
              <a:rPr lang="it-IT" dirty="0">
                <a:solidFill>
                  <a:schemeClr val="bg1"/>
                </a:solidFill>
                <a:latin typeface="Comic Sans MS" panose="030F0702030302020204" pitchFamily="66" charset="0"/>
              </a:rPr>
              <a:t>: </a:t>
            </a:r>
            <a:r>
              <a:rPr lang="it-IT" dirty="0" err="1">
                <a:solidFill>
                  <a:schemeClr val="bg1"/>
                </a:solidFill>
                <a:latin typeface="Comic Sans MS" panose="030F0702030302020204" pitchFamily="66" charset="0"/>
              </a:rPr>
              <a:t>orange</a:t>
            </a:r>
            <a:r>
              <a:rPr lang="it-IT" dirty="0">
                <a:solidFill>
                  <a:schemeClr val="bg1"/>
                </a:solidFill>
                <a:latin typeface="Comic Sans MS" panose="030F0702030302020204" pitchFamily="66" charset="0"/>
              </a:rPr>
              <a:t> with </a:t>
            </a:r>
            <a:r>
              <a:rPr lang="it-IT" dirty="0" err="1">
                <a:solidFill>
                  <a:schemeClr val="bg1"/>
                </a:solidFill>
                <a:latin typeface="Comic Sans MS" panose="030F0702030302020204" pitchFamily="66" charset="0"/>
              </a:rPr>
              <a:t>parts</a:t>
            </a:r>
            <a:r>
              <a:rPr lang="it-IT" dirty="0">
                <a:solidFill>
                  <a:schemeClr val="bg1"/>
                </a:solidFill>
                <a:latin typeface="Comic Sans MS" panose="030F0702030302020204" pitchFamily="66" charset="0"/>
              </a:rPr>
              <a:t> </a:t>
            </a:r>
            <a:r>
              <a:rPr lang="it-IT" dirty="0" err="1">
                <a:solidFill>
                  <a:schemeClr val="bg1"/>
                </a:solidFill>
                <a:latin typeface="Comic Sans MS" panose="030F0702030302020204" pitchFamily="66" charset="0"/>
              </a:rPr>
              <a:t>colored</a:t>
            </a:r>
            <a:r>
              <a:rPr lang="it-IT" dirty="0">
                <a:solidFill>
                  <a:schemeClr val="bg1"/>
                </a:solidFill>
                <a:latin typeface="Comic Sans MS" panose="030F0702030302020204" pitchFamily="66" charset="0"/>
              </a:rPr>
              <a:t> in more or </a:t>
            </a:r>
            <a:r>
              <a:rPr lang="it-IT" dirty="0" err="1">
                <a:solidFill>
                  <a:schemeClr val="bg1"/>
                </a:solidFill>
                <a:latin typeface="Comic Sans MS" panose="030F0702030302020204" pitchFamily="66" charset="0"/>
              </a:rPr>
              <a:t>less</a:t>
            </a:r>
            <a:r>
              <a:rPr lang="it-IT" dirty="0">
                <a:solidFill>
                  <a:schemeClr val="bg1"/>
                </a:solidFill>
                <a:latin typeface="Comic Sans MS" panose="030F0702030302020204" pitchFamily="66" charset="0"/>
              </a:rPr>
              <a:t> intense </a:t>
            </a:r>
            <a:r>
              <a:rPr lang="it-IT" dirty="0" err="1">
                <a:solidFill>
                  <a:schemeClr val="bg1"/>
                </a:solidFill>
                <a:latin typeface="Comic Sans MS" panose="030F0702030302020204" pitchFamily="66" charset="0"/>
              </a:rPr>
              <a:t>garnet</a:t>
            </a:r>
            <a:r>
              <a:rPr lang="it-IT" dirty="0">
                <a:solidFill>
                  <a:schemeClr val="bg1"/>
                </a:solidFill>
                <a:latin typeface="Comic Sans MS" panose="030F0702030302020204" pitchFamily="66" charset="0"/>
              </a:rPr>
              <a:t> </a:t>
            </a:r>
            <a:r>
              <a:rPr lang="it-IT" dirty="0" err="1">
                <a:solidFill>
                  <a:schemeClr val="bg1"/>
                </a:solidFill>
                <a:latin typeface="Comic Sans MS" panose="030F0702030302020204" pitchFamily="66" charset="0"/>
              </a:rPr>
              <a:t>red</a:t>
            </a:r>
            <a:r>
              <a:rPr lang="it-IT" dirty="0">
                <a:solidFill>
                  <a:schemeClr val="bg1"/>
                </a:solidFill>
                <a:latin typeface="Comic Sans MS" panose="030F0702030302020204" pitchFamily="66" charset="0"/>
              </a:rPr>
              <a:t>;</a:t>
            </a:r>
          </a:p>
          <a:p>
            <a:r>
              <a:rPr lang="it-IT" dirty="0">
                <a:solidFill>
                  <a:schemeClr val="bg1"/>
                </a:solidFill>
                <a:latin typeface="Comic Sans MS" panose="030F0702030302020204" pitchFamily="66" charset="0"/>
              </a:rPr>
              <a:t>pulp color: </a:t>
            </a:r>
            <a:r>
              <a:rPr lang="it-IT" dirty="0" err="1">
                <a:solidFill>
                  <a:schemeClr val="bg1"/>
                </a:solidFill>
                <a:latin typeface="Comic Sans MS" panose="030F0702030302020204" pitchFamily="66" charset="0"/>
              </a:rPr>
              <a:t>orange</a:t>
            </a:r>
            <a:r>
              <a:rPr lang="it-IT" dirty="0">
                <a:solidFill>
                  <a:schemeClr val="bg1"/>
                </a:solidFill>
                <a:latin typeface="Comic Sans MS" panose="030F0702030302020204" pitchFamily="66" charset="0"/>
              </a:rPr>
              <a:t> with more or </a:t>
            </a:r>
            <a:r>
              <a:rPr lang="it-IT" dirty="0" err="1">
                <a:solidFill>
                  <a:schemeClr val="bg1"/>
                </a:solidFill>
                <a:latin typeface="Comic Sans MS" panose="030F0702030302020204" pitchFamily="66" charset="0"/>
              </a:rPr>
              <a:t>less</a:t>
            </a:r>
            <a:r>
              <a:rPr lang="it-IT" dirty="0">
                <a:solidFill>
                  <a:schemeClr val="bg1"/>
                </a:solidFill>
                <a:latin typeface="Comic Sans MS" panose="030F0702030302020204" pitchFamily="66" charset="0"/>
              </a:rPr>
              <a:t> intense </a:t>
            </a:r>
            <a:r>
              <a:rPr lang="it-IT" dirty="0" err="1">
                <a:solidFill>
                  <a:schemeClr val="bg1"/>
                </a:solidFill>
                <a:latin typeface="Comic Sans MS" panose="030F0702030302020204" pitchFamily="66" charset="0"/>
              </a:rPr>
              <a:t>red</a:t>
            </a:r>
            <a:r>
              <a:rPr lang="it-IT" dirty="0">
                <a:solidFill>
                  <a:schemeClr val="bg1"/>
                </a:solidFill>
                <a:latin typeface="Comic Sans MS" panose="030F0702030302020204" pitchFamily="66" charset="0"/>
              </a:rPr>
              <a:t> </a:t>
            </a:r>
            <a:r>
              <a:rPr lang="it-IT" dirty="0" err="1">
                <a:solidFill>
                  <a:schemeClr val="bg1"/>
                </a:solidFill>
                <a:latin typeface="Comic Sans MS" panose="030F0702030302020204" pitchFamily="66" charset="0"/>
              </a:rPr>
              <a:t>mottling</a:t>
            </a:r>
            <a:r>
              <a:rPr lang="it-IT" dirty="0">
                <a:solidFill>
                  <a:schemeClr val="bg1"/>
                </a:solidFill>
                <a:latin typeface="Comic Sans MS" panose="030F0702030302020204" pitchFamily="66" charset="0"/>
              </a:rPr>
              <a:t> in relation to the </a:t>
            </a:r>
            <a:r>
              <a:rPr lang="it-IT" dirty="0" err="1">
                <a:solidFill>
                  <a:schemeClr val="bg1"/>
                </a:solidFill>
                <a:latin typeface="Comic Sans MS" panose="030F0702030302020204" pitchFamily="66" charset="0"/>
              </a:rPr>
              <a:t>harvesting</a:t>
            </a:r>
            <a:r>
              <a:rPr lang="it-IT" dirty="0">
                <a:solidFill>
                  <a:schemeClr val="bg1"/>
                </a:solidFill>
                <a:latin typeface="Comic Sans MS" panose="030F0702030302020204" pitchFamily="66" charset="0"/>
              </a:rPr>
              <a:t> </a:t>
            </a:r>
            <a:r>
              <a:rPr lang="it-IT" dirty="0" err="1" smtClean="0">
                <a:solidFill>
                  <a:schemeClr val="bg1"/>
                </a:solidFill>
                <a:latin typeface="Comic Sans MS" panose="030F0702030302020204" pitchFamily="66" charset="0"/>
              </a:rPr>
              <a:t>period</a:t>
            </a:r>
            <a:r>
              <a:rPr lang="it-IT" dirty="0">
                <a:solidFill>
                  <a:schemeClr val="bg1"/>
                </a:solidFill>
                <a:latin typeface="Comic Sans MS" panose="030F0702030302020204" pitchFamily="66" charset="0"/>
              </a:rPr>
              <a:t>.</a:t>
            </a:r>
          </a:p>
        </p:txBody>
      </p:sp>
      <p:sp>
        <p:nvSpPr>
          <p:cNvPr id="9" name="Rectangle 2"/>
          <p:cNvSpPr>
            <a:spLocks noChangeArrowheads="1"/>
          </p:cNvSpPr>
          <p:nvPr/>
        </p:nvSpPr>
        <p:spPr bwMode="auto">
          <a:xfrm>
            <a:off x="0" y="90100"/>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dirty="0" smtClean="0">
              <a:ln>
                <a:noFill/>
              </a:ln>
              <a:solidFill>
                <a:schemeClr val="tx1"/>
              </a:solidFill>
              <a:effectLst/>
              <a:latin typeface="Arial" panose="020B0604020202020204" pitchFamily="34" charset="0"/>
            </a:endParaRPr>
          </a:p>
        </p:txBody>
      </p:sp>
      <p:sp>
        <p:nvSpPr>
          <p:cNvPr id="10" name="CasellaDiTesto 9"/>
          <p:cNvSpPr txBox="1"/>
          <p:nvPr/>
        </p:nvSpPr>
        <p:spPr>
          <a:xfrm>
            <a:off x="592428" y="90100"/>
            <a:ext cx="11082269" cy="800219"/>
          </a:xfrm>
          <a:prstGeom prst="rect">
            <a:avLst/>
          </a:prstGeom>
          <a:noFill/>
        </p:spPr>
        <p:txBody>
          <a:bodyPr wrap="square" rtlCol="0">
            <a:spAutoFit/>
          </a:bodyPr>
          <a:lstStyle/>
          <a:p>
            <a:r>
              <a:rPr lang="it-IT" altLang="it-IT" sz="3200" dirty="0" err="1" smtClean="0">
                <a:latin typeface="Papyrus" panose="03070502060502030205" pitchFamily="66" charset="0"/>
              </a:rPr>
              <a:t>Characteristics</a:t>
            </a:r>
            <a:r>
              <a:rPr lang="it-IT" altLang="it-IT" sz="3200" dirty="0" smtClean="0">
                <a:latin typeface="Papyrus" panose="03070502060502030205" pitchFamily="66" charset="0"/>
              </a:rPr>
              <a:t> </a:t>
            </a:r>
            <a:r>
              <a:rPr lang="it-IT" altLang="it-IT" sz="3200" dirty="0">
                <a:latin typeface="Papyrus" panose="03070502060502030205" pitchFamily="66" charset="0"/>
              </a:rPr>
              <a:t>of the </a:t>
            </a:r>
            <a:r>
              <a:rPr lang="it-IT" altLang="it-IT" sz="3200" dirty="0" err="1">
                <a:latin typeface="Papyrus" panose="03070502060502030205" pitchFamily="66" charset="0"/>
              </a:rPr>
              <a:t>variety</a:t>
            </a:r>
            <a:r>
              <a:rPr lang="it-IT" altLang="it-IT" sz="3200" dirty="0">
                <a:latin typeface="Papyrus" panose="03070502060502030205" pitchFamily="66" charset="0"/>
              </a:rPr>
              <a:t> of </a:t>
            </a:r>
            <a:r>
              <a:rPr lang="it-IT" altLang="it-IT" sz="3200" dirty="0" smtClean="0">
                <a:latin typeface="Papyrus" panose="03070502060502030205" pitchFamily="66" charset="0"/>
              </a:rPr>
              <a:t> </a:t>
            </a:r>
            <a:r>
              <a:rPr lang="it-IT" sz="3200" b="1" dirty="0" err="1">
                <a:latin typeface="Papyrus" panose="03070502060502030205" pitchFamily="66" charset="0"/>
              </a:rPr>
              <a:t>Bloody</a:t>
            </a:r>
            <a:r>
              <a:rPr lang="it-IT" sz="3200" b="1" dirty="0">
                <a:latin typeface="Papyrus" panose="03070502060502030205" pitchFamily="66" charset="0"/>
              </a:rPr>
              <a:t> </a:t>
            </a:r>
            <a:r>
              <a:rPr lang="it-IT" sz="3200" b="1" dirty="0" err="1">
                <a:latin typeface="Papyrus" panose="03070502060502030205" pitchFamily="66" charset="0"/>
              </a:rPr>
              <a:t>orange</a:t>
            </a:r>
            <a:r>
              <a:rPr lang="it-IT" sz="3200" b="1" dirty="0">
                <a:latin typeface="Papyrus" panose="03070502060502030205" pitchFamily="66" charset="0"/>
              </a:rPr>
              <a:t> from </a:t>
            </a:r>
            <a:r>
              <a:rPr lang="it-IT" sz="3200" b="1" dirty="0" err="1">
                <a:latin typeface="Papyrus" panose="03070502060502030205" pitchFamily="66" charset="0"/>
              </a:rPr>
              <a:t>Sicily</a:t>
            </a:r>
            <a:endParaRPr lang="it-IT" sz="3200" b="1" dirty="0">
              <a:latin typeface="Papyrus" panose="03070502060502030205" pitchFamily="66" charset="0"/>
            </a:endParaRPr>
          </a:p>
          <a:p>
            <a:endParaRPr lang="it-IT" altLang="it-IT" sz="1400" dirty="0">
              <a:latin typeface="Arial" panose="020B0604020202020204" pitchFamily="34" charset="0"/>
            </a:endParaRPr>
          </a:p>
        </p:txBody>
      </p:sp>
      <p:sp>
        <p:nvSpPr>
          <p:cNvPr id="11" name="CasellaDiTesto 10"/>
          <p:cNvSpPr txBox="1"/>
          <p:nvPr/>
        </p:nvSpPr>
        <p:spPr>
          <a:xfrm>
            <a:off x="2116326" y="3114621"/>
            <a:ext cx="7817476" cy="1631216"/>
          </a:xfrm>
          <a:prstGeom prst="rect">
            <a:avLst/>
          </a:prstGeom>
          <a:noFill/>
        </p:spPr>
        <p:txBody>
          <a:bodyPr wrap="square" rtlCol="0">
            <a:spAutoFit/>
          </a:bodyPr>
          <a:lstStyle/>
          <a:p>
            <a:r>
              <a:rPr lang="en-US" sz="2800" dirty="0" smtClean="0">
                <a:solidFill>
                  <a:srgbClr val="FFFF00"/>
                </a:solidFill>
                <a:latin typeface="Papyrus" panose="03070502060502030205" pitchFamily="66" charset="0"/>
              </a:rPr>
              <a:t>Moro</a:t>
            </a:r>
          </a:p>
          <a:p>
            <a:r>
              <a:rPr lang="en-US" dirty="0" smtClean="0">
                <a:solidFill>
                  <a:schemeClr val="bg1"/>
                </a:solidFill>
                <a:latin typeface="Comic Sans MS" panose="030F0702030302020204" pitchFamily="66" charset="0"/>
              </a:rPr>
              <a:t>Shape</a:t>
            </a:r>
            <a:r>
              <a:rPr lang="en-US" dirty="0">
                <a:solidFill>
                  <a:schemeClr val="bg1"/>
                </a:solidFill>
                <a:latin typeface="Comic Sans MS" panose="030F0702030302020204" pitchFamily="66" charset="0"/>
              </a:rPr>
              <a:t>: globose or ovoid</a:t>
            </a:r>
            <a:r>
              <a:rPr lang="en-US" dirty="0" smtClean="0">
                <a:solidFill>
                  <a:schemeClr val="bg1"/>
                </a:solidFill>
                <a:latin typeface="Comic Sans MS" panose="030F0702030302020204" pitchFamily="66" charset="0"/>
              </a:rPr>
              <a:t>;</a:t>
            </a:r>
          </a:p>
          <a:p>
            <a:r>
              <a:rPr lang="en-US" dirty="0" smtClean="0">
                <a:solidFill>
                  <a:schemeClr val="bg1"/>
                </a:solidFill>
                <a:latin typeface="Comic Sans MS" panose="030F0702030302020204" pitchFamily="66" charset="0"/>
              </a:rPr>
              <a:t>color </a:t>
            </a:r>
            <a:r>
              <a:rPr lang="en-US" dirty="0">
                <a:solidFill>
                  <a:schemeClr val="bg1"/>
                </a:solidFill>
                <a:latin typeface="Comic Sans MS" panose="030F0702030302020204" pitchFamily="66" charset="0"/>
              </a:rPr>
              <a:t>of the peel: orange with more intense nuances on one side of the fruit</a:t>
            </a:r>
            <a:r>
              <a:rPr lang="en-US" dirty="0" smtClean="0">
                <a:solidFill>
                  <a:schemeClr val="bg1"/>
                </a:solidFill>
                <a:latin typeface="Comic Sans MS" panose="030F0702030302020204" pitchFamily="66" charset="0"/>
              </a:rPr>
              <a:t>;</a:t>
            </a:r>
          </a:p>
          <a:p>
            <a:r>
              <a:rPr lang="en-US" dirty="0" smtClean="0">
                <a:solidFill>
                  <a:schemeClr val="bg1"/>
                </a:solidFill>
                <a:latin typeface="Comic Sans MS" panose="030F0702030302020204" pitchFamily="66" charset="0"/>
              </a:rPr>
              <a:t>color </a:t>
            </a:r>
            <a:r>
              <a:rPr lang="en-US" dirty="0">
                <a:solidFill>
                  <a:schemeClr val="bg1"/>
                </a:solidFill>
                <a:latin typeface="Comic Sans MS" panose="030F0702030302020204" pitchFamily="66" charset="0"/>
              </a:rPr>
              <a:t>of the pulp: vinous red when </a:t>
            </a:r>
            <a:r>
              <a:rPr lang="en-US" dirty="0" smtClean="0">
                <a:solidFill>
                  <a:schemeClr val="bg1"/>
                </a:solidFill>
                <a:latin typeface="Comic Sans MS" panose="030F0702030302020204" pitchFamily="66" charset="0"/>
              </a:rPr>
              <a:t>ripe.</a:t>
            </a:r>
            <a:endParaRPr lang="it-IT" dirty="0">
              <a:solidFill>
                <a:schemeClr val="bg1"/>
              </a:solidFill>
              <a:latin typeface="Comic Sans MS" panose="030F0702030302020204" pitchFamily="66" charset="0"/>
            </a:endParaRPr>
          </a:p>
        </p:txBody>
      </p:sp>
      <p:sp>
        <p:nvSpPr>
          <p:cNvPr id="12" name="Rettangolo 11"/>
          <p:cNvSpPr/>
          <p:nvPr/>
        </p:nvSpPr>
        <p:spPr>
          <a:xfrm>
            <a:off x="2102638" y="5056512"/>
            <a:ext cx="6096000" cy="1354217"/>
          </a:xfrm>
          <a:prstGeom prst="rect">
            <a:avLst/>
          </a:prstGeom>
        </p:spPr>
        <p:txBody>
          <a:bodyPr>
            <a:spAutoFit/>
          </a:bodyPr>
          <a:lstStyle/>
          <a:p>
            <a:r>
              <a:rPr lang="it-IT" sz="2800" dirty="0" smtClean="0">
                <a:solidFill>
                  <a:srgbClr val="FFFF00"/>
                </a:solidFill>
                <a:latin typeface="Papyrus" panose="03070502060502030205" pitchFamily="66" charset="0"/>
              </a:rPr>
              <a:t>Sanguinello</a:t>
            </a:r>
            <a:endParaRPr lang="it-IT" sz="2400" dirty="0" smtClean="0">
              <a:solidFill>
                <a:srgbClr val="FFFF00"/>
              </a:solidFill>
              <a:latin typeface="Papyrus" panose="03070502060502030205" pitchFamily="66" charset="0"/>
            </a:endParaRPr>
          </a:p>
          <a:p>
            <a:r>
              <a:rPr lang="it-IT" dirty="0" err="1">
                <a:solidFill>
                  <a:schemeClr val="bg1"/>
                </a:solidFill>
                <a:latin typeface="Comic Sans MS" panose="030F0702030302020204" pitchFamily="66" charset="0"/>
              </a:rPr>
              <a:t>S</a:t>
            </a:r>
            <a:r>
              <a:rPr lang="it-IT" dirty="0" err="1" smtClean="0">
                <a:solidFill>
                  <a:schemeClr val="bg1"/>
                </a:solidFill>
                <a:latin typeface="Comic Sans MS" panose="030F0702030302020204" pitchFamily="66" charset="0"/>
              </a:rPr>
              <a:t>hape</a:t>
            </a:r>
            <a:r>
              <a:rPr lang="it-IT" dirty="0">
                <a:solidFill>
                  <a:schemeClr val="bg1"/>
                </a:solidFill>
                <a:latin typeface="Comic Sans MS" panose="030F0702030302020204" pitchFamily="66" charset="0"/>
              </a:rPr>
              <a:t>: globose or obovata;</a:t>
            </a:r>
          </a:p>
          <a:p>
            <a:r>
              <a:rPr lang="it-IT" dirty="0" err="1">
                <a:solidFill>
                  <a:schemeClr val="bg1"/>
                </a:solidFill>
                <a:latin typeface="Comic Sans MS" panose="030F0702030302020204" pitchFamily="66" charset="0"/>
              </a:rPr>
              <a:t>skin</a:t>
            </a:r>
            <a:r>
              <a:rPr lang="it-IT" dirty="0">
                <a:solidFill>
                  <a:schemeClr val="bg1"/>
                </a:solidFill>
                <a:latin typeface="Comic Sans MS" panose="030F0702030302020204" pitchFamily="66" charset="0"/>
              </a:rPr>
              <a:t> color: </a:t>
            </a:r>
            <a:r>
              <a:rPr lang="it-IT" dirty="0" err="1">
                <a:solidFill>
                  <a:schemeClr val="bg1"/>
                </a:solidFill>
                <a:latin typeface="Comic Sans MS" panose="030F0702030302020204" pitchFamily="66" charset="0"/>
              </a:rPr>
              <a:t>orange</a:t>
            </a:r>
            <a:r>
              <a:rPr lang="it-IT" dirty="0">
                <a:solidFill>
                  <a:schemeClr val="bg1"/>
                </a:solidFill>
                <a:latin typeface="Comic Sans MS" panose="030F0702030302020204" pitchFamily="66" charset="0"/>
              </a:rPr>
              <a:t> with </a:t>
            </a:r>
            <a:r>
              <a:rPr lang="it-IT" dirty="0" err="1">
                <a:solidFill>
                  <a:schemeClr val="bg1"/>
                </a:solidFill>
                <a:latin typeface="Comic Sans MS" panose="030F0702030302020204" pitchFamily="66" charset="0"/>
              </a:rPr>
              <a:t>red</a:t>
            </a:r>
            <a:r>
              <a:rPr lang="it-IT" dirty="0">
                <a:solidFill>
                  <a:schemeClr val="bg1"/>
                </a:solidFill>
                <a:latin typeface="Comic Sans MS" panose="030F0702030302020204" pitchFamily="66" charset="0"/>
              </a:rPr>
              <a:t> </a:t>
            </a:r>
            <a:r>
              <a:rPr lang="it-IT" dirty="0" err="1">
                <a:solidFill>
                  <a:schemeClr val="bg1"/>
                </a:solidFill>
                <a:latin typeface="Comic Sans MS" panose="030F0702030302020204" pitchFamily="66" charset="0"/>
              </a:rPr>
              <a:t>shades</a:t>
            </a:r>
            <a:r>
              <a:rPr lang="it-IT" dirty="0">
                <a:solidFill>
                  <a:schemeClr val="bg1"/>
                </a:solidFill>
                <a:latin typeface="Comic Sans MS" panose="030F0702030302020204" pitchFamily="66" charset="0"/>
              </a:rPr>
              <a:t>;</a:t>
            </a:r>
          </a:p>
          <a:p>
            <a:r>
              <a:rPr lang="it-IT" dirty="0">
                <a:solidFill>
                  <a:schemeClr val="bg1"/>
                </a:solidFill>
                <a:latin typeface="Comic Sans MS" panose="030F0702030302020204" pitchFamily="66" charset="0"/>
              </a:rPr>
              <a:t>pulp color: </a:t>
            </a:r>
            <a:r>
              <a:rPr lang="it-IT" dirty="0" err="1">
                <a:solidFill>
                  <a:schemeClr val="bg1"/>
                </a:solidFill>
                <a:latin typeface="Comic Sans MS" panose="030F0702030302020204" pitchFamily="66" charset="0"/>
              </a:rPr>
              <a:t>orange</a:t>
            </a:r>
            <a:r>
              <a:rPr lang="it-IT" dirty="0">
                <a:solidFill>
                  <a:schemeClr val="bg1"/>
                </a:solidFill>
                <a:latin typeface="Comic Sans MS" panose="030F0702030302020204" pitchFamily="66" charset="0"/>
              </a:rPr>
              <a:t> with </a:t>
            </a:r>
            <a:r>
              <a:rPr lang="it-IT" dirty="0" err="1">
                <a:solidFill>
                  <a:schemeClr val="bg1"/>
                </a:solidFill>
                <a:latin typeface="Comic Sans MS" panose="030F0702030302020204" pitchFamily="66" charset="0"/>
              </a:rPr>
              <a:t>red</a:t>
            </a:r>
            <a:r>
              <a:rPr lang="it-IT" dirty="0">
                <a:solidFill>
                  <a:schemeClr val="bg1"/>
                </a:solidFill>
                <a:latin typeface="Comic Sans MS" panose="030F0702030302020204" pitchFamily="66" charset="0"/>
              </a:rPr>
              <a:t> </a:t>
            </a:r>
            <a:r>
              <a:rPr lang="it-IT" dirty="0" err="1">
                <a:solidFill>
                  <a:schemeClr val="bg1"/>
                </a:solidFill>
                <a:latin typeface="Comic Sans MS" panose="030F0702030302020204" pitchFamily="66" charset="0"/>
              </a:rPr>
              <a:t>streaks</a:t>
            </a:r>
            <a:r>
              <a:rPr lang="it-IT" dirty="0">
                <a:solidFill>
                  <a:schemeClr val="bg1"/>
                </a:solidFill>
                <a:latin typeface="Comic Sans MS" panose="030F0702030302020204" pitchFamily="66" charset="0"/>
              </a:rPr>
              <a:t>;</a:t>
            </a:r>
          </a:p>
        </p:txBody>
      </p:sp>
      <p:pic>
        <p:nvPicPr>
          <p:cNvPr id="3" name="Immagin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1376" y="3114621"/>
            <a:ext cx="1801262" cy="1649348"/>
          </a:xfrm>
          <a:prstGeom prst="rect">
            <a:avLst/>
          </a:prstGeom>
        </p:spPr>
      </p:pic>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5064" y="4971627"/>
            <a:ext cx="1801262" cy="1635502"/>
          </a:xfrm>
          <a:prstGeom prst="rect">
            <a:avLst/>
          </a:prstGeom>
        </p:spPr>
      </p:pic>
      <p:pic>
        <p:nvPicPr>
          <p:cNvPr id="5" name="Immagin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0874" y="1097977"/>
            <a:ext cx="1895452" cy="1735723"/>
          </a:xfrm>
          <a:prstGeom prst="rect">
            <a:avLst/>
          </a:prstGeom>
        </p:spPr>
      </p:pic>
    </p:spTree>
    <p:extLst>
      <p:ext uri="{BB962C8B-B14F-4D97-AF65-F5344CB8AC3E}">
        <p14:creationId xmlns:p14="http://schemas.microsoft.com/office/powerpoint/2010/main" val="24468812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07576" y="204395"/>
            <a:ext cx="11424622" cy="2492990"/>
          </a:xfrm>
          <a:prstGeom prst="rect">
            <a:avLst/>
          </a:prstGeom>
          <a:noFill/>
        </p:spPr>
        <p:txBody>
          <a:bodyPr wrap="square" rtlCol="0">
            <a:spAutoFit/>
          </a:bodyPr>
          <a:lstStyle/>
          <a:p>
            <a:pPr algn="ctr"/>
            <a:r>
              <a:rPr lang="it-IT" sz="3600" b="1" dirty="0">
                <a:latin typeface="Papyrus" panose="03070502060502030205" pitchFamily="66" charset="0"/>
              </a:rPr>
              <a:t>Production area</a:t>
            </a:r>
          </a:p>
          <a:p>
            <a:r>
              <a:rPr lang="it-IT" sz="2000" b="1" dirty="0">
                <a:solidFill>
                  <a:schemeClr val="bg1"/>
                </a:solidFill>
                <a:latin typeface="Papyrus" panose="03070502060502030205" pitchFamily="66" charset="0"/>
              </a:rPr>
              <a:t>The production area of ​​the </a:t>
            </a:r>
            <a:r>
              <a:rPr lang="it-IT" sz="2000" b="1" dirty="0" err="1">
                <a:solidFill>
                  <a:schemeClr val="bg1"/>
                </a:solidFill>
                <a:latin typeface="Papyrus" panose="03070502060502030205" pitchFamily="66" charset="0"/>
              </a:rPr>
              <a:t>Red</a:t>
            </a:r>
            <a:r>
              <a:rPr lang="it-IT" sz="2000" b="1" dirty="0">
                <a:solidFill>
                  <a:schemeClr val="bg1"/>
                </a:solidFill>
                <a:latin typeface="Papyrus" panose="03070502060502030205" pitchFamily="66" charset="0"/>
              </a:rPr>
              <a:t> Orange of </a:t>
            </a:r>
            <a:r>
              <a:rPr lang="it-IT" sz="2000" b="1" dirty="0" err="1">
                <a:solidFill>
                  <a:schemeClr val="bg1"/>
                </a:solidFill>
                <a:latin typeface="Papyrus" panose="03070502060502030205" pitchFamily="66" charset="0"/>
              </a:rPr>
              <a:t>Sicily</a:t>
            </a:r>
            <a:r>
              <a:rPr lang="it-IT" sz="2000" b="1" dirty="0">
                <a:solidFill>
                  <a:schemeClr val="bg1"/>
                </a:solidFill>
                <a:latin typeface="Papyrus" panose="03070502060502030205" pitchFamily="66" charset="0"/>
              </a:rPr>
              <a:t> </a:t>
            </a:r>
            <a:r>
              <a:rPr lang="it-IT" sz="2000" b="1" dirty="0" err="1">
                <a:solidFill>
                  <a:schemeClr val="bg1"/>
                </a:solidFill>
                <a:latin typeface="Papyrus" panose="03070502060502030205" pitchFamily="66" charset="0"/>
              </a:rPr>
              <a:t>includes</a:t>
            </a:r>
            <a:r>
              <a:rPr lang="it-IT" sz="2000" b="1" dirty="0">
                <a:solidFill>
                  <a:schemeClr val="bg1"/>
                </a:solidFill>
                <a:latin typeface="Papyrus" panose="03070502060502030205" pitchFamily="66" charset="0"/>
              </a:rPr>
              <a:t> the </a:t>
            </a:r>
            <a:r>
              <a:rPr lang="it-IT" sz="2000" b="1" dirty="0" err="1">
                <a:solidFill>
                  <a:schemeClr val="bg1"/>
                </a:solidFill>
                <a:latin typeface="Papyrus" panose="03070502060502030205" pitchFamily="66" charset="0"/>
              </a:rPr>
              <a:t>municipalities</a:t>
            </a:r>
            <a:r>
              <a:rPr lang="it-IT" sz="2000" b="1" dirty="0">
                <a:solidFill>
                  <a:schemeClr val="bg1"/>
                </a:solidFill>
                <a:latin typeface="Papyrus" panose="03070502060502030205" pitchFamily="66" charset="0"/>
              </a:rPr>
              <a:t> of </a:t>
            </a:r>
            <a:r>
              <a:rPr lang="it-IT" sz="2000" b="1" dirty="0" err="1">
                <a:solidFill>
                  <a:schemeClr val="bg1"/>
                </a:solidFill>
                <a:latin typeface="Papyrus" panose="03070502060502030205" pitchFamily="66" charset="0"/>
              </a:rPr>
              <a:t>eastern</a:t>
            </a:r>
            <a:r>
              <a:rPr lang="it-IT" sz="2000" b="1" dirty="0">
                <a:solidFill>
                  <a:schemeClr val="bg1"/>
                </a:solidFill>
                <a:latin typeface="Papyrus" panose="03070502060502030205" pitchFamily="66" charset="0"/>
              </a:rPr>
              <a:t> </a:t>
            </a:r>
            <a:r>
              <a:rPr lang="it-IT" sz="2000" b="1" dirty="0" err="1">
                <a:solidFill>
                  <a:schemeClr val="bg1"/>
                </a:solidFill>
                <a:latin typeface="Papyrus" panose="03070502060502030205" pitchFamily="66" charset="0"/>
              </a:rPr>
              <a:t>Sicily</a:t>
            </a:r>
            <a:r>
              <a:rPr lang="it-IT" sz="2000" b="1" dirty="0">
                <a:solidFill>
                  <a:schemeClr val="bg1"/>
                </a:solidFill>
                <a:latin typeface="Papyrus" panose="03070502060502030205" pitchFamily="66" charset="0"/>
              </a:rPr>
              <a:t> </a:t>
            </a:r>
            <a:r>
              <a:rPr lang="it-IT" sz="2000" b="1" dirty="0" err="1">
                <a:solidFill>
                  <a:schemeClr val="bg1"/>
                </a:solidFill>
                <a:latin typeface="Papyrus" panose="03070502060502030205" pitchFamily="66" charset="0"/>
              </a:rPr>
              <a:t>suitable</a:t>
            </a:r>
            <a:r>
              <a:rPr lang="it-IT" sz="2000" b="1" dirty="0">
                <a:solidFill>
                  <a:schemeClr val="bg1"/>
                </a:solidFill>
                <a:latin typeface="Papyrus" panose="03070502060502030205" pitchFamily="66" charset="0"/>
              </a:rPr>
              <a:t> for </a:t>
            </a:r>
            <a:r>
              <a:rPr lang="it-IT" sz="2000" b="1" dirty="0" err="1">
                <a:solidFill>
                  <a:schemeClr val="bg1"/>
                </a:solidFill>
                <a:latin typeface="Papyrus" panose="03070502060502030205" pitchFamily="66" charset="0"/>
              </a:rPr>
              <a:t>cultivation</a:t>
            </a:r>
            <a:r>
              <a:rPr lang="it-IT" sz="2000" b="1" dirty="0">
                <a:solidFill>
                  <a:schemeClr val="bg1"/>
                </a:solidFill>
                <a:latin typeface="Papyrus" panose="03070502060502030205" pitchFamily="66" charset="0"/>
              </a:rPr>
              <a:t> and are </a:t>
            </a:r>
            <a:r>
              <a:rPr lang="it-IT" sz="2000" b="1" dirty="0" err="1">
                <a:solidFill>
                  <a:schemeClr val="bg1"/>
                </a:solidFill>
                <a:latin typeface="Papyrus" panose="03070502060502030205" pitchFamily="66" charset="0"/>
              </a:rPr>
              <a:t>thus</a:t>
            </a:r>
            <a:r>
              <a:rPr lang="it-IT" sz="2000" b="1" dirty="0">
                <a:solidFill>
                  <a:schemeClr val="bg1"/>
                </a:solidFill>
                <a:latin typeface="Papyrus" panose="03070502060502030205" pitchFamily="66" charset="0"/>
              </a:rPr>
              <a:t> </a:t>
            </a:r>
            <a:r>
              <a:rPr lang="it-IT" sz="2000" b="1" dirty="0" err="1">
                <a:solidFill>
                  <a:schemeClr val="bg1"/>
                </a:solidFill>
                <a:latin typeface="Papyrus" panose="03070502060502030205" pitchFamily="66" charset="0"/>
              </a:rPr>
              <a:t>identified</a:t>
            </a:r>
            <a:r>
              <a:rPr lang="it-IT" sz="2000" b="1" dirty="0">
                <a:solidFill>
                  <a:schemeClr val="bg1"/>
                </a:solidFill>
                <a:latin typeface="Papyrus" panose="03070502060502030205" pitchFamily="66" charset="0"/>
              </a:rPr>
              <a:t> </a:t>
            </a:r>
          </a:p>
          <a:p>
            <a:endParaRPr lang="it-IT" sz="2000" dirty="0">
              <a:solidFill>
                <a:schemeClr val="bg1"/>
              </a:solidFill>
              <a:latin typeface="Comic Sans MS" panose="030F0702030302020204" pitchFamily="66" charset="0"/>
            </a:endParaRPr>
          </a:p>
          <a:p>
            <a:pPr marL="342900" indent="-342900">
              <a:buFont typeface="Courier New" panose="02070309020205020404" pitchFamily="49" charset="0"/>
              <a:buChar char="o"/>
            </a:pPr>
            <a:r>
              <a:rPr lang="it-IT" sz="2000" dirty="0">
                <a:solidFill>
                  <a:schemeClr val="bg1"/>
                </a:solidFill>
                <a:latin typeface="Comic Sans MS" panose="030F0702030302020204" pitchFamily="66" charset="0"/>
              </a:rPr>
              <a:t>Province of Catania - </a:t>
            </a:r>
            <a:r>
              <a:rPr lang="it-IT" sz="2000" dirty="0" err="1">
                <a:solidFill>
                  <a:schemeClr val="bg1"/>
                </a:solidFill>
                <a:latin typeface="Comic Sans MS" panose="030F0702030302020204" pitchFamily="66" charset="0"/>
              </a:rPr>
              <a:t>Territory</a:t>
            </a:r>
            <a:r>
              <a:rPr lang="it-IT" sz="2000" dirty="0">
                <a:solidFill>
                  <a:schemeClr val="bg1"/>
                </a:solidFill>
                <a:latin typeface="Comic Sans MS" panose="030F0702030302020204" pitchFamily="66" charset="0"/>
              </a:rPr>
              <a:t> in the </a:t>
            </a:r>
            <a:r>
              <a:rPr lang="it-IT" sz="2000" dirty="0" err="1">
                <a:solidFill>
                  <a:schemeClr val="bg1"/>
                </a:solidFill>
                <a:latin typeface="Comic Sans MS" panose="030F0702030302020204" pitchFamily="66" charset="0"/>
              </a:rPr>
              <a:t>following</a:t>
            </a:r>
            <a:r>
              <a:rPr lang="it-IT" sz="2000" dirty="0">
                <a:solidFill>
                  <a:schemeClr val="bg1"/>
                </a:solidFill>
                <a:latin typeface="Comic Sans MS" panose="030F0702030302020204" pitchFamily="66" charset="0"/>
              </a:rPr>
              <a:t> </a:t>
            </a:r>
            <a:r>
              <a:rPr lang="it-IT" sz="2000" dirty="0" err="1">
                <a:solidFill>
                  <a:schemeClr val="bg1"/>
                </a:solidFill>
                <a:latin typeface="Comic Sans MS" panose="030F0702030302020204" pitchFamily="66" charset="0"/>
              </a:rPr>
              <a:t>municipalities</a:t>
            </a:r>
            <a:r>
              <a:rPr lang="it-IT" sz="2000" dirty="0">
                <a:solidFill>
                  <a:schemeClr val="bg1"/>
                </a:solidFill>
                <a:latin typeface="Comic Sans MS" panose="030F0702030302020204" pitchFamily="66" charset="0"/>
              </a:rPr>
              <a:t>:</a:t>
            </a:r>
          </a:p>
          <a:p>
            <a:pPr marL="342900" indent="-342900">
              <a:buFont typeface="Courier New" panose="02070309020205020404" pitchFamily="49" charset="0"/>
              <a:buChar char="o"/>
            </a:pPr>
            <a:r>
              <a:rPr lang="it-IT" sz="2000" dirty="0">
                <a:solidFill>
                  <a:schemeClr val="bg1"/>
                </a:solidFill>
                <a:latin typeface="Comic Sans MS" panose="030F0702030302020204" pitchFamily="66" charset="0"/>
              </a:rPr>
              <a:t>Province of Syracuse - </a:t>
            </a:r>
            <a:r>
              <a:rPr lang="it-IT" sz="2000" dirty="0" err="1">
                <a:solidFill>
                  <a:schemeClr val="bg1"/>
                </a:solidFill>
                <a:latin typeface="Comic Sans MS" panose="030F0702030302020204" pitchFamily="66" charset="0"/>
              </a:rPr>
              <a:t>Territory</a:t>
            </a:r>
            <a:r>
              <a:rPr lang="it-IT" sz="2000" dirty="0">
                <a:solidFill>
                  <a:schemeClr val="bg1"/>
                </a:solidFill>
                <a:latin typeface="Comic Sans MS" panose="030F0702030302020204" pitchFamily="66" charset="0"/>
              </a:rPr>
              <a:t> in the </a:t>
            </a:r>
            <a:r>
              <a:rPr lang="it-IT" sz="2000" dirty="0" err="1" smtClean="0">
                <a:solidFill>
                  <a:schemeClr val="bg1"/>
                </a:solidFill>
                <a:latin typeface="Comic Sans MS" panose="030F0702030302020204" pitchFamily="66" charset="0"/>
              </a:rPr>
              <a:t>following</a:t>
            </a:r>
            <a:endParaRPr lang="it-IT" sz="2000" dirty="0">
              <a:solidFill>
                <a:schemeClr val="bg1"/>
              </a:solidFill>
              <a:latin typeface="Comic Sans MS" panose="030F0702030302020204" pitchFamily="66" charset="0"/>
            </a:endParaRPr>
          </a:p>
          <a:p>
            <a:pPr marL="342900" indent="-342900">
              <a:buFont typeface="Courier New" panose="02070309020205020404" pitchFamily="49" charset="0"/>
              <a:buChar char="o"/>
            </a:pPr>
            <a:r>
              <a:rPr lang="it-IT" sz="2000" dirty="0" smtClean="0">
                <a:solidFill>
                  <a:schemeClr val="bg1"/>
                </a:solidFill>
                <a:latin typeface="Comic Sans MS" panose="030F0702030302020204" pitchFamily="66" charset="0"/>
              </a:rPr>
              <a:t>Province </a:t>
            </a:r>
            <a:r>
              <a:rPr lang="it-IT" sz="2000" dirty="0">
                <a:solidFill>
                  <a:schemeClr val="bg1"/>
                </a:solidFill>
                <a:latin typeface="Comic Sans MS" panose="030F0702030302020204" pitchFamily="66" charset="0"/>
              </a:rPr>
              <a:t>of Ragusa - </a:t>
            </a:r>
            <a:r>
              <a:rPr lang="it-IT" sz="2000" dirty="0" err="1">
                <a:solidFill>
                  <a:schemeClr val="bg1"/>
                </a:solidFill>
                <a:latin typeface="Comic Sans MS" panose="030F0702030302020204" pitchFamily="66" charset="0"/>
              </a:rPr>
              <a:t>Territory</a:t>
            </a:r>
            <a:r>
              <a:rPr lang="it-IT" sz="2000" dirty="0">
                <a:solidFill>
                  <a:schemeClr val="bg1"/>
                </a:solidFill>
                <a:latin typeface="Comic Sans MS" panose="030F0702030302020204" pitchFamily="66" charset="0"/>
              </a:rPr>
              <a:t> in the </a:t>
            </a:r>
            <a:r>
              <a:rPr lang="it-IT" sz="2000" dirty="0" err="1">
                <a:solidFill>
                  <a:schemeClr val="bg1"/>
                </a:solidFill>
                <a:latin typeface="Comic Sans MS" panose="030F0702030302020204" pitchFamily="66" charset="0"/>
              </a:rPr>
              <a:t>following</a:t>
            </a:r>
            <a:r>
              <a:rPr lang="it-IT" sz="2000" dirty="0">
                <a:solidFill>
                  <a:schemeClr val="bg1"/>
                </a:solidFill>
                <a:latin typeface="Comic Sans MS" panose="030F0702030302020204" pitchFamily="66" charset="0"/>
              </a:rPr>
              <a:t> </a:t>
            </a:r>
            <a:r>
              <a:rPr lang="it-IT" sz="2000" dirty="0" err="1">
                <a:solidFill>
                  <a:schemeClr val="bg1"/>
                </a:solidFill>
                <a:latin typeface="Comic Sans MS" panose="030F0702030302020204" pitchFamily="66" charset="0"/>
              </a:rPr>
              <a:t>municipalities</a:t>
            </a:r>
            <a:r>
              <a:rPr lang="it-IT" sz="2000" dirty="0">
                <a:solidFill>
                  <a:schemeClr val="bg1"/>
                </a:solidFill>
                <a:latin typeface="Comic Sans MS" panose="030F0702030302020204" pitchFamily="66" charset="0"/>
              </a:rPr>
              <a:t>:</a:t>
            </a:r>
          </a:p>
        </p:txBody>
      </p:sp>
      <p:pic>
        <p:nvPicPr>
          <p:cNvPr id="2" name="Immagin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20471" y="2697385"/>
            <a:ext cx="6385395" cy="3915782"/>
          </a:xfrm>
          <a:prstGeom prst="rect">
            <a:avLst/>
          </a:prstGeom>
        </p:spPr>
      </p:pic>
      <p:sp>
        <p:nvSpPr>
          <p:cNvPr id="3" name="CasellaDiTesto 2"/>
          <p:cNvSpPr txBox="1"/>
          <p:nvPr/>
        </p:nvSpPr>
        <p:spPr>
          <a:xfrm>
            <a:off x="6260950" y="4353276"/>
            <a:ext cx="832279" cy="400110"/>
          </a:xfrm>
          <a:prstGeom prst="rect">
            <a:avLst/>
          </a:prstGeom>
          <a:noFill/>
        </p:spPr>
        <p:txBody>
          <a:bodyPr wrap="none" rtlCol="0">
            <a:spAutoFit/>
          </a:bodyPr>
          <a:lstStyle/>
          <a:p>
            <a:r>
              <a:rPr lang="it-IT" sz="2000" b="1" dirty="0" smtClean="0">
                <a:solidFill>
                  <a:schemeClr val="bg1"/>
                </a:solidFill>
                <a:latin typeface="Papyrus" panose="03070502060502030205" pitchFamily="66" charset="0"/>
              </a:rPr>
              <a:t>Enna</a:t>
            </a:r>
            <a:endParaRPr lang="it-IT" sz="2000" b="1" dirty="0">
              <a:solidFill>
                <a:schemeClr val="bg1"/>
              </a:solidFill>
              <a:latin typeface="Papyrus" panose="03070502060502030205" pitchFamily="66" charset="0"/>
            </a:endParaRPr>
          </a:p>
        </p:txBody>
      </p:sp>
      <p:sp>
        <p:nvSpPr>
          <p:cNvPr id="6" name="Rettangolo 5"/>
          <p:cNvSpPr/>
          <p:nvPr/>
        </p:nvSpPr>
        <p:spPr>
          <a:xfrm>
            <a:off x="7239896" y="4553331"/>
            <a:ext cx="1111202" cy="400110"/>
          </a:xfrm>
          <a:prstGeom prst="rect">
            <a:avLst/>
          </a:prstGeom>
        </p:spPr>
        <p:txBody>
          <a:bodyPr wrap="none">
            <a:spAutoFit/>
          </a:bodyPr>
          <a:lstStyle/>
          <a:p>
            <a:r>
              <a:rPr lang="it-IT" sz="2000" b="1" dirty="0">
                <a:solidFill>
                  <a:schemeClr val="bg1"/>
                </a:solidFill>
                <a:latin typeface="Papyrus" panose="03070502060502030205" pitchFamily="66" charset="0"/>
              </a:rPr>
              <a:t>Catania</a:t>
            </a:r>
            <a:endParaRPr lang="it-IT" b="1" dirty="0">
              <a:solidFill>
                <a:schemeClr val="bg1"/>
              </a:solidFill>
              <a:latin typeface="Papyrus" panose="03070502060502030205" pitchFamily="66" charset="0"/>
            </a:endParaRPr>
          </a:p>
        </p:txBody>
      </p:sp>
      <p:sp>
        <p:nvSpPr>
          <p:cNvPr id="7" name="CasellaDiTesto 6"/>
          <p:cNvSpPr txBox="1"/>
          <p:nvPr/>
        </p:nvSpPr>
        <p:spPr>
          <a:xfrm>
            <a:off x="2893807" y="3802187"/>
            <a:ext cx="1111202" cy="400110"/>
          </a:xfrm>
          <a:prstGeom prst="rect">
            <a:avLst/>
          </a:prstGeom>
          <a:noFill/>
        </p:spPr>
        <p:txBody>
          <a:bodyPr wrap="none" rtlCol="0">
            <a:spAutoFit/>
          </a:bodyPr>
          <a:lstStyle/>
          <a:p>
            <a:r>
              <a:rPr lang="it-IT" sz="2000" b="1" dirty="0" smtClean="0">
                <a:solidFill>
                  <a:schemeClr val="bg1"/>
                </a:solidFill>
                <a:latin typeface="Papyrus" panose="03070502060502030205" pitchFamily="66" charset="0"/>
              </a:rPr>
              <a:t>Trapani</a:t>
            </a:r>
            <a:endParaRPr lang="it-IT" sz="2000" b="1" dirty="0">
              <a:solidFill>
                <a:schemeClr val="bg1"/>
              </a:solidFill>
              <a:latin typeface="Papyrus" panose="03070502060502030205" pitchFamily="66" charset="0"/>
            </a:endParaRPr>
          </a:p>
        </p:txBody>
      </p:sp>
      <p:sp>
        <p:nvSpPr>
          <p:cNvPr id="8" name="CasellaDiTesto 7"/>
          <p:cNvSpPr txBox="1"/>
          <p:nvPr/>
        </p:nvSpPr>
        <p:spPr>
          <a:xfrm>
            <a:off x="4231211" y="3402077"/>
            <a:ext cx="1064715" cy="400110"/>
          </a:xfrm>
          <a:prstGeom prst="rect">
            <a:avLst/>
          </a:prstGeom>
          <a:noFill/>
        </p:spPr>
        <p:txBody>
          <a:bodyPr wrap="none" rtlCol="0">
            <a:spAutoFit/>
          </a:bodyPr>
          <a:lstStyle/>
          <a:p>
            <a:r>
              <a:rPr lang="it-IT" sz="2000" b="1" dirty="0" smtClean="0">
                <a:solidFill>
                  <a:schemeClr val="bg1"/>
                </a:solidFill>
                <a:latin typeface="Papyrus" panose="03070502060502030205" pitchFamily="66" charset="0"/>
              </a:rPr>
              <a:t>Palermo</a:t>
            </a:r>
            <a:endParaRPr lang="it-IT" sz="2000" b="1" dirty="0">
              <a:solidFill>
                <a:schemeClr val="bg1"/>
              </a:solidFill>
              <a:latin typeface="Papyrus" panose="03070502060502030205" pitchFamily="66" charset="0"/>
            </a:endParaRPr>
          </a:p>
        </p:txBody>
      </p:sp>
      <p:sp>
        <p:nvSpPr>
          <p:cNvPr id="9" name="CasellaDiTesto 8"/>
          <p:cNvSpPr txBox="1"/>
          <p:nvPr/>
        </p:nvSpPr>
        <p:spPr>
          <a:xfrm>
            <a:off x="7788283" y="3106781"/>
            <a:ext cx="1125629" cy="400110"/>
          </a:xfrm>
          <a:prstGeom prst="rect">
            <a:avLst/>
          </a:prstGeom>
          <a:noFill/>
        </p:spPr>
        <p:txBody>
          <a:bodyPr wrap="none" rtlCol="0">
            <a:spAutoFit/>
          </a:bodyPr>
          <a:lstStyle/>
          <a:p>
            <a:r>
              <a:rPr lang="it-IT" sz="2000" b="1" dirty="0" smtClean="0">
                <a:solidFill>
                  <a:schemeClr val="bg1"/>
                </a:solidFill>
                <a:latin typeface="Papyrus" panose="03070502060502030205" pitchFamily="66" charset="0"/>
              </a:rPr>
              <a:t>Messina</a:t>
            </a:r>
            <a:endParaRPr lang="it-IT" sz="2000" b="1" dirty="0">
              <a:solidFill>
                <a:schemeClr val="bg1"/>
              </a:solidFill>
              <a:latin typeface="Papyrus" panose="03070502060502030205" pitchFamily="66" charset="0"/>
            </a:endParaRPr>
          </a:p>
        </p:txBody>
      </p:sp>
      <p:sp>
        <p:nvSpPr>
          <p:cNvPr id="10" name="CasellaDiTesto 9"/>
          <p:cNvSpPr txBox="1"/>
          <p:nvPr/>
        </p:nvSpPr>
        <p:spPr>
          <a:xfrm>
            <a:off x="7412018" y="5599771"/>
            <a:ext cx="1279517" cy="400110"/>
          </a:xfrm>
          <a:prstGeom prst="rect">
            <a:avLst/>
          </a:prstGeom>
          <a:noFill/>
        </p:spPr>
        <p:txBody>
          <a:bodyPr wrap="none" rtlCol="0">
            <a:spAutoFit/>
          </a:bodyPr>
          <a:lstStyle/>
          <a:p>
            <a:r>
              <a:rPr lang="it-IT" sz="2000" b="1" dirty="0" smtClean="0">
                <a:solidFill>
                  <a:schemeClr val="bg1"/>
                </a:solidFill>
                <a:latin typeface="Papyrus" panose="03070502060502030205" pitchFamily="66" charset="0"/>
              </a:rPr>
              <a:t>Syracuse</a:t>
            </a:r>
            <a:endParaRPr lang="it-IT" sz="2000" b="1" dirty="0">
              <a:solidFill>
                <a:schemeClr val="bg1"/>
              </a:solidFill>
              <a:latin typeface="Papyrus" panose="03070502060502030205" pitchFamily="66" charset="0"/>
            </a:endParaRPr>
          </a:p>
        </p:txBody>
      </p:sp>
      <p:sp>
        <p:nvSpPr>
          <p:cNvPr id="11" name="CasellaDiTesto 10"/>
          <p:cNvSpPr txBox="1"/>
          <p:nvPr/>
        </p:nvSpPr>
        <p:spPr>
          <a:xfrm>
            <a:off x="6266636" y="5999881"/>
            <a:ext cx="1031051" cy="400110"/>
          </a:xfrm>
          <a:prstGeom prst="rect">
            <a:avLst/>
          </a:prstGeom>
          <a:noFill/>
        </p:spPr>
        <p:txBody>
          <a:bodyPr wrap="none" rtlCol="0">
            <a:spAutoFit/>
          </a:bodyPr>
          <a:lstStyle/>
          <a:p>
            <a:r>
              <a:rPr lang="it-IT" sz="2000" b="1" dirty="0" smtClean="0">
                <a:solidFill>
                  <a:schemeClr val="bg1"/>
                </a:solidFill>
                <a:latin typeface="Papyrus" panose="03070502060502030205" pitchFamily="66" charset="0"/>
              </a:rPr>
              <a:t>Ragusa</a:t>
            </a:r>
            <a:endParaRPr lang="it-IT" sz="2000" b="1" dirty="0">
              <a:solidFill>
                <a:schemeClr val="bg1"/>
              </a:solidFill>
              <a:latin typeface="Papyrus" panose="03070502060502030205" pitchFamily="66" charset="0"/>
            </a:endParaRPr>
          </a:p>
        </p:txBody>
      </p:sp>
      <p:sp>
        <p:nvSpPr>
          <p:cNvPr id="12" name="CasellaDiTesto 11"/>
          <p:cNvSpPr txBox="1"/>
          <p:nvPr/>
        </p:nvSpPr>
        <p:spPr>
          <a:xfrm>
            <a:off x="4625710" y="5105940"/>
            <a:ext cx="1340432" cy="400110"/>
          </a:xfrm>
          <a:prstGeom prst="rect">
            <a:avLst/>
          </a:prstGeom>
          <a:noFill/>
        </p:spPr>
        <p:txBody>
          <a:bodyPr wrap="none" rtlCol="0">
            <a:spAutoFit/>
          </a:bodyPr>
          <a:lstStyle/>
          <a:p>
            <a:r>
              <a:rPr lang="it-IT" sz="2000" b="1" dirty="0" smtClean="0">
                <a:solidFill>
                  <a:schemeClr val="bg1"/>
                </a:solidFill>
                <a:latin typeface="Papyrus" panose="03070502060502030205" pitchFamily="66" charset="0"/>
              </a:rPr>
              <a:t>Agrigento</a:t>
            </a:r>
            <a:endParaRPr lang="it-IT" sz="2000" b="1" dirty="0">
              <a:solidFill>
                <a:schemeClr val="bg1"/>
              </a:solidFill>
              <a:latin typeface="Papyrus" panose="03070502060502030205" pitchFamily="66" charset="0"/>
            </a:endParaRPr>
          </a:p>
        </p:txBody>
      </p:sp>
      <p:sp>
        <p:nvSpPr>
          <p:cNvPr id="13" name="CasellaDiTesto 12"/>
          <p:cNvSpPr txBox="1"/>
          <p:nvPr/>
        </p:nvSpPr>
        <p:spPr>
          <a:xfrm>
            <a:off x="5596580" y="4705830"/>
            <a:ext cx="1701107" cy="400110"/>
          </a:xfrm>
          <a:prstGeom prst="rect">
            <a:avLst/>
          </a:prstGeom>
          <a:noFill/>
        </p:spPr>
        <p:txBody>
          <a:bodyPr wrap="none" rtlCol="0">
            <a:spAutoFit/>
          </a:bodyPr>
          <a:lstStyle/>
          <a:p>
            <a:r>
              <a:rPr lang="it-IT" sz="2000" b="1" dirty="0" smtClean="0">
                <a:solidFill>
                  <a:schemeClr val="bg1"/>
                </a:solidFill>
                <a:latin typeface="Papyrus" panose="03070502060502030205" pitchFamily="66" charset="0"/>
              </a:rPr>
              <a:t>Caltanissetta</a:t>
            </a:r>
            <a:endParaRPr lang="it-IT" sz="2000" b="1" dirty="0">
              <a:solidFill>
                <a:schemeClr val="bg1"/>
              </a:solidFill>
              <a:latin typeface="Papyrus" panose="03070502060502030205" pitchFamily="66" charset="0"/>
            </a:endParaRPr>
          </a:p>
        </p:txBody>
      </p:sp>
    </p:spTree>
    <p:extLst>
      <p:ext uri="{BB962C8B-B14F-4D97-AF65-F5344CB8AC3E}">
        <p14:creationId xmlns:p14="http://schemas.microsoft.com/office/powerpoint/2010/main" val="1179353255"/>
      </p:ext>
    </p:extLst>
  </p:cSld>
  <p:clrMapOvr>
    <a:masterClrMapping/>
  </p:clrMapOvr>
  <p:timing>
    <p:tnLst>
      <p:par>
        <p:cTn id="1" dur="indefinite" restart="never" nodeType="tmRoot"/>
      </p:par>
    </p:tnLst>
  </p:timing>
</p:sld>
</file>

<file path=ppt/theme/theme1.xml><?xml version="1.0" encoding="utf-8"?>
<a:theme xmlns:a="http://schemas.openxmlformats.org/drawingml/2006/main" name="Sezione">
  <a:themeElements>
    <a:clrScheme name="Slice">
      <a:dk1>
        <a:sysClr val="windowText" lastClr="000000"/>
      </a:dk1>
      <a:lt1>
        <a:sysClr val="window" lastClr="FFFFFF"/>
      </a:lt1>
      <a:dk2>
        <a:srgbClr val="AD2E03"/>
      </a:dk2>
      <a:lt2>
        <a:srgbClr val="D75626"/>
      </a:lt2>
      <a:accent1>
        <a:srgbClr val="760603"/>
      </a:accent1>
      <a:accent2>
        <a:srgbClr val="FA9C1F"/>
      </a:accent2>
      <a:accent3>
        <a:srgbClr val="D9BB55"/>
      </a:accent3>
      <a:accent4>
        <a:srgbClr val="829551"/>
      </a:accent4>
      <a:accent5>
        <a:srgbClr val="58A28B"/>
      </a:accent5>
      <a:accent6>
        <a:srgbClr val="426480"/>
      </a:accent6>
      <a:hlink>
        <a:srgbClr val="460402"/>
      </a:hlink>
      <a:folHlink>
        <a:srgbClr val="991111"/>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42000"/>
                <a:satMod val="200000"/>
                <a:lumMod val="118000"/>
              </a:schemeClr>
            </a:gs>
            <a:gs pos="100000">
              <a:schemeClr val="phClr">
                <a:shade val="94000"/>
                <a:hueMod val="22000"/>
                <a:satMod val="220000"/>
                <a:lumMod val="6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903AAAE-3EA5-424A-B142-CC51DC1F897D}"/>
    </a:ext>
  </a:extLst>
</a:theme>
</file>

<file path=docProps/app.xml><?xml version="1.0" encoding="utf-8"?>
<Properties xmlns="http://schemas.openxmlformats.org/officeDocument/2006/extended-properties" xmlns:vt="http://schemas.openxmlformats.org/officeDocument/2006/docPropsVTypes">
  <Template>Slice</Template>
  <TotalTime>126</TotalTime>
  <Words>241</Words>
  <Application>Microsoft Office PowerPoint</Application>
  <PresentationFormat>Widescreen</PresentationFormat>
  <Paragraphs>36</Paragraphs>
  <Slides>3</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3</vt:i4>
      </vt:variant>
    </vt:vector>
  </HeadingPairs>
  <TitlesOfParts>
    <vt:vector size="10" baseType="lpstr">
      <vt:lpstr>Arial</vt:lpstr>
      <vt:lpstr>Century Gothic</vt:lpstr>
      <vt:lpstr>Comic Sans MS</vt:lpstr>
      <vt:lpstr>Courier New</vt:lpstr>
      <vt:lpstr>Papyrus</vt:lpstr>
      <vt:lpstr>Wingdings 3</vt:lpstr>
      <vt:lpstr>Sezione</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ipalb_tur</dc:creator>
  <cp:lastModifiedBy>ipalb_tur</cp:lastModifiedBy>
  <cp:revision>12</cp:revision>
  <dcterms:created xsi:type="dcterms:W3CDTF">2018-05-02T10:48:00Z</dcterms:created>
  <dcterms:modified xsi:type="dcterms:W3CDTF">2018-05-11T11:20:36Z</dcterms:modified>
</cp:coreProperties>
</file>