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3" r:id="rId4"/>
    <p:sldId id="257" r:id="rId5"/>
    <p:sldId id="258" r:id="rId6"/>
    <p:sldId id="260" r:id="rId7"/>
    <p:sldId id="261" r:id="rId8"/>
    <p:sldId id="262"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742853A-AC0D-4D63-8B66-BE40C52C05AD}" type="datetimeFigureOut">
              <a:rPr lang="it-IT" smtClean="0"/>
              <a:t>02/02/2018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292353-B991-47D8-9A64-0357DEFB5D7C}" type="slidenum">
              <a:rPr lang="it-IT" smtClean="0"/>
              <a:t>‹N›</a:t>
            </a:fld>
            <a:endParaRPr lang="it-IT"/>
          </a:p>
        </p:txBody>
      </p:sp>
    </p:spTree>
    <p:extLst>
      <p:ext uri="{BB962C8B-B14F-4D97-AF65-F5344CB8AC3E}">
        <p14:creationId xmlns:p14="http://schemas.microsoft.com/office/powerpoint/2010/main" val="3076619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742853A-AC0D-4D63-8B66-BE40C52C05AD}" type="datetimeFigureOut">
              <a:rPr lang="it-IT" smtClean="0"/>
              <a:t>02/02/2018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292353-B991-47D8-9A64-0357DEFB5D7C}" type="slidenum">
              <a:rPr lang="it-IT" smtClean="0"/>
              <a:t>‹N›</a:t>
            </a:fld>
            <a:endParaRPr lang="it-IT"/>
          </a:p>
        </p:txBody>
      </p:sp>
    </p:spTree>
    <p:extLst>
      <p:ext uri="{BB962C8B-B14F-4D97-AF65-F5344CB8AC3E}">
        <p14:creationId xmlns:p14="http://schemas.microsoft.com/office/powerpoint/2010/main" val="320289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742853A-AC0D-4D63-8B66-BE40C52C05AD}" type="datetimeFigureOut">
              <a:rPr lang="it-IT" smtClean="0"/>
              <a:t>02/02/2018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292353-B991-47D8-9A64-0357DEFB5D7C}" type="slidenum">
              <a:rPr lang="it-IT" smtClean="0"/>
              <a:t>‹N›</a:t>
            </a:fld>
            <a:endParaRPr lang="it-IT"/>
          </a:p>
        </p:txBody>
      </p:sp>
    </p:spTree>
    <p:extLst>
      <p:ext uri="{BB962C8B-B14F-4D97-AF65-F5344CB8AC3E}">
        <p14:creationId xmlns:p14="http://schemas.microsoft.com/office/powerpoint/2010/main" val="263231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742853A-AC0D-4D63-8B66-BE40C52C05AD}" type="datetimeFigureOut">
              <a:rPr lang="it-IT" smtClean="0"/>
              <a:t>02/02/2018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292353-B991-47D8-9A64-0357DEFB5D7C}" type="slidenum">
              <a:rPr lang="it-IT" smtClean="0"/>
              <a:t>‹N›</a:t>
            </a:fld>
            <a:endParaRPr lang="it-IT"/>
          </a:p>
        </p:txBody>
      </p:sp>
    </p:spTree>
    <p:extLst>
      <p:ext uri="{BB962C8B-B14F-4D97-AF65-F5344CB8AC3E}">
        <p14:creationId xmlns:p14="http://schemas.microsoft.com/office/powerpoint/2010/main" val="93688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742853A-AC0D-4D63-8B66-BE40C52C05AD}" type="datetimeFigureOut">
              <a:rPr lang="it-IT" smtClean="0"/>
              <a:t>02/02/2018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292353-B991-47D8-9A64-0357DEFB5D7C}" type="slidenum">
              <a:rPr lang="it-IT" smtClean="0"/>
              <a:t>‹N›</a:t>
            </a:fld>
            <a:endParaRPr lang="it-IT"/>
          </a:p>
        </p:txBody>
      </p:sp>
    </p:spTree>
    <p:extLst>
      <p:ext uri="{BB962C8B-B14F-4D97-AF65-F5344CB8AC3E}">
        <p14:creationId xmlns:p14="http://schemas.microsoft.com/office/powerpoint/2010/main" val="870599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742853A-AC0D-4D63-8B66-BE40C52C05AD}" type="datetimeFigureOut">
              <a:rPr lang="it-IT" smtClean="0"/>
              <a:t>02/02/2018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292353-B991-47D8-9A64-0357DEFB5D7C}" type="slidenum">
              <a:rPr lang="it-IT" smtClean="0"/>
              <a:t>‹N›</a:t>
            </a:fld>
            <a:endParaRPr lang="it-IT"/>
          </a:p>
        </p:txBody>
      </p:sp>
    </p:spTree>
    <p:extLst>
      <p:ext uri="{BB962C8B-B14F-4D97-AF65-F5344CB8AC3E}">
        <p14:creationId xmlns:p14="http://schemas.microsoft.com/office/powerpoint/2010/main" val="2781086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742853A-AC0D-4D63-8B66-BE40C52C05AD}" type="datetimeFigureOut">
              <a:rPr lang="it-IT" smtClean="0"/>
              <a:t>02/02/2018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0292353-B991-47D8-9A64-0357DEFB5D7C}" type="slidenum">
              <a:rPr lang="it-IT" smtClean="0"/>
              <a:t>‹N›</a:t>
            </a:fld>
            <a:endParaRPr lang="it-IT"/>
          </a:p>
        </p:txBody>
      </p:sp>
    </p:spTree>
    <p:extLst>
      <p:ext uri="{BB962C8B-B14F-4D97-AF65-F5344CB8AC3E}">
        <p14:creationId xmlns:p14="http://schemas.microsoft.com/office/powerpoint/2010/main" val="2673034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742853A-AC0D-4D63-8B66-BE40C52C05AD}" type="datetimeFigureOut">
              <a:rPr lang="it-IT" smtClean="0"/>
              <a:t>02/02/2018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0292353-B991-47D8-9A64-0357DEFB5D7C}" type="slidenum">
              <a:rPr lang="it-IT" smtClean="0"/>
              <a:t>‹N›</a:t>
            </a:fld>
            <a:endParaRPr lang="it-IT"/>
          </a:p>
        </p:txBody>
      </p:sp>
    </p:spTree>
    <p:extLst>
      <p:ext uri="{BB962C8B-B14F-4D97-AF65-F5344CB8AC3E}">
        <p14:creationId xmlns:p14="http://schemas.microsoft.com/office/powerpoint/2010/main" val="1552228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742853A-AC0D-4D63-8B66-BE40C52C05AD}" type="datetimeFigureOut">
              <a:rPr lang="it-IT" smtClean="0"/>
              <a:t>02/02/2018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0292353-B991-47D8-9A64-0357DEFB5D7C}" type="slidenum">
              <a:rPr lang="it-IT" smtClean="0"/>
              <a:t>‹N›</a:t>
            </a:fld>
            <a:endParaRPr lang="it-IT"/>
          </a:p>
        </p:txBody>
      </p:sp>
    </p:spTree>
    <p:extLst>
      <p:ext uri="{BB962C8B-B14F-4D97-AF65-F5344CB8AC3E}">
        <p14:creationId xmlns:p14="http://schemas.microsoft.com/office/powerpoint/2010/main" val="1216280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742853A-AC0D-4D63-8B66-BE40C52C05AD}" type="datetimeFigureOut">
              <a:rPr lang="it-IT" smtClean="0"/>
              <a:t>02/02/2018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292353-B991-47D8-9A64-0357DEFB5D7C}" type="slidenum">
              <a:rPr lang="it-IT" smtClean="0"/>
              <a:t>‹N›</a:t>
            </a:fld>
            <a:endParaRPr lang="it-IT"/>
          </a:p>
        </p:txBody>
      </p:sp>
    </p:spTree>
    <p:extLst>
      <p:ext uri="{BB962C8B-B14F-4D97-AF65-F5344CB8AC3E}">
        <p14:creationId xmlns:p14="http://schemas.microsoft.com/office/powerpoint/2010/main" val="801488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742853A-AC0D-4D63-8B66-BE40C52C05AD}" type="datetimeFigureOut">
              <a:rPr lang="it-IT" smtClean="0"/>
              <a:t>02/02/2018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292353-B991-47D8-9A64-0357DEFB5D7C}" type="slidenum">
              <a:rPr lang="it-IT" smtClean="0"/>
              <a:t>‹N›</a:t>
            </a:fld>
            <a:endParaRPr lang="it-IT"/>
          </a:p>
        </p:txBody>
      </p:sp>
    </p:spTree>
    <p:extLst>
      <p:ext uri="{BB962C8B-B14F-4D97-AF65-F5344CB8AC3E}">
        <p14:creationId xmlns:p14="http://schemas.microsoft.com/office/powerpoint/2010/main" val="2382497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42853A-AC0D-4D63-8B66-BE40C52C05AD}" type="datetimeFigureOut">
              <a:rPr lang="it-IT" smtClean="0"/>
              <a:t>02/02/2018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92353-B991-47D8-9A64-0357DEFB5D7C}" type="slidenum">
              <a:rPr lang="it-IT" smtClean="0"/>
              <a:t>‹N›</a:t>
            </a:fld>
            <a:endParaRPr lang="it-IT"/>
          </a:p>
        </p:txBody>
      </p:sp>
    </p:spTree>
    <p:extLst>
      <p:ext uri="{BB962C8B-B14F-4D97-AF65-F5344CB8AC3E}">
        <p14:creationId xmlns:p14="http://schemas.microsoft.com/office/powerpoint/2010/main" val="4239699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92" y="1366408"/>
            <a:ext cx="4717508" cy="4914171"/>
          </a:xfrm>
          <a:prstGeom prst="rect">
            <a:avLst/>
          </a:prstGeom>
        </p:spPr>
      </p:pic>
      <p:sp>
        <p:nvSpPr>
          <p:cNvPr id="7" name="Titolo 6"/>
          <p:cNvSpPr>
            <a:spLocks noGrp="1"/>
          </p:cNvSpPr>
          <p:nvPr>
            <p:ph type="title"/>
          </p:nvPr>
        </p:nvSpPr>
        <p:spPr>
          <a:xfrm>
            <a:off x="978049" y="279064"/>
            <a:ext cx="7767917" cy="796701"/>
          </a:xfrm>
        </p:spPr>
        <p:txBody>
          <a:bodyPr>
            <a:normAutofit fontScale="90000"/>
          </a:bodyPr>
          <a:lstStyle/>
          <a:p>
            <a:r>
              <a:rPr lang="it-IT" sz="2400" dirty="0" smtClean="0"/>
              <a:t/>
            </a:r>
            <a:br>
              <a:rPr lang="it-IT" sz="2400" dirty="0" smtClean="0"/>
            </a:br>
            <a:r>
              <a:rPr lang="it-IT" sz="2400" dirty="0" smtClean="0"/>
              <a:t>        </a:t>
            </a:r>
            <a:r>
              <a:rPr lang="it-IT" sz="4800" dirty="0" err="1" smtClean="0">
                <a:solidFill>
                  <a:srgbClr val="FF0000"/>
                </a:solidFill>
                <a:latin typeface="Arial Black" panose="020B0A04020102020204" pitchFamily="34" charset="0"/>
              </a:rPr>
              <a:t>Italy</a:t>
            </a:r>
            <a:r>
              <a:rPr lang="it-IT" sz="4800" dirty="0" smtClean="0">
                <a:solidFill>
                  <a:srgbClr val="FF0000"/>
                </a:solidFill>
                <a:latin typeface="Arial Black" panose="020B0A04020102020204" pitchFamily="34" charset="0"/>
              </a:rPr>
              <a:t> </a:t>
            </a:r>
            <a:r>
              <a:rPr lang="it-IT" sz="4800" dirty="0">
                <a:solidFill>
                  <a:srgbClr val="FF0000"/>
                </a:solidFill>
                <a:latin typeface="Arial Black" panose="020B0A04020102020204" pitchFamily="34" charset="0"/>
              </a:rPr>
              <a:t>and </a:t>
            </a:r>
            <a:r>
              <a:rPr lang="it-IT" sz="4800" dirty="0" err="1">
                <a:solidFill>
                  <a:srgbClr val="FF0000"/>
                </a:solidFill>
                <a:latin typeface="Arial Black" panose="020B0A04020102020204" pitchFamily="34" charset="0"/>
              </a:rPr>
              <a:t>its</a:t>
            </a:r>
            <a:r>
              <a:rPr lang="it-IT" sz="4800" dirty="0">
                <a:solidFill>
                  <a:srgbClr val="FF0000"/>
                </a:solidFill>
                <a:latin typeface="Arial Black" panose="020B0A04020102020204" pitchFamily="34" charset="0"/>
              </a:rPr>
              <a:t> </a:t>
            </a:r>
            <a:r>
              <a:rPr lang="it-IT" sz="4800" dirty="0" err="1" smtClean="0">
                <a:solidFill>
                  <a:srgbClr val="FF0000"/>
                </a:solidFill>
                <a:latin typeface="Arial Black" panose="020B0A04020102020204" pitchFamily="34" charset="0"/>
              </a:rPr>
              <a:t>regions</a:t>
            </a:r>
            <a:endParaRPr lang="it-IT" sz="4800" dirty="0">
              <a:solidFill>
                <a:srgbClr val="FF0000"/>
              </a:solidFill>
              <a:latin typeface="Arial Black" panose="020B0A04020102020204" pitchFamily="34" charset="0"/>
            </a:endParaRPr>
          </a:p>
        </p:txBody>
      </p:sp>
      <p:sp>
        <p:nvSpPr>
          <p:cNvPr id="6" name="Sottotitolo 5"/>
          <p:cNvSpPr>
            <a:spLocks noGrp="1"/>
          </p:cNvSpPr>
          <p:nvPr>
            <p:ph type="subTitle" idx="4294967295"/>
          </p:nvPr>
        </p:nvSpPr>
        <p:spPr>
          <a:xfrm>
            <a:off x="5822950" y="1455738"/>
            <a:ext cx="6225615" cy="2363227"/>
          </a:xfrm>
        </p:spPr>
        <p:txBody>
          <a:bodyPr>
            <a:normAutofit/>
          </a:bodyPr>
          <a:lstStyle/>
          <a:p>
            <a:pPr marL="0" indent="0" algn="l">
              <a:buNone/>
            </a:pPr>
            <a:r>
              <a:rPr lang="it-IT" sz="2000" dirty="0" err="1" smtClean="0"/>
              <a:t>Italy</a:t>
            </a:r>
            <a:r>
              <a:rPr lang="it-IT" sz="2000" dirty="0" smtClean="0"/>
              <a:t> </a:t>
            </a:r>
            <a:r>
              <a:rPr lang="it-IT" sz="2000" dirty="0" err="1" smtClean="0"/>
              <a:t>is</a:t>
            </a:r>
            <a:r>
              <a:rPr lang="it-IT" sz="2000" dirty="0" smtClean="0"/>
              <a:t> a </a:t>
            </a:r>
            <a:r>
              <a:rPr lang="it-IT" sz="2000" dirty="0" err="1" smtClean="0"/>
              <a:t>peninsula</a:t>
            </a:r>
            <a:r>
              <a:rPr lang="it-IT" sz="2000" dirty="0" smtClean="0"/>
              <a:t> of Europe.</a:t>
            </a:r>
          </a:p>
          <a:p>
            <a:pPr marL="0" indent="0" algn="l">
              <a:buNone/>
            </a:pPr>
            <a:r>
              <a:rPr lang="it-IT" sz="2000" dirty="0" err="1" smtClean="0"/>
              <a:t>It</a:t>
            </a:r>
            <a:r>
              <a:rPr lang="it-IT" sz="2000" dirty="0" smtClean="0"/>
              <a:t> </a:t>
            </a:r>
            <a:r>
              <a:rPr lang="it-IT" sz="2000" dirty="0" err="1" smtClean="0"/>
              <a:t>consists</a:t>
            </a:r>
            <a:r>
              <a:rPr lang="it-IT" sz="2000" dirty="0" smtClean="0"/>
              <a:t> in 20 </a:t>
            </a:r>
            <a:r>
              <a:rPr lang="it-IT" sz="2000" dirty="0" err="1" smtClean="0"/>
              <a:t>regions</a:t>
            </a:r>
            <a:r>
              <a:rPr lang="it-IT" sz="2000" dirty="0" smtClean="0"/>
              <a:t> </a:t>
            </a:r>
            <a:r>
              <a:rPr lang="it-IT" sz="2000" dirty="0" err="1" smtClean="0"/>
              <a:t>included</a:t>
            </a:r>
            <a:r>
              <a:rPr lang="it-IT" sz="2000" dirty="0" smtClean="0"/>
              <a:t> </a:t>
            </a:r>
            <a:r>
              <a:rPr lang="it-IT" sz="2000" dirty="0" err="1" smtClean="0"/>
              <a:t>Sardinia</a:t>
            </a:r>
            <a:r>
              <a:rPr lang="it-IT" sz="2000" dirty="0" smtClean="0"/>
              <a:t> and </a:t>
            </a:r>
            <a:r>
              <a:rPr lang="it-IT" sz="2000" dirty="0" err="1" smtClean="0"/>
              <a:t>Sicily</a:t>
            </a:r>
            <a:r>
              <a:rPr lang="it-IT" sz="2000" dirty="0" smtClean="0"/>
              <a:t> </a:t>
            </a:r>
            <a:r>
              <a:rPr lang="it-IT" sz="2000" dirty="0" err="1" smtClean="0"/>
              <a:t>that</a:t>
            </a:r>
            <a:r>
              <a:rPr lang="it-IT" sz="2000" dirty="0" smtClean="0"/>
              <a:t> </a:t>
            </a:r>
            <a:r>
              <a:rPr lang="it-IT" sz="2000" dirty="0" err="1" smtClean="0"/>
              <a:t>is</a:t>
            </a:r>
            <a:r>
              <a:rPr lang="it-IT" sz="2000" dirty="0" smtClean="0"/>
              <a:t> the </a:t>
            </a:r>
            <a:r>
              <a:rPr lang="it-IT" sz="2000" dirty="0" err="1" smtClean="0"/>
              <a:t>largest</a:t>
            </a:r>
            <a:r>
              <a:rPr lang="it-IT" sz="2000" dirty="0" smtClean="0"/>
              <a:t> </a:t>
            </a:r>
            <a:r>
              <a:rPr lang="it-IT" sz="2000" dirty="0" err="1" smtClean="0"/>
              <a:t>island</a:t>
            </a:r>
            <a:r>
              <a:rPr lang="it-IT" sz="2000" dirty="0" smtClean="0"/>
              <a:t> in Europe.</a:t>
            </a:r>
          </a:p>
          <a:p>
            <a:pPr marL="0" indent="0" algn="l">
              <a:buNone/>
            </a:pPr>
            <a:r>
              <a:rPr lang="it-IT" sz="2000" dirty="0" smtClean="0"/>
              <a:t>The capital of </a:t>
            </a:r>
            <a:r>
              <a:rPr lang="it-IT" sz="2000" dirty="0" err="1" smtClean="0"/>
              <a:t>Italy</a:t>
            </a:r>
            <a:r>
              <a:rPr lang="it-IT" sz="2000" dirty="0" smtClean="0"/>
              <a:t> </a:t>
            </a:r>
            <a:r>
              <a:rPr lang="it-IT" sz="2000" dirty="0" err="1" smtClean="0"/>
              <a:t>is</a:t>
            </a:r>
            <a:r>
              <a:rPr lang="it-IT" sz="2000" dirty="0" smtClean="0"/>
              <a:t> Rome, </a:t>
            </a:r>
            <a:r>
              <a:rPr lang="it-IT" sz="2000" dirty="0" err="1" smtClean="0"/>
              <a:t>it</a:t>
            </a:r>
            <a:r>
              <a:rPr lang="it-IT" sz="2000" dirty="0" smtClean="0"/>
              <a:t> </a:t>
            </a:r>
            <a:r>
              <a:rPr lang="it-IT" sz="2000" dirty="0" err="1" smtClean="0"/>
              <a:t>is</a:t>
            </a:r>
            <a:r>
              <a:rPr lang="it-IT" sz="2000" dirty="0" smtClean="0"/>
              <a:t> </a:t>
            </a:r>
            <a:r>
              <a:rPr lang="it-IT" sz="2000" dirty="0" err="1" smtClean="0"/>
              <a:t>known</a:t>
            </a:r>
            <a:r>
              <a:rPr lang="it-IT" sz="2000" dirty="0" smtClean="0"/>
              <a:t> </a:t>
            </a:r>
            <a:r>
              <a:rPr lang="it-IT" sz="2000" dirty="0" err="1" smtClean="0"/>
              <a:t>all</a:t>
            </a:r>
            <a:r>
              <a:rPr lang="it-IT" sz="2000" dirty="0" smtClean="0"/>
              <a:t> over the world for </a:t>
            </a:r>
            <a:r>
              <a:rPr lang="it-IT" sz="2000" dirty="0" err="1" smtClean="0"/>
              <a:t>its</a:t>
            </a:r>
            <a:r>
              <a:rPr lang="it-IT" sz="2000" dirty="0" smtClean="0"/>
              <a:t> </a:t>
            </a:r>
            <a:r>
              <a:rPr lang="it-IT" sz="2000" dirty="0" err="1" smtClean="0"/>
              <a:t>ancient</a:t>
            </a:r>
            <a:r>
              <a:rPr lang="it-IT" sz="2000" dirty="0" smtClean="0"/>
              <a:t> </a:t>
            </a:r>
            <a:r>
              <a:rPr lang="it-IT" sz="2000" dirty="0" err="1" smtClean="0"/>
              <a:t>monuments</a:t>
            </a:r>
            <a:r>
              <a:rPr lang="it-IT" sz="2000" dirty="0" smtClean="0"/>
              <a:t> and </a:t>
            </a:r>
            <a:r>
              <a:rPr lang="it-IT" sz="2000" dirty="0" err="1" smtClean="0"/>
              <a:t>history</a:t>
            </a:r>
            <a:r>
              <a:rPr lang="it-IT" sz="2000" dirty="0" smtClean="0"/>
              <a:t>.</a:t>
            </a:r>
          </a:p>
          <a:p>
            <a:pPr marL="0" indent="0" algn="l">
              <a:buNone/>
            </a:pPr>
            <a:r>
              <a:rPr lang="it-IT" sz="2000" dirty="0" err="1" smtClean="0"/>
              <a:t>It</a:t>
            </a:r>
            <a:r>
              <a:rPr lang="it-IT" sz="2000" dirty="0" smtClean="0"/>
              <a:t> </a:t>
            </a:r>
            <a:r>
              <a:rPr lang="it-IT" sz="2000" dirty="0" err="1" smtClean="0"/>
              <a:t>was</a:t>
            </a:r>
            <a:r>
              <a:rPr lang="it-IT" sz="2000" dirty="0" smtClean="0"/>
              <a:t> the capital of the Roman Empire.</a:t>
            </a:r>
          </a:p>
        </p:txBody>
      </p:sp>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141" y="4027888"/>
            <a:ext cx="4497930" cy="2674126"/>
          </a:xfrm>
          <a:prstGeom prst="rect">
            <a:avLst/>
          </a:prstGeom>
        </p:spPr>
      </p:pic>
    </p:spTree>
    <p:extLst>
      <p:ext uri="{BB962C8B-B14F-4D97-AF65-F5344CB8AC3E}">
        <p14:creationId xmlns:p14="http://schemas.microsoft.com/office/powerpoint/2010/main" val="3580436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97206"/>
            <a:ext cx="9144000" cy="674164"/>
          </a:xfrm>
        </p:spPr>
        <p:txBody>
          <a:bodyPr>
            <a:noAutofit/>
          </a:bodyPr>
          <a:lstStyle/>
          <a:p>
            <a:r>
              <a:rPr lang="it-IT" sz="4400" dirty="0" smtClean="0">
                <a:solidFill>
                  <a:srgbClr val="FF0000"/>
                </a:solidFill>
                <a:latin typeface="Arial Black" panose="020B0A04020102020204" pitchFamily="34" charset="0"/>
              </a:rPr>
              <a:t>Rome and </a:t>
            </a:r>
            <a:r>
              <a:rPr lang="it-IT" sz="4400" dirty="0" err="1" smtClean="0">
                <a:solidFill>
                  <a:srgbClr val="FF0000"/>
                </a:solidFill>
                <a:latin typeface="Arial Black" panose="020B0A04020102020204" pitchFamily="34" charset="0"/>
              </a:rPr>
              <a:t>its</a:t>
            </a:r>
            <a:r>
              <a:rPr lang="it-IT" sz="4400" dirty="0" smtClean="0">
                <a:solidFill>
                  <a:srgbClr val="FF0000"/>
                </a:solidFill>
                <a:latin typeface="Arial Black" panose="020B0A04020102020204" pitchFamily="34" charset="0"/>
              </a:rPr>
              <a:t> </a:t>
            </a:r>
            <a:r>
              <a:rPr lang="it-IT" sz="4400" dirty="0" err="1" smtClean="0">
                <a:solidFill>
                  <a:srgbClr val="FF0000"/>
                </a:solidFill>
                <a:latin typeface="Arial Black" panose="020B0A04020102020204" pitchFamily="34" charset="0"/>
              </a:rPr>
              <a:t>monuments</a:t>
            </a:r>
            <a:endParaRPr lang="it-IT" sz="4400" dirty="0">
              <a:solidFill>
                <a:srgbClr val="FF0000"/>
              </a:solidFill>
              <a:latin typeface="Arial Black" panose="020B0A04020102020204" pitchFamily="34" charset="0"/>
            </a:endParaRPr>
          </a:p>
        </p:txBody>
      </p:sp>
      <p:sp>
        <p:nvSpPr>
          <p:cNvPr id="3" name="Rettangolo 2"/>
          <p:cNvSpPr/>
          <p:nvPr/>
        </p:nvSpPr>
        <p:spPr>
          <a:xfrm>
            <a:off x="1165412" y="1118796"/>
            <a:ext cx="2739614" cy="4247317"/>
          </a:xfrm>
          <a:prstGeom prst="rect">
            <a:avLst/>
          </a:prstGeom>
        </p:spPr>
        <p:txBody>
          <a:bodyPr wrap="square">
            <a:spAutoFit/>
          </a:bodyPr>
          <a:lstStyle/>
          <a:p>
            <a:pPr algn="ctr"/>
            <a:endParaRPr lang="en-US" dirty="0"/>
          </a:p>
          <a:p>
            <a:pPr algn="ctr"/>
            <a:r>
              <a:rPr lang="en-US" dirty="0"/>
              <a:t>F</a:t>
            </a:r>
            <a:r>
              <a:rPr lang="en-US" dirty="0" smtClean="0"/>
              <a:t>ounded </a:t>
            </a:r>
            <a:r>
              <a:rPr lang="en-US" dirty="0"/>
              <a:t>according to tradition on April 21, 753 </a:t>
            </a:r>
            <a:r>
              <a:rPr lang="en-US" dirty="0" smtClean="0"/>
              <a:t>B.C. </a:t>
            </a:r>
            <a:r>
              <a:rPr lang="en-US" dirty="0"/>
              <a:t>, during its three millennia of history, it was the first great metropolis of humanity, the beating heart of one of the most important ancient civilizations, which influenced </a:t>
            </a:r>
            <a:r>
              <a:rPr lang="en-US" dirty="0" smtClean="0"/>
              <a:t>society</a:t>
            </a:r>
            <a:r>
              <a:rPr lang="en-US" dirty="0"/>
              <a:t>, culture, language, literature, art, architecture , philosophy, religion, law and customs of the following centuries</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9125" y="1612948"/>
            <a:ext cx="6805565" cy="3916483"/>
          </a:xfrm>
          <a:prstGeom prst="rect">
            <a:avLst/>
          </a:prstGeom>
          <a:ln>
            <a:noFill/>
          </a:ln>
          <a:effectLst>
            <a:softEdge rad="112500"/>
          </a:effectLst>
        </p:spPr>
      </p:pic>
    </p:spTree>
    <p:extLst>
      <p:ext uri="{BB962C8B-B14F-4D97-AF65-F5344CB8AC3E}">
        <p14:creationId xmlns:p14="http://schemas.microsoft.com/office/powerpoint/2010/main" val="255902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1524000" y="0"/>
            <a:ext cx="9144000" cy="1280160"/>
          </a:xfrm>
        </p:spPr>
        <p:txBody>
          <a:bodyPr/>
          <a:lstStyle/>
          <a:p>
            <a:r>
              <a:rPr lang="it-IT" dirty="0" smtClean="0">
                <a:solidFill>
                  <a:srgbClr val="FF0000"/>
                </a:solidFill>
                <a:latin typeface="Arial Black" panose="020B0A04020102020204" pitchFamily="34" charset="0"/>
              </a:rPr>
              <a:t>The Vatican</a:t>
            </a:r>
            <a:endParaRPr lang="it-IT" dirty="0">
              <a:solidFill>
                <a:srgbClr val="FF0000"/>
              </a:solidFill>
              <a:latin typeface="Arial Black" panose="020B0A04020102020204" pitchFamily="34" charset="0"/>
            </a:endParaRPr>
          </a:p>
        </p:txBody>
      </p:sp>
      <p:sp>
        <p:nvSpPr>
          <p:cNvPr id="4" name="Sottotitolo 3"/>
          <p:cNvSpPr>
            <a:spLocks noGrp="1"/>
          </p:cNvSpPr>
          <p:nvPr>
            <p:ph type="subTitle" idx="1"/>
          </p:nvPr>
        </p:nvSpPr>
        <p:spPr>
          <a:xfrm>
            <a:off x="415961" y="1364448"/>
            <a:ext cx="6253779" cy="1981180"/>
          </a:xfrm>
        </p:spPr>
        <p:txBody>
          <a:bodyPr>
            <a:noAutofit/>
          </a:bodyPr>
          <a:lstStyle/>
          <a:p>
            <a:r>
              <a:rPr lang="en-US" dirty="0"/>
              <a:t>The Vatican is the smallest city in the world. It was admitted in 1870 </a:t>
            </a:r>
            <a:r>
              <a:rPr lang="en-US" dirty="0" smtClean="0"/>
              <a:t>to</a:t>
            </a:r>
            <a:r>
              <a:rPr lang="en-US" dirty="0" smtClean="0"/>
              <a:t> </a:t>
            </a:r>
            <a:r>
              <a:rPr lang="en-US" dirty="0"/>
              <a:t>the Kingdom of Italy. It has a population of 605 inhabitants and has a width of about 0.44 </a:t>
            </a:r>
            <a:r>
              <a:rPr lang="en-US" smtClean="0"/>
              <a:t>kmq. </a:t>
            </a:r>
            <a:r>
              <a:rPr lang="en-US" dirty="0"/>
              <a:t>T</a:t>
            </a:r>
            <a:r>
              <a:rPr lang="en-US" dirty="0" smtClean="0"/>
              <a:t>he </a:t>
            </a:r>
            <a:r>
              <a:rPr lang="en-US" dirty="0" err="1" smtClean="0"/>
              <a:t>suiss</a:t>
            </a:r>
            <a:r>
              <a:rPr lang="en-US" dirty="0" smtClean="0"/>
              <a:t> guards live there to protect the </a:t>
            </a:r>
            <a:r>
              <a:rPr lang="en-US" dirty="0" err="1"/>
              <a:t>P</a:t>
            </a:r>
            <a:r>
              <a:rPr lang="en-US" dirty="0" err="1" smtClean="0"/>
              <a:t>ape</a:t>
            </a:r>
            <a:r>
              <a:rPr lang="en-US" dirty="0" smtClean="0"/>
              <a:t> and the Vatican.</a:t>
            </a:r>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2322" y="1441525"/>
            <a:ext cx="5473009" cy="2162287"/>
          </a:xfrm>
          <a:prstGeom prst="rect">
            <a:avLst/>
          </a:prstGeom>
          <a:ln>
            <a:noFill/>
          </a:ln>
          <a:effectLst>
            <a:softEdge rad="112500"/>
          </a:effectLst>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961" y="3680888"/>
            <a:ext cx="5533018" cy="2640463"/>
          </a:xfrm>
          <a:prstGeom prst="rect">
            <a:avLst/>
          </a:prstGeom>
          <a:ln>
            <a:noFill/>
          </a:ln>
          <a:effectLst>
            <a:softEdge rad="112500"/>
          </a:effectLst>
        </p:spPr>
      </p:pic>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2322" y="3680889"/>
            <a:ext cx="3871910" cy="2573207"/>
          </a:xfrm>
          <a:prstGeom prst="rect">
            <a:avLst/>
          </a:prstGeom>
          <a:ln>
            <a:noFill/>
          </a:ln>
          <a:effectLst>
            <a:softEdge rad="112500"/>
          </a:effectLst>
        </p:spPr>
      </p:pic>
    </p:spTree>
    <p:extLst>
      <p:ext uri="{BB962C8B-B14F-4D97-AF65-F5344CB8AC3E}">
        <p14:creationId xmlns:p14="http://schemas.microsoft.com/office/powerpoint/2010/main" val="156490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202616"/>
            <a:ext cx="9144000" cy="1096795"/>
          </a:xfrm>
        </p:spPr>
        <p:txBody>
          <a:bodyPr>
            <a:normAutofit/>
          </a:bodyPr>
          <a:lstStyle/>
          <a:p>
            <a:r>
              <a:rPr lang="it-IT" sz="6600" dirty="0" smtClean="0">
                <a:solidFill>
                  <a:srgbClr val="FF0000"/>
                </a:solidFill>
                <a:latin typeface="Arial Black" panose="020B0A04020102020204" pitchFamily="34" charset="0"/>
              </a:rPr>
              <a:t>    The </a:t>
            </a:r>
            <a:r>
              <a:rPr lang="it-IT" sz="6600" dirty="0" err="1" smtClean="0">
                <a:solidFill>
                  <a:srgbClr val="FF0000"/>
                </a:solidFill>
                <a:latin typeface="Arial Black" panose="020B0A04020102020204" pitchFamily="34" charset="0"/>
              </a:rPr>
              <a:t>Colosseum</a:t>
            </a:r>
            <a:endParaRPr lang="it-IT" sz="6600" dirty="0">
              <a:solidFill>
                <a:srgbClr val="FF0000"/>
              </a:solidFill>
              <a:latin typeface="Arial Black" panose="020B0A04020102020204" pitchFamily="34" charset="0"/>
            </a:endParaRPr>
          </a:p>
        </p:txBody>
      </p:sp>
      <p:sp>
        <p:nvSpPr>
          <p:cNvPr id="4" name="Sottotitolo 3"/>
          <p:cNvSpPr>
            <a:spLocks noGrp="1"/>
          </p:cNvSpPr>
          <p:nvPr>
            <p:ph type="subTitle" idx="1"/>
          </p:nvPr>
        </p:nvSpPr>
        <p:spPr>
          <a:xfrm>
            <a:off x="5951620" y="1299412"/>
            <a:ext cx="4716380" cy="2444250"/>
          </a:xfrm>
        </p:spPr>
        <p:txBody>
          <a:bodyPr>
            <a:normAutofit/>
          </a:bodyPr>
          <a:lstStyle/>
          <a:p>
            <a:pPr algn="l"/>
            <a:r>
              <a:rPr lang="it-IT" sz="2800" dirty="0" smtClean="0"/>
              <a:t>In the </a:t>
            </a:r>
            <a:r>
              <a:rPr lang="it-IT" sz="2800" dirty="0" err="1" smtClean="0"/>
              <a:t>Colosseum</a:t>
            </a:r>
            <a:r>
              <a:rPr lang="it-IT" sz="2800" dirty="0" smtClean="0"/>
              <a:t> </a:t>
            </a:r>
            <a:r>
              <a:rPr lang="it-IT" sz="2800" dirty="0" err="1" smtClean="0"/>
              <a:t>were</a:t>
            </a:r>
            <a:r>
              <a:rPr lang="it-IT" sz="2800" dirty="0" smtClean="0"/>
              <a:t> </a:t>
            </a:r>
            <a:r>
              <a:rPr lang="it-IT" sz="2800" dirty="0" err="1" smtClean="0"/>
              <a:t>held</a:t>
            </a:r>
            <a:r>
              <a:rPr lang="it-IT" sz="2800" dirty="0" smtClean="0"/>
              <a:t> the </a:t>
            </a:r>
            <a:r>
              <a:rPr lang="it-IT" sz="2800" dirty="0" err="1" smtClean="0"/>
              <a:t>gladiators</a:t>
            </a:r>
            <a:r>
              <a:rPr lang="it-IT" sz="2800" dirty="0" smtClean="0"/>
              <a:t>’ </a:t>
            </a:r>
            <a:r>
              <a:rPr lang="it-IT" sz="2800" dirty="0" err="1" smtClean="0"/>
              <a:t>fights</a:t>
            </a:r>
            <a:r>
              <a:rPr lang="it-IT" sz="2800" dirty="0" smtClean="0"/>
              <a:t>.</a:t>
            </a:r>
          </a:p>
          <a:p>
            <a:pPr algn="l"/>
            <a:r>
              <a:rPr lang="it-IT" sz="2800" dirty="0" err="1" smtClean="0"/>
              <a:t>It</a:t>
            </a:r>
            <a:r>
              <a:rPr lang="it-IT" sz="2800" dirty="0" smtClean="0"/>
              <a:t> </a:t>
            </a:r>
            <a:r>
              <a:rPr lang="it-IT" sz="2800" dirty="0" err="1"/>
              <a:t>i</a:t>
            </a:r>
            <a:r>
              <a:rPr lang="it-IT" sz="2800" dirty="0" err="1" smtClean="0"/>
              <a:t>s</a:t>
            </a:r>
            <a:r>
              <a:rPr lang="it-IT" sz="2800" dirty="0" smtClean="0"/>
              <a:t> </a:t>
            </a:r>
            <a:r>
              <a:rPr lang="it-IT" sz="2800" dirty="0" err="1" smtClean="0"/>
              <a:t>one</a:t>
            </a:r>
            <a:r>
              <a:rPr lang="it-IT" sz="2800" dirty="0" smtClean="0"/>
              <a:t> of the </a:t>
            </a:r>
            <a:r>
              <a:rPr lang="it-IT" sz="2800" dirty="0" err="1" smtClean="0"/>
              <a:t>most</a:t>
            </a:r>
            <a:r>
              <a:rPr lang="it-IT" sz="2800" dirty="0"/>
              <a:t> </a:t>
            </a:r>
            <a:r>
              <a:rPr lang="it-IT" sz="2800" dirty="0" err="1" smtClean="0"/>
              <a:t>important</a:t>
            </a:r>
            <a:r>
              <a:rPr lang="it-IT" sz="2800" dirty="0" smtClean="0"/>
              <a:t> </a:t>
            </a:r>
            <a:r>
              <a:rPr lang="it-IT" sz="2800" dirty="0" err="1" smtClean="0"/>
              <a:t>monuments</a:t>
            </a:r>
            <a:r>
              <a:rPr lang="it-IT" sz="2800" dirty="0" smtClean="0"/>
              <a:t> in </a:t>
            </a:r>
            <a:r>
              <a:rPr lang="it-IT" sz="2800" dirty="0" err="1" smtClean="0"/>
              <a:t>Italy</a:t>
            </a:r>
            <a:r>
              <a:rPr lang="it-IT" sz="2800" dirty="0" smtClean="0"/>
              <a:t>.</a:t>
            </a:r>
          </a:p>
          <a:p>
            <a:pPr algn="l"/>
            <a:r>
              <a:rPr lang="it-IT" sz="2800" dirty="0" err="1" smtClean="0"/>
              <a:t>It</a:t>
            </a:r>
            <a:r>
              <a:rPr lang="it-IT" sz="2800" dirty="0" smtClean="0"/>
              <a:t> </a:t>
            </a:r>
            <a:r>
              <a:rPr lang="it-IT" sz="2800" dirty="0" err="1" smtClean="0"/>
              <a:t>is</a:t>
            </a:r>
            <a:r>
              <a:rPr lang="it-IT" sz="2800" dirty="0" smtClean="0"/>
              <a:t> </a:t>
            </a:r>
            <a:r>
              <a:rPr lang="it-IT" sz="2800" dirty="0" err="1" smtClean="0"/>
              <a:t>located</a:t>
            </a:r>
            <a:r>
              <a:rPr lang="it-IT" sz="2800" dirty="0" smtClean="0"/>
              <a:t> in Rome.</a:t>
            </a:r>
            <a:endParaRPr lang="it-IT" sz="2800" dirty="0"/>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23392"/>
            <a:ext cx="5951621" cy="3262898"/>
          </a:xfrm>
          <a:prstGeom prst="rect">
            <a:avLst/>
          </a:prstGeom>
          <a:ln>
            <a:noFill/>
          </a:ln>
          <a:effectLst>
            <a:softEdge rad="112500"/>
          </a:effectLst>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925" y="4022643"/>
            <a:ext cx="3740075" cy="2216791"/>
          </a:xfrm>
          <a:prstGeom prst="rect">
            <a:avLst/>
          </a:prstGeom>
          <a:ln>
            <a:noFill/>
          </a:ln>
          <a:effectLst>
            <a:softEdge rad="112500"/>
          </a:effectLst>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9304" y="4841269"/>
            <a:ext cx="4216997" cy="1823094"/>
          </a:xfrm>
          <a:prstGeom prst="rect">
            <a:avLst/>
          </a:prstGeom>
          <a:ln>
            <a:noFill/>
          </a:ln>
          <a:effectLst>
            <a:softEdge rad="112500"/>
          </a:effectLst>
        </p:spPr>
      </p:pic>
    </p:spTree>
    <p:extLst>
      <p:ext uri="{BB962C8B-B14F-4D97-AF65-F5344CB8AC3E}">
        <p14:creationId xmlns:p14="http://schemas.microsoft.com/office/powerpoint/2010/main" val="2495392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62772"/>
            <a:ext cx="9144000" cy="969962"/>
          </a:xfrm>
        </p:spPr>
        <p:txBody>
          <a:bodyPr>
            <a:normAutofit/>
          </a:bodyPr>
          <a:lstStyle/>
          <a:p>
            <a:r>
              <a:rPr lang="it-IT" dirty="0" err="1" smtClean="0">
                <a:solidFill>
                  <a:srgbClr val="FF0000"/>
                </a:solidFill>
                <a:latin typeface="Arial Black" panose="020B0A04020102020204" pitchFamily="34" charset="0"/>
              </a:rPr>
              <a:t>Pisa’s</a:t>
            </a:r>
            <a:r>
              <a:rPr lang="it-IT" dirty="0" smtClean="0">
                <a:solidFill>
                  <a:srgbClr val="FF0000"/>
                </a:solidFill>
                <a:latin typeface="Arial Black" panose="020B0A04020102020204" pitchFamily="34" charset="0"/>
              </a:rPr>
              <a:t> </a:t>
            </a:r>
            <a:r>
              <a:rPr lang="it-IT" dirty="0" err="1">
                <a:solidFill>
                  <a:srgbClr val="FF0000"/>
                </a:solidFill>
                <a:latin typeface="Arial Black" panose="020B0A04020102020204" pitchFamily="34" charset="0"/>
              </a:rPr>
              <a:t>T</a:t>
            </a:r>
            <a:r>
              <a:rPr lang="it-IT" dirty="0" err="1" smtClean="0">
                <a:solidFill>
                  <a:srgbClr val="FF0000"/>
                </a:solidFill>
                <a:latin typeface="Arial Black" panose="020B0A04020102020204" pitchFamily="34" charset="0"/>
              </a:rPr>
              <a:t>ower</a:t>
            </a:r>
            <a:endParaRPr lang="it-IT" dirty="0">
              <a:solidFill>
                <a:srgbClr val="FF0000"/>
              </a:solidFill>
              <a:latin typeface="Arial Black" panose="020B0A04020102020204" pitchFamily="34" charset="0"/>
            </a:endParaRPr>
          </a:p>
        </p:txBody>
      </p:sp>
      <p:sp>
        <p:nvSpPr>
          <p:cNvPr id="6" name="Sottotitolo 5"/>
          <p:cNvSpPr>
            <a:spLocks noGrp="1"/>
          </p:cNvSpPr>
          <p:nvPr>
            <p:ph type="subTitle" idx="1"/>
          </p:nvPr>
        </p:nvSpPr>
        <p:spPr>
          <a:xfrm>
            <a:off x="4916244" y="1590358"/>
            <a:ext cx="5880847" cy="3067703"/>
          </a:xfrm>
        </p:spPr>
        <p:txBody>
          <a:bodyPr>
            <a:noAutofit/>
          </a:bodyPr>
          <a:lstStyle/>
          <a:p>
            <a:r>
              <a:rPr lang="it-IT" sz="4000" dirty="0" err="1" smtClean="0"/>
              <a:t>This</a:t>
            </a:r>
            <a:r>
              <a:rPr lang="it-IT" sz="4000" dirty="0" smtClean="0"/>
              <a:t> </a:t>
            </a:r>
            <a:r>
              <a:rPr lang="it-IT" sz="4000" dirty="0" err="1" smtClean="0"/>
              <a:t>is</a:t>
            </a:r>
            <a:r>
              <a:rPr lang="it-IT" sz="4000" dirty="0" smtClean="0"/>
              <a:t> the </a:t>
            </a:r>
            <a:r>
              <a:rPr lang="it-IT" sz="4000" dirty="0" err="1"/>
              <a:t>T</a:t>
            </a:r>
            <a:r>
              <a:rPr lang="it-IT" sz="4000" dirty="0" err="1" smtClean="0"/>
              <a:t>ower</a:t>
            </a:r>
            <a:r>
              <a:rPr lang="it-IT" sz="4000" dirty="0" smtClean="0"/>
              <a:t> of Pisa.</a:t>
            </a:r>
          </a:p>
          <a:p>
            <a:r>
              <a:rPr lang="it-IT" sz="4000" dirty="0" smtClean="0"/>
              <a:t> </a:t>
            </a:r>
            <a:r>
              <a:rPr lang="it-IT" sz="4000" dirty="0" err="1" smtClean="0"/>
              <a:t>It</a:t>
            </a:r>
            <a:r>
              <a:rPr lang="it-IT" sz="4000" dirty="0" smtClean="0"/>
              <a:t> </a:t>
            </a:r>
            <a:r>
              <a:rPr lang="it-IT" sz="4000" dirty="0" err="1" smtClean="0"/>
              <a:t>is</a:t>
            </a:r>
            <a:r>
              <a:rPr lang="it-IT" sz="4000" dirty="0" smtClean="0"/>
              <a:t> </a:t>
            </a:r>
            <a:r>
              <a:rPr lang="it-IT" sz="4000" dirty="0" err="1" smtClean="0"/>
              <a:t>situated</a:t>
            </a:r>
            <a:r>
              <a:rPr lang="it-IT" sz="4000" dirty="0" smtClean="0"/>
              <a:t> in </a:t>
            </a:r>
            <a:r>
              <a:rPr lang="it-IT" sz="4000" dirty="0" err="1" smtClean="0"/>
              <a:t>Tuscany</a:t>
            </a:r>
            <a:r>
              <a:rPr lang="it-IT" sz="4000" dirty="0" smtClean="0"/>
              <a:t>, </a:t>
            </a:r>
            <a:r>
              <a:rPr lang="it-IT" sz="4000" dirty="0" err="1" smtClean="0"/>
              <a:t>one</a:t>
            </a:r>
            <a:r>
              <a:rPr lang="it-IT" sz="4000" dirty="0" smtClean="0"/>
              <a:t> of the 20 </a:t>
            </a:r>
            <a:r>
              <a:rPr lang="it-IT" sz="4000" dirty="0" err="1" smtClean="0"/>
              <a:t>Italian</a:t>
            </a:r>
            <a:r>
              <a:rPr lang="it-IT" sz="4000" dirty="0" smtClean="0"/>
              <a:t> </a:t>
            </a:r>
            <a:r>
              <a:rPr lang="it-IT" sz="4000" dirty="0" err="1" smtClean="0"/>
              <a:t>regions</a:t>
            </a:r>
            <a:r>
              <a:rPr lang="it-IT" sz="4000" dirty="0" smtClean="0"/>
              <a:t>.</a:t>
            </a:r>
          </a:p>
          <a:p>
            <a:r>
              <a:rPr lang="it-IT" sz="4000" dirty="0" smtClean="0"/>
              <a:t>The building </a:t>
            </a:r>
            <a:r>
              <a:rPr lang="it-IT" sz="4000" dirty="0" err="1" smtClean="0"/>
              <a:t>was</a:t>
            </a:r>
            <a:r>
              <a:rPr lang="it-IT" sz="4000" dirty="0" smtClean="0"/>
              <a:t> </a:t>
            </a:r>
            <a:r>
              <a:rPr lang="it-IT" sz="4000" dirty="0" err="1" smtClean="0"/>
              <a:t>begun</a:t>
            </a:r>
            <a:r>
              <a:rPr lang="it-IT" sz="4000" dirty="0" smtClean="0"/>
              <a:t> on 9th April 1173 by Bonanno Pisano.</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142" y="1032734"/>
            <a:ext cx="2465759" cy="5099125"/>
          </a:xfrm>
          <a:prstGeom prst="rect">
            <a:avLst/>
          </a:prstGeom>
          <a:ln>
            <a:noFill/>
          </a:ln>
          <a:effectLst>
            <a:softEdge rad="112500"/>
          </a:effectLst>
        </p:spPr>
      </p:pic>
    </p:spTree>
    <p:extLst>
      <p:ext uri="{BB962C8B-B14F-4D97-AF65-F5344CB8AC3E}">
        <p14:creationId xmlns:p14="http://schemas.microsoft.com/office/powerpoint/2010/main" val="4245396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8241" y="83969"/>
            <a:ext cx="9144000" cy="798158"/>
          </a:xfrm>
        </p:spPr>
        <p:txBody>
          <a:bodyPr>
            <a:normAutofit fontScale="90000"/>
          </a:bodyPr>
          <a:lstStyle/>
          <a:p>
            <a:r>
              <a:rPr lang="it-IT" dirty="0" smtClean="0">
                <a:solidFill>
                  <a:srgbClr val="FF0000"/>
                </a:solidFill>
                <a:latin typeface="Arial Black" panose="020B0A04020102020204" pitchFamily="34" charset="0"/>
              </a:rPr>
              <a:t>Duomo of Milan</a:t>
            </a:r>
            <a:endParaRPr lang="it-IT" dirty="0">
              <a:solidFill>
                <a:srgbClr val="FF0000"/>
              </a:solidFill>
              <a:latin typeface="Arial Black" panose="020B0A04020102020204" pitchFamily="34" charset="0"/>
            </a:endParaRPr>
          </a:p>
        </p:txBody>
      </p:sp>
      <p:sp>
        <p:nvSpPr>
          <p:cNvPr id="4" name="Rettangolo 3"/>
          <p:cNvSpPr/>
          <p:nvPr/>
        </p:nvSpPr>
        <p:spPr>
          <a:xfrm>
            <a:off x="7401261" y="1316057"/>
            <a:ext cx="4023359" cy="3139321"/>
          </a:xfrm>
          <a:prstGeom prst="rect">
            <a:avLst/>
          </a:prstGeom>
        </p:spPr>
        <p:txBody>
          <a:bodyPr wrap="square">
            <a:spAutoFit/>
          </a:bodyPr>
          <a:lstStyle/>
          <a:p>
            <a:r>
              <a:rPr lang="en-US" dirty="0"/>
              <a:t>The Basilica Metropolitan Cathedral of the Nativity of the Blessed Virgin Mary, better known as Milan Cathedral, is the cathedral of the Archdiocese of Milan. Symbol of the Lombard capital, and located in the homonymous square in the center of the metropolis, it is dedicated to Santa Maria </a:t>
            </a:r>
            <a:r>
              <a:rPr lang="en-US" dirty="0" err="1"/>
              <a:t>Nascente</a:t>
            </a:r>
            <a:r>
              <a:rPr lang="en-US" dirty="0"/>
              <a:t>. By surface it is the sixth Christian church in the world. It is home to the parish of Santa Tecla in the Duomo of Milan</a:t>
            </a:r>
            <a:endParaRPr lang="it-IT"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342" y="1178778"/>
            <a:ext cx="6596051" cy="4727170"/>
          </a:xfrm>
          <a:prstGeom prst="rect">
            <a:avLst/>
          </a:prstGeom>
          <a:ln>
            <a:noFill/>
          </a:ln>
          <a:effectLst>
            <a:softEdge rad="112500"/>
          </a:effectLst>
        </p:spPr>
      </p:pic>
    </p:spTree>
    <p:extLst>
      <p:ext uri="{BB962C8B-B14F-4D97-AF65-F5344CB8AC3E}">
        <p14:creationId xmlns:p14="http://schemas.microsoft.com/office/powerpoint/2010/main" val="2312413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70211" y="1090089"/>
            <a:ext cx="9144000" cy="1244320"/>
          </a:xfrm>
        </p:spPr>
        <p:txBody>
          <a:bodyPr>
            <a:noAutofit/>
          </a:bodyPr>
          <a:lstStyle/>
          <a:p>
            <a:r>
              <a:rPr lang="it-IT" sz="4800" dirty="0" smtClean="0">
                <a:solidFill>
                  <a:srgbClr val="FF0000"/>
                </a:solidFill>
                <a:latin typeface="Arial Black" panose="020B0A04020102020204" pitchFamily="34" charset="0"/>
              </a:rPr>
              <a:t>Pompeii </a:t>
            </a:r>
            <a:r>
              <a:rPr lang="it-IT" sz="4800" dirty="0" err="1" smtClean="0">
                <a:solidFill>
                  <a:srgbClr val="FF0000"/>
                </a:solidFill>
                <a:latin typeface="Arial Black" panose="020B0A04020102020204" pitchFamily="34" charset="0"/>
              </a:rPr>
              <a:t>was</a:t>
            </a:r>
            <a:r>
              <a:rPr lang="it-IT" sz="4800" dirty="0" smtClean="0">
                <a:solidFill>
                  <a:srgbClr val="FF0000"/>
                </a:solidFill>
                <a:latin typeface="Arial Black" panose="020B0A04020102020204" pitchFamily="34" charset="0"/>
              </a:rPr>
              <a:t> </a:t>
            </a:r>
            <a:r>
              <a:rPr lang="it-IT" sz="4800" dirty="0" err="1" smtClean="0">
                <a:solidFill>
                  <a:srgbClr val="FF0000"/>
                </a:solidFill>
                <a:latin typeface="Arial Black" panose="020B0A04020102020204" pitchFamily="34" charset="0"/>
              </a:rPr>
              <a:t>destroyed</a:t>
            </a:r>
            <a:r>
              <a:rPr lang="it-IT" sz="4800" dirty="0" smtClean="0">
                <a:solidFill>
                  <a:srgbClr val="FF0000"/>
                </a:solidFill>
                <a:latin typeface="Arial Black" panose="020B0A04020102020204" pitchFamily="34" charset="0"/>
              </a:rPr>
              <a:t> by Vesuvio </a:t>
            </a:r>
            <a:r>
              <a:rPr lang="it-IT" sz="4800" dirty="0" err="1" smtClean="0">
                <a:solidFill>
                  <a:srgbClr val="FF0000"/>
                </a:solidFill>
                <a:latin typeface="Arial Black" panose="020B0A04020102020204" pitchFamily="34" charset="0"/>
              </a:rPr>
              <a:t>that</a:t>
            </a:r>
            <a:r>
              <a:rPr lang="it-IT" sz="4800" dirty="0" smtClean="0">
                <a:solidFill>
                  <a:srgbClr val="FF0000"/>
                </a:solidFill>
                <a:latin typeface="Arial Black" panose="020B0A04020102020204" pitchFamily="34" charset="0"/>
              </a:rPr>
              <a:t> </a:t>
            </a:r>
            <a:r>
              <a:rPr lang="it-IT" sz="4800" dirty="0" err="1" smtClean="0">
                <a:solidFill>
                  <a:srgbClr val="FF0000"/>
                </a:solidFill>
                <a:latin typeface="Arial Black" panose="020B0A04020102020204" pitchFamily="34" charset="0"/>
              </a:rPr>
              <a:t>is</a:t>
            </a:r>
            <a:r>
              <a:rPr lang="it-IT" sz="4800" dirty="0" smtClean="0">
                <a:solidFill>
                  <a:srgbClr val="FF0000"/>
                </a:solidFill>
                <a:latin typeface="Arial Black" panose="020B0A04020102020204" pitchFamily="34" charset="0"/>
              </a:rPr>
              <a:t> a </a:t>
            </a:r>
            <a:r>
              <a:rPr lang="it-IT" sz="4800" dirty="0" err="1" smtClean="0">
                <a:solidFill>
                  <a:srgbClr val="FF0000"/>
                </a:solidFill>
                <a:latin typeface="Arial Black" panose="020B0A04020102020204" pitchFamily="34" charset="0"/>
              </a:rPr>
              <a:t>volcano</a:t>
            </a:r>
            <a:r>
              <a:rPr lang="it-IT" sz="4800" dirty="0" smtClean="0">
                <a:solidFill>
                  <a:srgbClr val="FF0000"/>
                </a:solidFill>
                <a:latin typeface="Arial Black" panose="020B0A04020102020204" pitchFamily="34" charset="0"/>
              </a:rPr>
              <a:t> in the centre of </a:t>
            </a:r>
            <a:r>
              <a:rPr lang="it-IT" sz="4800" dirty="0" err="1" smtClean="0">
                <a:solidFill>
                  <a:srgbClr val="FF0000"/>
                </a:solidFill>
                <a:latin typeface="Arial Black" panose="020B0A04020102020204" pitchFamily="34" charset="0"/>
              </a:rPr>
              <a:t>Italy</a:t>
            </a:r>
            <a:endParaRPr lang="it-IT" sz="4800" dirty="0">
              <a:solidFill>
                <a:srgbClr val="FF0000"/>
              </a:solidFill>
              <a:latin typeface="Arial Black" panose="020B0A04020102020204" pitchFamily="34"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028" y="2432573"/>
            <a:ext cx="6226212" cy="4150808"/>
          </a:xfrm>
          <a:prstGeom prst="rect">
            <a:avLst/>
          </a:prstGeom>
          <a:ln>
            <a:noFill/>
          </a:ln>
          <a:effectLst>
            <a:softEdge rad="112500"/>
          </a:effectLst>
        </p:spPr>
      </p:pic>
      <p:sp>
        <p:nvSpPr>
          <p:cNvPr id="5" name="Rettangolo 4"/>
          <p:cNvSpPr/>
          <p:nvPr/>
        </p:nvSpPr>
        <p:spPr>
          <a:xfrm>
            <a:off x="1036319" y="2624865"/>
            <a:ext cx="3664771" cy="3416320"/>
          </a:xfrm>
          <a:prstGeom prst="rect">
            <a:avLst/>
          </a:prstGeom>
        </p:spPr>
        <p:txBody>
          <a:bodyPr wrap="square">
            <a:spAutoFit/>
          </a:bodyPr>
          <a:lstStyle/>
          <a:p>
            <a:pPr algn="ctr"/>
            <a:r>
              <a:rPr lang="en-US" sz="3600" dirty="0"/>
              <a:t>Pompeii is a very old city built near Vesuvius, the architect of its destruction in 79 </a:t>
            </a:r>
            <a:r>
              <a:rPr lang="en-US" sz="3600" dirty="0" smtClean="0"/>
              <a:t>A.D.</a:t>
            </a:r>
            <a:endParaRPr lang="it-IT" sz="3600" dirty="0"/>
          </a:p>
        </p:txBody>
      </p:sp>
    </p:spTree>
    <p:extLst>
      <p:ext uri="{BB962C8B-B14F-4D97-AF65-F5344CB8AC3E}">
        <p14:creationId xmlns:p14="http://schemas.microsoft.com/office/powerpoint/2010/main" val="3057161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86447"/>
            <a:ext cx="9144000" cy="996893"/>
          </a:xfrm>
        </p:spPr>
        <p:txBody>
          <a:bodyPr/>
          <a:lstStyle/>
          <a:p>
            <a:r>
              <a:rPr lang="it-IT" dirty="0" err="1" smtClean="0">
                <a:solidFill>
                  <a:srgbClr val="FF0000"/>
                </a:solidFill>
                <a:latin typeface="Arial Black" panose="020B0A04020102020204" pitchFamily="34" charset="0"/>
              </a:rPr>
              <a:t>Venice</a:t>
            </a:r>
            <a:endParaRPr lang="it-IT" dirty="0">
              <a:solidFill>
                <a:srgbClr val="FF0000"/>
              </a:solidFill>
              <a:latin typeface="Arial Black" panose="020B0A04020102020204" pitchFamily="34" charset="0"/>
            </a:endParaRPr>
          </a:p>
        </p:txBody>
      </p:sp>
      <p:sp>
        <p:nvSpPr>
          <p:cNvPr id="3" name="Sottotitolo 2"/>
          <p:cNvSpPr>
            <a:spLocks noGrp="1"/>
          </p:cNvSpPr>
          <p:nvPr>
            <p:ph type="subTitle" idx="1"/>
          </p:nvPr>
        </p:nvSpPr>
        <p:spPr>
          <a:xfrm>
            <a:off x="6045798" y="1333948"/>
            <a:ext cx="4622202" cy="4754880"/>
          </a:xfrm>
        </p:spPr>
        <p:txBody>
          <a:bodyPr>
            <a:normAutofit/>
          </a:bodyPr>
          <a:lstStyle/>
          <a:p>
            <a:r>
              <a:rPr lang="en-US" dirty="0"/>
              <a:t>The city of Venice has been for over a millennium the capital of the Republic of </a:t>
            </a:r>
            <a:r>
              <a:rPr lang="en-US" dirty="0" smtClean="0"/>
              <a:t>Venice. </a:t>
            </a:r>
            <a:r>
              <a:rPr lang="en-US" dirty="0"/>
              <a:t>Venice is universally considered one of the most beautiful cities in the world and is listed, together with its lagoon, among the UNESCO World Heritage sites: this factor has a turnover to make it the third Italian city (after Rome and Milan) with the highest tourist flow, mostly coming from outside Italy.</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672" y="1100320"/>
            <a:ext cx="5105548" cy="4353807"/>
          </a:xfrm>
          <a:prstGeom prst="rect">
            <a:avLst/>
          </a:prstGeom>
          <a:ln>
            <a:noFill/>
          </a:ln>
          <a:effectLst>
            <a:softEdge rad="112500"/>
          </a:effectLst>
        </p:spPr>
      </p:pic>
    </p:spTree>
    <p:extLst>
      <p:ext uri="{BB962C8B-B14F-4D97-AF65-F5344CB8AC3E}">
        <p14:creationId xmlns:p14="http://schemas.microsoft.com/office/powerpoint/2010/main" val="404420941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435</Words>
  <Application>Microsoft Office PowerPoint</Application>
  <PresentationFormat>Widescreen</PresentationFormat>
  <Paragraphs>24</Paragraphs>
  <Slides>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8</vt:i4>
      </vt:variant>
    </vt:vector>
  </HeadingPairs>
  <TitlesOfParts>
    <vt:vector size="13" baseType="lpstr">
      <vt:lpstr>Arial</vt:lpstr>
      <vt:lpstr>Arial Black</vt:lpstr>
      <vt:lpstr>Calibri</vt:lpstr>
      <vt:lpstr>Calibri Light</vt:lpstr>
      <vt:lpstr>Tema di Office</vt:lpstr>
      <vt:lpstr>         Italy and its regions</vt:lpstr>
      <vt:lpstr>Rome and its monuments</vt:lpstr>
      <vt:lpstr>The Vatican</vt:lpstr>
      <vt:lpstr>    The Colosseum</vt:lpstr>
      <vt:lpstr>Pisa’s Tower</vt:lpstr>
      <vt:lpstr>Duomo of Milan</vt:lpstr>
      <vt:lpstr>Pompeii was destroyed by Vesuvio that is a volcano in the centre of Italy</vt:lpstr>
      <vt:lpstr>Venice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l'Italia e le sue regionil'Italia e le sue regionil'Italia e le sue regionil'Italia e le sue regionil'Italia e le sue regionil'Italia e le sue regionil'Italia e le sue regionil'Italia e le sue regionil'Italia e le sue regionil'Italia e le sue regionil'Italia e le sue regioni</dc:title>
  <dc:creator>ipalb</dc:creator>
  <cp:lastModifiedBy>ipalbtur</cp:lastModifiedBy>
  <cp:revision>17</cp:revision>
  <dcterms:created xsi:type="dcterms:W3CDTF">2018-01-10T11:48:49Z</dcterms:created>
  <dcterms:modified xsi:type="dcterms:W3CDTF">2018-02-02T12:14:26Z</dcterms:modified>
</cp:coreProperties>
</file>