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904565" y="1731982"/>
            <a:ext cx="6562165" cy="871369"/>
          </a:xfrm>
        </p:spPr>
        <p:txBody>
          <a:bodyPr>
            <a:noAutofit/>
          </a:bodyPr>
          <a:lstStyle/>
          <a:p>
            <a:r>
              <a:rPr lang="it-IT" sz="4800" dirty="0" smtClean="0">
                <a:solidFill>
                  <a:schemeClr val="accent3"/>
                </a:solidFill>
              </a:rPr>
              <a:t>THE BERGAMOT</a:t>
            </a:r>
            <a:endParaRPr lang="it-IT" sz="4800" dirty="0">
              <a:solidFill>
                <a:schemeClr val="accent3"/>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092" y="2417334"/>
            <a:ext cx="2958353" cy="2883049"/>
          </a:xfrm>
          <a:prstGeom prst="rect">
            <a:avLst/>
          </a:prstGeom>
        </p:spPr>
      </p:pic>
    </p:spTree>
    <p:extLst>
      <p:ext uri="{BB962C8B-B14F-4D97-AF65-F5344CB8AC3E}">
        <p14:creationId xmlns:p14="http://schemas.microsoft.com/office/powerpoint/2010/main" val="247403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5047" y="641665"/>
            <a:ext cx="9875520" cy="4093428"/>
          </a:xfrm>
          <a:prstGeom prst="rect">
            <a:avLst/>
          </a:prstGeom>
        </p:spPr>
        <p:txBody>
          <a:bodyPr wrap="square">
            <a:spAutoFit/>
          </a:bodyPr>
          <a:lstStyle/>
          <a:p>
            <a:pPr algn="just"/>
            <a:r>
              <a:rPr lang="en-US" sz="2000" dirty="0"/>
              <a:t>THE ORIGINS OF BERGAMOT</a:t>
            </a:r>
          </a:p>
          <a:p>
            <a:pPr algn="just"/>
            <a:r>
              <a:rPr lang="en-US" sz="2000" dirty="0"/>
              <a:t>Early sources refer to a "bergamot grove" in Calabria as far back as 1750, but even earlier, in 1500, candied bergamot fruits were offered to Emperor Charles V who was passing through Rome. It is a generous plant: a rare essential oil is extracted from the skin of its </a:t>
            </a:r>
            <a:r>
              <a:rPr lang="en-US" sz="2000" dirty="0" smtClean="0"/>
              <a:t>fruit</a:t>
            </a:r>
            <a:r>
              <a:rPr lang="en-US" sz="2000" dirty="0"/>
              <a:t> </a:t>
            </a:r>
            <a:r>
              <a:rPr lang="en-US" sz="2000" dirty="0" smtClean="0"/>
              <a:t>and an </a:t>
            </a:r>
            <a:r>
              <a:rPr lang="en-US" sz="2000" dirty="0"/>
              <a:t>essence used for the production of perfumes, sweets and </a:t>
            </a:r>
            <a:r>
              <a:rPr lang="en-US" sz="2000" dirty="0" smtClean="0"/>
              <a:t>liqueurs is also obtained. </a:t>
            </a:r>
            <a:r>
              <a:rPr lang="en-US" sz="2000" dirty="0"/>
              <a:t>It grows along the flat coastline protected by the hills from the wind blowing in from the Messina Strait. The Bergamot is produced along the coastal strip from Villa S. Giovanni to </a:t>
            </a:r>
            <a:r>
              <a:rPr lang="en-US" sz="2000" dirty="0" err="1"/>
              <a:t>Gioiosa</a:t>
            </a:r>
            <a:r>
              <a:rPr lang="en-US" sz="2000" dirty="0"/>
              <a:t> </a:t>
            </a:r>
            <a:r>
              <a:rPr lang="en-US" sz="2000" dirty="0" err="1"/>
              <a:t>Jonica</a:t>
            </a:r>
            <a:r>
              <a:rPr lang="en-US" sz="2000" dirty="0"/>
              <a:t>, between the Ionian Sea and the Tyrrhenian Sea. Calabria is the world's largest producer of bergamot, with 90% of total production The calcareous clay soil creates an </a:t>
            </a:r>
            <a:r>
              <a:rPr lang="en-US" sz="2000" dirty="0" smtClean="0"/>
              <a:t>ideal </a:t>
            </a:r>
            <a:r>
              <a:rPr lang="en-US" sz="2000" dirty="0"/>
              <a:t>combination of various factors that enables some unique products to thrive. This is a “humid and temperate tropical” microclimate with an average of 300 days of sunshine in a year. All of this contributes to the growth of an extraordinary fruit which, together with the typical lemons of this coast, embody the true spirit of the South.</a:t>
            </a:r>
            <a:endParaRPr lang="it-IT" sz="20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823" y="4421393"/>
            <a:ext cx="3204897" cy="1796877"/>
          </a:xfrm>
          <a:prstGeom prst="rect">
            <a:avLst/>
          </a:prstGeom>
        </p:spPr>
      </p:pic>
    </p:spTree>
    <p:extLst>
      <p:ext uri="{BB962C8B-B14F-4D97-AF65-F5344CB8AC3E}">
        <p14:creationId xmlns:p14="http://schemas.microsoft.com/office/powerpoint/2010/main" val="1193747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72584" y="1134527"/>
            <a:ext cx="9983097" cy="2308324"/>
          </a:xfrm>
          <a:prstGeom prst="rect">
            <a:avLst/>
          </a:prstGeom>
        </p:spPr>
        <p:txBody>
          <a:bodyPr wrap="square">
            <a:spAutoFit/>
          </a:bodyPr>
          <a:lstStyle/>
          <a:p>
            <a:pPr algn="just"/>
            <a:r>
              <a:rPr lang="en-US" dirty="0"/>
              <a:t>THE USES AND PROPERTIES OF BERGAMOT</a:t>
            </a:r>
          </a:p>
          <a:p>
            <a:pPr algn="just"/>
            <a:r>
              <a:rPr lang="en-US" dirty="0"/>
              <a:t>As well as being a basic ingredient for most </a:t>
            </a:r>
            <a:r>
              <a:rPr lang="en-US" i="1" dirty="0"/>
              <a:t>eau de toilettes</a:t>
            </a:r>
            <a:r>
              <a:rPr lang="en-US" dirty="0"/>
              <a:t>, it is also used as a fixative in perfumery. However, owing to its traditional use in this industry, for a long time it was considered to be toxic. No one had ever thought of it as being an edible substance. In the last decade it has been introduced in cooking and its health-giving property as a powerful ally against cholesterol has been </a:t>
            </a:r>
            <a:r>
              <a:rPr lang="en-US" dirty="0" smtClean="0"/>
              <a:t>rediscovered. Scientists have found that  the </a:t>
            </a:r>
            <a:r>
              <a:rPr lang="en-US" dirty="0" err="1" smtClean="0"/>
              <a:t>Calabrian</a:t>
            </a:r>
            <a:r>
              <a:rPr lang="en-US" dirty="0" smtClean="0"/>
              <a:t>  citrus bergamot reduces “bad”  cholesterol ,LDL (the fat-like substance that furs up the arteries, triggering heart attacks and strokes), and improves the good one, HDL, thanks to its unique hig</a:t>
            </a:r>
            <a:r>
              <a:rPr lang="en-US" dirty="0" smtClean="0"/>
              <a:t>h concentration of polyphenols.</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8706">
            <a:off x="1306148" y="3722568"/>
            <a:ext cx="3047272" cy="167518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577" y="3303909"/>
            <a:ext cx="2747944" cy="182863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961" y="3919913"/>
            <a:ext cx="3246720" cy="1757558"/>
          </a:xfrm>
          <a:prstGeom prst="rect">
            <a:avLst/>
          </a:prstGeom>
        </p:spPr>
      </p:pic>
    </p:spTree>
    <p:extLst>
      <p:ext uri="{BB962C8B-B14F-4D97-AF65-F5344CB8AC3E}">
        <p14:creationId xmlns:p14="http://schemas.microsoft.com/office/powerpoint/2010/main" val="3372740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1471" y="860612"/>
            <a:ext cx="9549206" cy="3170099"/>
          </a:xfrm>
          <a:prstGeom prst="rect">
            <a:avLst/>
          </a:prstGeom>
        </p:spPr>
        <p:txBody>
          <a:bodyPr wrap="square">
            <a:spAutoFit/>
          </a:bodyPr>
          <a:lstStyle/>
          <a:p>
            <a:pPr algn="just"/>
            <a:r>
              <a:rPr lang="en-US" dirty="0" smtClean="0"/>
              <a:t> </a:t>
            </a:r>
            <a:r>
              <a:rPr lang="en-US" dirty="0"/>
              <a:t>USE IN COOKING</a:t>
            </a:r>
          </a:p>
          <a:p>
            <a:pPr algn="just"/>
            <a:r>
              <a:rPr lang="en-US" dirty="0"/>
              <a:t>Bergamot is widely used, especially in pastry making, where it confers a Mediterranean touch when used to aromatize doughnuts, cakes, sponges and creamy desserts. Moreover, it gives an interesting twist to salads and, when grated on fillets of fish, can completely transform an otherwise banal recipe. Another way to employ bergamot is in the preparation of a liquor which, in its turn, can be used to sprinkle on pan-fried fish or meat to give a touch of bitter sweetness to </a:t>
            </a:r>
            <a:r>
              <a:rPr lang="en-US" dirty="0" err="1"/>
              <a:t>savoury</a:t>
            </a:r>
            <a:r>
              <a:rPr lang="en-US" dirty="0"/>
              <a:t> recipes. </a:t>
            </a:r>
            <a:endParaRPr lang="en-US" dirty="0" smtClean="0"/>
          </a:p>
          <a:p>
            <a:pPr algn="just"/>
            <a:r>
              <a:rPr lang="en-US" dirty="0" smtClean="0"/>
              <a:t>The </a:t>
            </a:r>
            <a:r>
              <a:rPr lang="en-US" dirty="0"/>
              <a:t>quickest recipe of all?  </a:t>
            </a:r>
            <a:r>
              <a:rPr lang="en-US" dirty="0" smtClean="0">
                <a:solidFill>
                  <a:srgbClr val="FF0000"/>
                </a:solidFill>
              </a:rPr>
              <a:t>Marmalade</a:t>
            </a:r>
            <a:r>
              <a:rPr lang="en-US" dirty="0">
                <a:solidFill>
                  <a:srgbClr val="FF0000"/>
                </a:solidFill>
              </a:rPr>
              <a:t>. </a:t>
            </a:r>
            <a:endParaRPr lang="en-US" dirty="0" smtClean="0">
              <a:solidFill>
                <a:srgbClr val="FF0000"/>
              </a:solidFill>
            </a:endParaRPr>
          </a:p>
          <a:p>
            <a:pPr algn="just"/>
            <a:r>
              <a:rPr lang="en-US" dirty="0" smtClean="0"/>
              <a:t>Recipe - Remove </a:t>
            </a:r>
            <a:r>
              <a:rPr lang="en-US" dirty="0"/>
              <a:t>peel and pith from 1 Kg of organic bergamots and blend them for 15 seconds. Add 700 g of sugar and boil for around 30 minutes. Pour the marmalade, still hot, into jars and seal them hermetically.</a:t>
            </a:r>
          </a:p>
          <a:p>
            <a:pPr algn="just"/>
            <a:endParaRPr lang="en-US" sz="20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19772">
            <a:off x="872911" y="4339467"/>
            <a:ext cx="2307850" cy="119175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3417">
            <a:off x="8515865" y="3859710"/>
            <a:ext cx="2695978" cy="17973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62" y="3720619"/>
            <a:ext cx="1539912" cy="1539912"/>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08513">
            <a:off x="3905517" y="3720619"/>
            <a:ext cx="2450703" cy="1634763"/>
          </a:xfrm>
          <a:prstGeom prst="rect">
            <a:avLst/>
          </a:prstGeom>
        </p:spPr>
      </p:pic>
    </p:spTree>
    <p:extLst>
      <p:ext uri="{BB962C8B-B14F-4D97-AF65-F5344CB8AC3E}">
        <p14:creationId xmlns:p14="http://schemas.microsoft.com/office/powerpoint/2010/main" val="4039017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124</TotalTime>
  <Words>499</Words>
  <Application>Microsoft Office PowerPoint</Application>
  <PresentationFormat>Widescreen</PresentationFormat>
  <Paragraphs>9</Paragraphs>
  <Slides>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4</vt:i4>
      </vt:variant>
    </vt:vector>
  </HeadingPairs>
  <TitlesOfParts>
    <vt:vector size="7" baseType="lpstr">
      <vt:lpstr>Arial</vt:lpstr>
      <vt:lpstr>Garamond</vt:lpstr>
      <vt:lpstr>Organico</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ipalbtur</dc:creator>
  <cp:lastModifiedBy>ipalbtur</cp:lastModifiedBy>
  <cp:revision>13</cp:revision>
  <dcterms:created xsi:type="dcterms:W3CDTF">2018-05-04T10:46:32Z</dcterms:created>
  <dcterms:modified xsi:type="dcterms:W3CDTF">2018-05-23T11:23:59Z</dcterms:modified>
</cp:coreProperties>
</file>