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8" autoAdjust="0"/>
    <p:restoredTop sz="94660"/>
  </p:normalViewPr>
  <p:slideViewPr>
    <p:cSldViewPr snapToGrid="0">
      <p:cViewPr varScale="1">
        <p:scale>
          <a:sx n="54" d="100"/>
          <a:sy n="54" d="100"/>
        </p:scale>
        <p:origin x="-518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2609017"/>
            <a:ext cx="9144793" cy="1639966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872196" y="434360"/>
            <a:ext cx="634452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solidFill>
                  <a:srgbClr val="FF0000"/>
                </a:solidFill>
                <a:latin typeface="Algerian" panose="04020705040A02060702" pitchFamily="82" charset="0"/>
              </a:rPr>
              <a:t>Ingredients</a:t>
            </a:r>
            <a:r>
              <a:rPr lang="it-IT" dirty="0"/>
              <a:t/>
            </a:r>
            <a:br>
              <a:rPr lang="it-IT" dirty="0"/>
            </a:br>
            <a:r>
              <a:rPr lang="it-IT" sz="2000" dirty="0">
                <a:latin typeface="Albertus Medium" panose="020E0602030304020304" pitchFamily="34" charset="0"/>
              </a:rPr>
              <a:t>1 </a:t>
            </a:r>
            <a:r>
              <a:rPr lang="it-IT" sz="2000" dirty="0" err="1">
                <a:latin typeface="Albertus Medium" panose="020E0602030304020304" pitchFamily="34" charset="0"/>
              </a:rPr>
              <a:t>tablespoon</a:t>
            </a:r>
            <a:r>
              <a:rPr lang="it-IT" sz="2000" dirty="0">
                <a:latin typeface="Albertus Medium" panose="020E0602030304020304" pitchFamily="34" charset="0"/>
              </a:rPr>
              <a:t> </a:t>
            </a:r>
            <a:r>
              <a:rPr lang="it-IT" sz="2000" dirty="0" smtClean="0">
                <a:latin typeface="Albertus Medium" panose="020E0602030304020304" pitchFamily="34" charset="0"/>
              </a:rPr>
              <a:t> </a:t>
            </a:r>
            <a:r>
              <a:rPr lang="it-IT" sz="2000" dirty="0" err="1" smtClean="0">
                <a:latin typeface="Albertus Medium" panose="020E0602030304020304" pitchFamily="34" charset="0"/>
              </a:rPr>
              <a:t>of</a:t>
            </a:r>
            <a:r>
              <a:rPr lang="it-IT" sz="2000" dirty="0" smtClean="0">
                <a:latin typeface="Albertus Medium" panose="020E0602030304020304" pitchFamily="34" charset="0"/>
              </a:rPr>
              <a:t> </a:t>
            </a:r>
            <a:r>
              <a:rPr lang="it-IT" sz="2000" dirty="0" err="1" smtClean="0">
                <a:latin typeface="Albertus Medium" panose="020E0602030304020304" pitchFamily="34" charset="0"/>
              </a:rPr>
              <a:t>butter</a:t>
            </a:r>
            <a:r>
              <a:rPr lang="it-IT" sz="2000" dirty="0">
                <a:latin typeface="Albertus Medium" panose="020E0602030304020304" pitchFamily="34" charset="0"/>
              </a:rPr>
              <a:t/>
            </a:r>
            <a:br>
              <a:rPr lang="it-IT" sz="2000" dirty="0">
                <a:latin typeface="Albertus Medium" panose="020E0602030304020304" pitchFamily="34" charset="0"/>
              </a:rPr>
            </a:br>
            <a:r>
              <a:rPr lang="it-IT" sz="2000" dirty="0">
                <a:latin typeface="Albertus Medium" panose="020E0602030304020304" pitchFamily="34" charset="0"/>
              </a:rPr>
              <a:t>1 </a:t>
            </a:r>
            <a:r>
              <a:rPr lang="it-IT" sz="2000" dirty="0" err="1">
                <a:latin typeface="Albertus Medium" panose="020E0602030304020304" pitchFamily="34" charset="0"/>
              </a:rPr>
              <a:t>tablespoon</a:t>
            </a:r>
            <a:r>
              <a:rPr lang="it-IT" sz="2000" dirty="0">
                <a:latin typeface="Albertus Medium" panose="020E0602030304020304" pitchFamily="34" charset="0"/>
              </a:rPr>
              <a:t> </a:t>
            </a:r>
            <a:r>
              <a:rPr lang="it-IT" sz="2000" dirty="0" err="1" smtClean="0">
                <a:latin typeface="Albertus Medium" panose="020E0602030304020304" pitchFamily="34" charset="0"/>
              </a:rPr>
              <a:t>of</a:t>
            </a:r>
            <a:r>
              <a:rPr lang="it-IT" sz="2000" dirty="0" smtClean="0">
                <a:latin typeface="Albertus Medium" panose="020E0602030304020304" pitchFamily="34" charset="0"/>
              </a:rPr>
              <a:t> olive </a:t>
            </a:r>
            <a:r>
              <a:rPr lang="it-IT" sz="2000" dirty="0">
                <a:latin typeface="Albertus Medium" panose="020E0602030304020304" pitchFamily="34" charset="0"/>
              </a:rPr>
              <a:t>oil</a:t>
            </a:r>
            <a:br>
              <a:rPr lang="it-IT" sz="2000" dirty="0">
                <a:latin typeface="Albertus Medium" panose="020E0602030304020304" pitchFamily="34" charset="0"/>
              </a:rPr>
            </a:br>
            <a:r>
              <a:rPr lang="it-IT" sz="2000" dirty="0" smtClean="0">
                <a:latin typeface="Albertus Medium" panose="020E0602030304020304" pitchFamily="34" charset="0"/>
              </a:rPr>
              <a:t>350 g  </a:t>
            </a:r>
            <a:r>
              <a:rPr lang="it-IT" sz="2000" i="1" dirty="0">
                <a:latin typeface="Albertus Medium" panose="020E0602030304020304" pitchFamily="34" charset="0"/>
              </a:rPr>
              <a:t>arborio</a:t>
            </a:r>
            <a:r>
              <a:rPr lang="it-IT" sz="2000" dirty="0">
                <a:latin typeface="Albertus Medium" panose="020E0602030304020304" pitchFamily="34" charset="0"/>
              </a:rPr>
              <a:t> </a:t>
            </a:r>
            <a:r>
              <a:rPr lang="it-IT" sz="2000" dirty="0" err="1">
                <a:latin typeface="Albertus Medium" panose="020E0602030304020304" pitchFamily="34" charset="0"/>
              </a:rPr>
              <a:t>rice</a:t>
            </a:r>
            <a:r>
              <a:rPr lang="it-IT" sz="2000" dirty="0">
                <a:latin typeface="Albertus Medium" panose="020E0602030304020304" pitchFamily="34" charset="0"/>
              </a:rPr>
              <a:t/>
            </a:r>
            <a:br>
              <a:rPr lang="it-IT" sz="2000" dirty="0">
                <a:latin typeface="Albertus Medium" panose="020E0602030304020304" pitchFamily="34" charset="0"/>
              </a:rPr>
            </a:br>
            <a:r>
              <a:rPr lang="it-IT" sz="2000" dirty="0">
                <a:latin typeface="Albertus Medium" panose="020E0602030304020304" pitchFamily="34" charset="0"/>
              </a:rPr>
              <a:t>3 large </a:t>
            </a:r>
            <a:r>
              <a:rPr lang="it-IT" sz="2000" dirty="0" err="1">
                <a:latin typeface="Albertus Medium" panose="020E0602030304020304" pitchFamily="34" charset="0"/>
              </a:rPr>
              <a:t>shallots</a:t>
            </a:r>
            <a:r>
              <a:rPr lang="it-IT" sz="2000" dirty="0">
                <a:latin typeface="Albertus Medium" panose="020E0602030304020304" pitchFamily="34" charset="0"/>
              </a:rPr>
              <a:t>, </a:t>
            </a:r>
            <a:r>
              <a:rPr lang="it-IT" sz="2000" dirty="0" err="1">
                <a:latin typeface="Albertus Medium" panose="020E0602030304020304" pitchFamily="34" charset="0"/>
              </a:rPr>
              <a:t>finely</a:t>
            </a:r>
            <a:r>
              <a:rPr lang="it-IT" sz="2000" dirty="0">
                <a:latin typeface="Albertus Medium" panose="020E0602030304020304" pitchFamily="34" charset="0"/>
              </a:rPr>
              <a:t> </a:t>
            </a:r>
            <a:r>
              <a:rPr lang="it-IT" sz="2000" dirty="0" err="1">
                <a:latin typeface="Albertus Medium" panose="020E0602030304020304" pitchFamily="34" charset="0"/>
              </a:rPr>
              <a:t>diced</a:t>
            </a:r>
            <a:r>
              <a:rPr lang="it-IT" sz="2000" dirty="0">
                <a:latin typeface="Albertus Medium" panose="020E0602030304020304" pitchFamily="34" charset="0"/>
              </a:rPr>
              <a:t/>
            </a:r>
            <a:br>
              <a:rPr lang="it-IT" sz="2000" dirty="0">
                <a:latin typeface="Albertus Medium" panose="020E0602030304020304" pitchFamily="34" charset="0"/>
              </a:rPr>
            </a:br>
            <a:r>
              <a:rPr lang="it-IT" sz="2000" dirty="0">
                <a:latin typeface="Albertus Medium" panose="020E0602030304020304" pitchFamily="34" charset="0"/>
              </a:rPr>
              <a:t>1/2 </a:t>
            </a:r>
            <a:r>
              <a:rPr lang="it-IT" sz="2000" dirty="0" err="1" smtClean="0">
                <a:latin typeface="Albertus Medium" panose="020E0602030304020304" pitchFamily="34" charset="0"/>
              </a:rPr>
              <a:t>glass</a:t>
            </a:r>
            <a:r>
              <a:rPr lang="it-IT" sz="2000" dirty="0" smtClean="0">
                <a:latin typeface="Albertus Medium" panose="020E0602030304020304" pitchFamily="34" charset="0"/>
              </a:rPr>
              <a:t> </a:t>
            </a:r>
            <a:r>
              <a:rPr lang="it-IT" sz="2000" dirty="0" err="1" smtClean="0">
                <a:latin typeface="Albertus Medium" panose="020E0602030304020304" pitchFamily="34" charset="0"/>
              </a:rPr>
              <a:t>of</a:t>
            </a:r>
            <a:r>
              <a:rPr lang="it-IT" sz="2000" dirty="0" smtClean="0">
                <a:latin typeface="Albertus Medium" panose="020E0602030304020304" pitchFamily="34" charset="0"/>
              </a:rPr>
              <a:t>  </a:t>
            </a:r>
            <a:r>
              <a:rPr lang="it-IT" sz="2000" dirty="0">
                <a:latin typeface="Albertus Medium" panose="020E0602030304020304" pitchFamily="34" charset="0"/>
              </a:rPr>
              <a:t>dry </a:t>
            </a:r>
            <a:r>
              <a:rPr lang="it-IT" sz="2000" dirty="0" err="1">
                <a:latin typeface="Albertus Medium" panose="020E0602030304020304" pitchFamily="34" charset="0"/>
              </a:rPr>
              <a:t>white</a:t>
            </a:r>
            <a:r>
              <a:rPr lang="it-IT" sz="2000" dirty="0">
                <a:latin typeface="Albertus Medium" panose="020E0602030304020304" pitchFamily="34" charset="0"/>
              </a:rPr>
              <a:t> wine</a:t>
            </a:r>
            <a:br>
              <a:rPr lang="it-IT" sz="2000" dirty="0">
                <a:latin typeface="Albertus Medium" panose="020E0602030304020304" pitchFamily="34" charset="0"/>
              </a:rPr>
            </a:br>
            <a:r>
              <a:rPr lang="it-IT" sz="2000" dirty="0">
                <a:latin typeface="Albertus Medium" panose="020E0602030304020304" pitchFamily="34" charset="0"/>
              </a:rPr>
              <a:t>2 </a:t>
            </a:r>
            <a:r>
              <a:rPr lang="it-IT" sz="2000" dirty="0" err="1" smtClean="0">
                <a:latin typeface="Albertus Medium" panose="020E0602030304020304" pitchFamily="34" charset="0"/>
              </a:rPr>
              <a:t>glasses</a:t>
            </a:r>
            <a:r>
              <a:rPr lang="it-IT" sz="2000" dirty="0" smtClean="0">
                <a:latin typeface="Albertus Medium" panose="020E0602030304020304" pitchFamily="34" charset="0"/>
              </a:rPr>
              <a:t> </a:t>
            </a:r>
            <a:r>
              <a:rPr lang="it-IT" sz="2000" dirty="0" err="1" smtClean="0">
                <a:latin typeface="Albertus Medium" panose="020E0602030304020304" pitchFamily="34" charset="0"/>
              </a:rPr>
              <a:t>of</a:t>
            </a:r>
            <a:r>
              <a:rPr lang="it-IT" sz="2000" dirty="0" smtClean="0">
                <a:latin typeface="Albertus Medium" panose="020E0602030304020304" pitchFamily="34" charset="0"/>
              </a:rPr>
              <a:t>  </a:t>
            </a:r>
            <a:r>
              <a:rPr lang="it-IT" sz="2000" dirty="0" err="1">
                <a:latin typeface="Albertus Medium" panose="020E0602030304020304" pitchFamily="34" charset="0"/>
              </a:rPr>
              <a:t>fish</a:t>
            </a:r>
            <a:r>
              <a:rPr lang="it-IT" sz="2000" dirty="0">
                <a:latin typeface="Albertus Medium" panose="020E0602030304020304" pitchFamily="34" charset="0"/>
              </a:rPr>
              <a:t> stock </a:t>
            </a:r>
            <a:br>
              <a:rPr lang="it-IT" sz="2000" dirty="0">
                <a:latin typeface="Albertus Medium" panose="020E0602030304020304" pitchFamily="34" charset="0"/>
              </a:rPr>
            </a:br>
            <a:r>
              <a:rPr lang="it-IT" sz="2000" dirty="0" smtClean="0">
                <a:latin typeface="Albertus Medium" panose="020E0602030304020304" pitchFamily="34" charset="0"/>
              </a:rPr>
              <a:t>1/2 </a:t>
            </a:r>
            <a:r>
              <a:rPr lang="it-IT" sz="2000" dirty="0" err="1">
                <a:latin typeface="Albertus Medium" panose="020E0602030304020304" pitchFamily="34" charset="0"/>
              </a:rPr>
              <a:t>teaspoon</a:t>
            </a:r>
            <a:r>
              <a:rPr lang="it-IT" sz="2000" dirty="0">
                <a:latin typeface="Albertus Medium" panose="020E0602030304020304" pitchFamily="34" charset="0"/>
              </a:rPr>
              <a:t> </a:t>
            </a:r>
            <a:r>
              <a:rPr lang="it-IT" sz="2000" dirty="0" err="1" smtClean="0">
                <a:latin typeface="Albertus Medium" panose="020E0602030304020304" pitchFamily="34" charset="0"/>
              </a:rPr>
              <a:t>of</a:t>
            </a:r>
            <a:r>
              <a:rPr lang="it-IT" sz="2000" dirty="0" smtClean="0">
                <a:latin typeface="Albertus Medium" panose="020E0602030304020304" pitchFamily="34" charset="0"/>
              </a:rPr>
              <a:t> </a:t>
            </a:r>
            <a:r>
              <a:rPr lang="it-IT" sz="2000" dirty="0" err="1" smtClean="0">
                <a:latin typeface="Albertus Medium" panose="020E0602030304020304" pitchFamily="34" charset="0"/>
              </a:rPr>
              <a:t>salt</a:t>
            </a:r>
            <a:r>
              <a:rPr lang="it-IT" sz="2000" dirty="0">
                <a:latin typeface="Albertus Medium" panose="020E0602030304020304" pitchFamily="34" charset="0"/>
              </a:rPr>
              <a:t/>
            </a:r>
            <a:br>
              <a:rPr lang="it-IT" sz="2000" dirty="0">
                <a:latin typeface="Albertus Medium" panose="020E0602030304020304" pitchFamily="34" charset="0"/>
              </a:rPr>
            </a:br>
            <a:r>
              <a:rPr lang="it-IT" sz="2000" dirty="0" smtClean="0">
                <a:latin typeface="Albertus Medium" panose="020E0602030304020304" pitchFamily="34" charset="0"/>
              </a:rPr>
              <a:t>A </a:t>
            </a:r>
            <a:r>
              <a:rPr lang="it-IT" sz="2000" dirty="0" smtClean="0">
                <a:latin typeface="Albertus Medium" panose="020E0602030304020304" pitchFamily="34" charset="0"/>
              </a:rPr>
              <a:t> </a:t>
            </a:r>
            <a:r>
              <a:rPr lang="it-IT" sz="2000" dirty="0" err="1" smtClean="0">
                <a:latin typeface="Albertus Medium" panose="020E0602030304020304" pitchFamily="34" charset="0"/>
              </a:rPr>
              <a:t>pinch</a:t>
            </a:r>
            <a:r>
              <a:rPr lang="it-IT" sz="2000" dirty="0" smtClean="0">
                <a:latin typeface="Albertus Medium" panose="020E0602030304020304" pitchFamily="34" charset="0"/>
              </a:rPr>
              <a:t> </a:t>
            </a:r>
            <a:r>
              <a:rPr lang="it-IT" sz="2000" dirty="0" err="1" smtClean="0">
                <a:latin typeface="Albertus Medium" panose="020E0602030304020304" pitchFamily="34" charset="0"/>
              </a:rPr>
              <a:t>of</a:t>
            </a:r>
            <a:r>
              <a:rPr lang="it-IT" sz="2000" dirty="0" smtClean="0">
                <a:latin typeface="Albertus Medium" panose="020E0602030304020304" pitchFamily="34" charset="0"/>
              </a:rPr>
              <a:t> </a:t>
            </a:r>
            <a:r>
              <a:rPr lang="it-IT" sz="2000" dirty="0" smtClean="0">
                <a:latin typeface="Albertus Medium" panose="020E0602030304020304" pitchFamily="34" charset="0"/>
              </a:rPr>
              <a:t> </a:t>
            </a:r>
            <a:r>
              <a:rPr lang="it-IT" sz="2000" dirty="0" err="1" smtClean="0">
                <a:latin typeface="Albertus Medium" panose="020E0602030304020304" pitchFamily="34" charset="0"/>
              </a:rPr>
              <a:t>saffron</a:t>
            </a:r>
            <a:r>
              <a:rPr lang="it-IT" sz="2000" dirty="0">
                <a:latin typeface="Albertus Medium" panose="020E0602030304020304" pitchFamily="34" charset="0"/>
              </a:rPr>
              <a:t/>
            </a:r>
            <a:br>
              <a:rPr lang="it-IT" sz="2000" dirty="0">
                <a:latin typeface="Albertus Medium" panose="020E0602030304020304" pitchFamily="34" charset="0"/>
              </a:rPr>
            </a:br>
            <a:r>
              <a:rPr lang="it-IT" sz="2000" dirty="0" smtClean="0">
                <a:latin typeface="Albertus Medium" panose="020E0602030304020304" pitchFamily="34" charset="0"/>
              </a:rPr>
              <a:t>12 </a:t>
            </a:r>
            <a:r>
              <a:rPr lang="it-IT" sz="2000" dirty="0" err="1" smtClean="0">
                <a:latin typeface="Albertus Medium" panose="020E0602030304020304" pitchFamily="34" charset="0"/>
              </a:rPr>
              <a:t>prawns</a:t>
            </a:r>
            <a:r>
              <a:rPr lang="it-IT" sz="2000" dirty="0" smtClean="0">
                <a:latin typeface="Albertus Medium" panose="020E0602030304020304" pitchFamily="34" charset="0"/>
              </a:rPr>
              <a:t>, </a:t>
            </a:r>
            <a:r>
              <a:rPr lang="it-IT" sz="2000" dirty="0" err="1" smtClean="0">
                <a:latin typeface="Albertus Medium" panose="020E0602030304020304" pitchFamily="34" charset="0"/>
              </a:rPr>
              <a:t>shelled</a:t>
            </a:r>
            <a:r>
              <a:rPr lang="it-IT" sz="2000" dirty="0" smtClean="0">
                <a:latin typeface="Albertus Medium" panose="020E0602030304020304" pitchFamily="34" charset="0"/>
              </a:rPr>
              <a:t> and </a:t>
            </a:r>
            <a:r>
              <a:rPr lang="it-IT" sz="2000" dirty="0" err="1" smtClean="0">
                <a:latin typeface="Albertus Medium" panose="020E0602030304020304" pitchFamily="34" charset="0"/>
              </a:rPr>
              <a:t>halved</a:t>
            </a:r>
            <a:r>
              <a:rPr lang="it-IT" sz="2000" dirty="0" smtClean="0">
                <a:latin typeface="Albertus Medium" panose="020E0602030304020304" pitchFamily="34" charset="0"/>
              </a:rPr>
              <a:t> </a:t>
            </a:r>
            <a:r>
              <a:rPr lang="it-IT" sz="2000" dirty="0" err="1" smtClean="0">
                <a:latin typeface="Albertus Medium" panose="020E0602030304020304" pitchFamily="34" charset="0"/>
              </a:rPr>
              <a:t>lengthways</a:t>
            </a:r>
            <a:r>
              <a:rPr lang="it-IT" sz="2000" dirty="0" smtClean="0">
                <a:latin typeface="Albertus Medium" panose="020E0602030304020304" pitchFamily="34" charset="0"/>
              </a:rPr>
              <a:t> (</a:t>
            </a:r>
            <a:r>
              <a:rPr lang="it-IT" sz="2000" dirty="0" err="1" smtClean="0">
                <a:latin typeface="Albertus Medium" panose="020E0602030304020304" pitchFamily="34" charset="0"/>
              </a:rPr>
              <a:t>keeping</a:t>
            </a:r>
            <a:r>
              <a:rPr lang="it-IT" sz="2000" dirty="0" smtClean="0">
                <a:latin typeface="Albertus Medium" panose="020E0602030304020304" pitchFamily="34" charset="0"/>
              </a:rPr>
              <a:t> the </a:t>
            </a:r>
            <a:r>
              <a:rPr lang="it-IT" sz="2000" dirty="0" err="1" smtClean="0">
                <a:latin typeface="Albertus Medium" panose="020E0602030304020304" pitchFamily="34" charset="0"/>
              </a:rPr>
              <a:t>heads</a:t>
            </a:r>
            <a:r>
              <a:rPr lang="it-IT" sz="2000" dirty="0" smtClean="0">
                <a:latin typeface="Albertus Medium" panose="020E0602030304020304" pitchFamily="34" charset="0"/>
              </a:rPr>
              <a:t>)</a:t>
            </a:r>
            <a:r>
              <a:rPr lang="it-IT" sz="2000" dirty="0">
                <a:latin typeface="Albertus Medium" panose="020E0602030304020304" pitchFamily="34" charset="0"/>
              </a:rPr>
              <a:t/>
            </a:r>
            <a:br>
              <a:rPr lang="it-IT" sz="2000" dirty="0">
                <a:latin typeface="Albertus Medium" panose="020E0602030304020304" pitchFamily="34" charset="0"/>
              </a:rPr>
            </a:br>
            <a:r>
              <a:rPr lang="it-IT" sz="2000" dirty="0">
                <a:latin typeface="Albertus Medium" panose="020E0602030304020304" pitchFamily="34" charset="0"/>
              </a:rPr>
              <a:t>12 </a:t>
            </a:r>
            <a:r>
              <a:rPr lang="it-IT" sz="2000" dirty="0" err="1">
                <a:latin typeface="Albertus Medium" panose="020E0602030304020304" pitchFamily="34" charset="0"/>
              </a:rPr>
              <a:t>mussels</a:t>
            </a:r>
            <a:r>
              <a:rPr lang="it-IT" sz="2000" dirty="0">
                <a:latin typeface="Albertus Medium" panose="020E0602030304020304" pitchFamily="34" charset="0"/>
              </a:rPr>
              <a:t>, </a:t>
            </a:r>
            <a:r>
              <a:rPr lang="it-IT" sz="2000" dirty="0" err="1">
                <a:latin typeface="Albertus Medium" panose="020E0602030304020304" pitchFamily="34" charset="0"/>
              </a:rPr>
              <a:t>debearded</a:t>
            </a:r>
            <a:r>
              <a:rPr lang="it-IT" sz="2000" dirty="0">
                <a:latin typeface="Albertus Medium" panose="020E0602030304020304" pitchFamily="34" charset="0"/>
              </a:rPr>
              <a:t/>
            </a:r>
            <a:br>
              <a:rPr lang="it-IT" sz="2000" dirty="0">
                <a:latin typeface="Albertus Medium" panose="020E0602030304020304" pitchFamily="34" charset="0"/>
              </a:rPr>
            </a:br>
            <a:r>
              <a:rPr lang="it-IT" sz="2000" dirty="0" smtClean="0">
                <a:latin typeface="Albertus Medium" panose="020E0602030304020304" pitchFamily="34" charset="0"/>
              </a:rPr>
              <a:t>200 g </a:t>
            </a:r>
            <a:r>
              <a:rPr lang="it-IT" sz="2000" dirty="0" err="1">
                <a:latin typeface="Albertus Medium" panose="020E0602030304020304" pitchFamily="34" charset="0"/>
              </a:rPr>
              <a:t>white</a:t>
            </a:r>
            <a:r>
              <a:rPr lang="it-IT" sz="2000" dirty="0">
                <a:latin typeface="Albertus Medium" panose="020E0602030304020304" pitchFamily="34" charset="0"/>
              </a:rPr>
              <a:t> </a:t>
            </a:r>
            <a:r>
              <a:rPr lang="it-IT" sz="2000" dirty="0" err="1">
                <a:latin typeface="Albertus Medium" panose="020E0602030304020304" pitchFamily="34" charset="0"/>
              </a:rPr>
              <a:t>fish</a:t>
            </a:r>
            <a:r>
              <a:rPr lang="it-IT" sz="2000" dirty="0">
                <a:latin typeface="Albertus Medium" panose="020E0602030304020304" pitchFamily="34" charset="0"/>
              </a:rPr>
              <a:t> cut </a:t>
            </a:r>
            <a:r>
              <a:rPr lang="it-IT" sz="2000" dirty="0" err="1">
                <a:latin typeface="Albertus Medium" panose="020E0602030304020304" pitchFamily="34" charset="0"/>
              </a:rPr>
              <a:t>into</a:t>
            </a:r>
            <a:r>
              <a:rPr lang="it-IT" sz="2000" dirty="0">
                <a:latin typeface="Albertus Medium" panose="020E0602030304020304" pitchFamily="34" charset="0"/>
              </a:rPr>
              <a:t> small </a:t>
            </a:r>
            <a:r>
              <a:rPr lang="it-IT" sz="2000" dirty="0" err="1">
                <a:latin typeface="Albertus Medium" panose="020E0602030304020304" pitchFamily="34" charset="0"/>
              </a:rPr>
              <a:t>pieces</a:t>
            </a:r>
            <a:r>
              <a:rPr lang="it-IT" sz="2000" dirty="0">
                <a:latin typeface="Albertus Medium" panose="020E0602030304020304" pitchFamily="34" charset="0"/>
              </a:rPr>
              <a:t/>
            </a:r>
            <a:br>
              <a:rPr lang="it-IT" sz="2000" dirty="0">
                <a:latin typeface="Albertus Medium" panose="020E0602030304020304" pitchFamily="34" charset="0"/>
              </a:rPr>
            </a:br>
            <a:r>
              <a:rPr lang="it-IT" sz="2000" dirty="0" smtClean="0">
                <a:latin typeface="Albertus Medium" panose="020E0602030304020304" pitchFamily="34" charset="0"/>
              </a:rPr>
              <a:t>100 g </a:t>
            </a:r>
            <a:r>
              <a:rPr lang="it-IT" sz="2000" dirty="0" err="1" smtClean="0">
                <a:latin typeface="Albertus Medium" panose="020E0602030304020304" pitchFamily="34" charset="0"/>
              </a:rPr>
              <a:t>of</a:t>
            </a:r>
            <a:r>
              <a:rPr lang="it-IT" sz="2000" dirty="0" smtClean="0">
                <a:latin typeface="Albertus Medium" panose="020E0602030304020304" pitchFamily="34" charset="0"/>
              </a:rPr>
              <a:t> </a:t>
            </a:r>
            <a:r>
              <a:rPr lang="it-IT" sz="2000" dirty="0" err="1" smtClean="0">
                <a:latin typeface="Albertus Medium" panose="020E0602030304020304" pitchFamily="34" charset="0"/>
              </a:rPr>
              <a:t>sliced</a:t>
            </a:r>
            <a:r>
              <a:rPr lang="it-IT" sz="2000" dirty="0" smtClean="0">
                <a:latin typeface="Albertus Medium" panose="020E0602030304020304" pitchFamily="34" charset="0"/>
              </a:rPr>
              <a:t> </a:t>
            </a:r>
            <a:r>
              <a:rPr lang="it-IT" sz="2000" dirty="0" err="1">
                <a:latin typeface="Albertus Medium" panose="020E0602030304020304" pitchFamily="34" charset="0"/>
              </a:rPr>
              <a:t>scallops</a:t>
            </a:r>
            <a:r>
              <a:rPr lang="it-IT" sz="2000" dirty="0">
                <a:latin typeface="Albertus Medium" panose="020E0602030304020304" pitchFamily="34" charset="0"/>
              </a:rPr>
              <a:t/>
            </a:r>
            <a:br>
              <a:rPr lang="it-IT" sz="2000" dirty="0">
                <a:latin typeface="Albertus Medium" panose="020E0602030304020304" pitchFamily="34" charset="0"/>
              </a:rPr>
            </a:br>
            <a:r>
              <a:rPr lang="it-IT" sz="2000" dirty="0" smtClean="0">
                <a:latin typeface="Albertus Medium" panose="020E0602030304020304" pitchFamily="34" charset="0"/>
              </a:rPr>
              <a:t>4 </a:t>
            </a:r>
            <a:r>
              <a:rPr lang="it-IT" sz="2000" dirty="0" err="1" smtClean="0">
                <a:latin typeface="Albertus Medium" panose="020E0602030304020304" pitchFamily="34" charset="0"/>
              </a:rPr>
              <a:t>tablespoons</a:t>
            </a:r>
            <a:r>
              <a:rPr lang="it-IT" sz="2000" dirty="0" smtClean="0">
                <a:latin typeface="Albertus Medium" panose="020E0602030304020304" pitchFamily="34" charset="0"/>
              </a:rPr>
              <a:t>  </a:t>
            </a:r>
            <a:r>
              <a:rPr lang="it-IT" sz="2000" dirty="0" err="1" smtClean="0">
                <a:latin typeface="Albertus Medium" panose="020E0602030304020304" pitchFamily="34" charset="0"/>
              </a:rPr>
              <a:t>of</a:t>
            </a:r>
            <a:r>
              <a:rPr lang="it-IT" sz="2000" dirty="0" smtClean="0">
                <a:latin typeface="Albertus Medium" panose="020E0602030304020304" pitchFamily="34" charset="0"/>
              </a:rPr>
              <a:t> </a:t>
            </a:r>
            <a:r>
              <a:rPr lang="it-IT" sz="2000" dirty="0" err="1" smtClean="0">
                <a:latin typeface="Albertus Medium" panose="020E0602030304020304" pitchFamily="34" charset="0"/>
              </a:rPr>
              <a:t>freshly</a:t>
            </a:r>
            <a:r>
              <a:rPr lang="it-IT" sz="2000" dirty="0" smtClean="0">
                <a:latin typeface="Albertus Medium" panose="020E0602030304020304" pitchFamily="34" charset="0"/>
              </a:rPr>
              <a:t> </a:t>
            </a:r>
            <a:r>
              <a:rPr lang="it-IT" sz="2000" dirty="0" err="1">
                <a:latin typeface="Albertus Medium" panose="020E0602030304020304" pitchFamily="34" charset="0"/>
              </a:rPr>
              <a:t>grated</a:t>
            </a:r>
            <a:r>
              <a:rPr lang="it-IT" sz="2000" dirty="0">
                <a:latin typeface="Albertus Medium" panose="020E0602030304020304" pitchFamily="34" charset="0"/>
              </a:rPr>
              <a:t> </a:t>
            </a:r>
            <a:r>
              <a:rPr lang="it-IT" sz="2000" dirty="0" err="1">
                <a:latin typeface="Albertus Medium" panose="020E0602030304020304" pitchFamily="34" charset="0"/>
              </a:rPr>
              <a:t>parmesan</a:t>
            </a:r>
            <a:r>
              <a:rPr lang="it-IT" sz="2000" dirty="0">
                <a:latin typeface="Albertus Medium" panose="020E0602030304020304" pitchFamily="34" charset="0"/>
              </a:rPr>
              <a:t> </a:t>
            </a:r>
            <a:r>
              <a:rPr lang="it-IT" sz="2000" dirty="0" err="1">
                <a:latin typeface="Albertus Medium" panose="020E0602030304020304" pitchFamily="34" charset="0"/>
              </a:rPr>
              <a:t>cheese</a:t>
            </a:r>
            <a:r>
              <a:rPr lang="it-IT" sz="2000" dirty="0">
                <a:latin typeface="Albertus Medium" panose="020E0602030304020304" pitchFamily="34" charset="0"/>
              </a:rPr>
              <a:t/>
            </a:r>
            <a:br>
              <a:rPr lang="it-IT" sz="2000" dirty="0">
                <a:latin typeface="Albertus Medium" panose="020E0602030304020304" pitchFamily="34" charset="0"/>
              </a:rPr>
            </a:br>
            <a:r>
              <a:rPr lang="it-IT" sz="2000" dirty="0">
                <a:latin typeface="Albertus Medium" panose="020E0602030304020304" pitchFamily="34" charset="0"/>
              </a:rPr>
              <a:t>2 </a:t>
            </a:r>
            <a:r>
              <a:rPr lang="it-IT" sz="2000" dirty="0" err="1">
                <a:latin typeface="Albertus Medium" panose="020E0602030304020304" pitchFamily="34" charset="0"/>
              </a:rPr>
              <a:t>tablespoons</a:t>
            </a:r>
            <a:r>
              <a:rPr lang="it-IT" sz="2000" dirty="0">
                <a:latin typeface="Albertus Medium" panose="020E0602030304020304" pitchFamily="34" charset="0"/>
              </a:rPr>
              <a:t> </a:t>
            </a:r>
            <a:r>
              <a:rPr lang="it-IT" sz="2000" dirty="0" err="1" smtClean="0">
                <a:latin typeface="Albertus Medium" panose="020E0602030304020304" pitchFamily="34" charset="0"/>
              </a:rPr>
              <a:t>of</a:t>
            </a:r>
            <a:r>
              <a:rPr lang="it-IT" sz="2000" dirty="0" smtClean="0">
                <a:latin typeface="Albertus Medium" panose="020E0602030304020304" pitchFamily="34" charset="0"/>
              </a:rPr>
              <a:t> </a:t>
            </a:r>
            <a:r>
              <a:rPr lang="it-IT" sz="2000" dirty="0" err="1" smtClean="0">
                <a:latin typeface="Albertus Medium" panose="020E0602030304020304" pitchFamily="34" charset="0"/>
              </a:rPr>
              <a:t>chopped</a:t>
            </a:r>
            <a:r>
              <a:rPr lang="it-IT" sz="2000" dirty="0" smtClean="0">
                <a:latin typeface="Albertus Medium" panose="020E0602030304020304" pitchFamily="34" charset="0"/>
              </a:rPr>
              <a:t> </a:t>
            </a:r>
            <a:r>
              <a:rPr lang="it-IT" sz="2000" dirty="0" err="1">
                <a:latin typeface="Albertus Medium" panose="020E0602030304020304" pitchFamily="34" charset="0"/>
              </a:rPr>
              <a:t>fresh</a:t>
            </a:r>
            <a:r>
              <a:rPr lang="it-IT" sz="2000" dirty="0">
                <a:latin typeface="Albertus Medium" panose="020E0602030304020304" pitchFamily="34" charset="0"/>
              </a:rPr>
              <a:t> </a:t>
            </a:r>
            <a:r>
              <a:rPr lang="it-IT" sz="2000" dirty="0" err="1">
                <a:latin typeface="Albertus Medium" panose="020E0602030304020304" pitchFamily="34" charset="0"/>
              </a:rPr>
              <a:t>parsley</a:t>
            </a:r>
            <a:r>
              <a:rPr lang="it-IT" sz="2000" dirty="0">
                <a:latin typeface="Albertus Medium" panose="020E0602030304020304" pitchFamily="34" charset="0"/>
              </a:rPr>
              <a:t/>
            </a:r>
            <a:br>
              <a:rPr lang="it-IT" sz="2000" dirty="0">
                <a:latin typeface="Albertus Medium" panose="020E0602030304020304" pitchFamily="34" charset="0"/>
              </a:rPr>
            </a:br>
            <a:r>
              <a:rPr lang="it-IT" sz="2000" dirty="0">
                <a:latin typeface="Albertus Medium" panose="020E0602030304020304" pitchFamily="34" charset="0"/>
              </a:rPr>
              <a:t>2 </a:t>
            </a:r>
            <a:r>
              <a:rPr lang="it-IT" sz="2000" dirty="0" err="1">
                <a:latin typeface="Albertus Medium" panose="020E0602030304020304" pitchFamily="34" charset="0"/>
              </a:rPr>
              <a:t>tablespoons</a:t>
            </a:r>
            <a:r>
              <a:rPr lang="it-IT" sz="2000" dirty="0">
                <a:latin typeface="Albertus Medium" panose="020E0602030304020304" pitchFamily="34" charset="0"/>
              </a:rPr>
              <a:t> </a:t>
            </a:r>
            <a:r>
              <a:rPr lang="it-IT" sz="2000" dirty="0" err="1" smtClean="0">
                <a:latin typeface="Albertus Medium" panose="020E0602030304020304" pitchFamily="34" charset="0"/>
              </a:rPr>
              <a:t>of</a:t>
            </a:r>
            <a:r>
              <a:rPr lang="it-IT" sz="2000" dirty="0" smtClean="0">
                <a:latin typeface="Albertus Medium" panose="020E0602030304020304" pitchFamily="34" charset="0"/>
              </a:rPr>
              <a:t> </a:t>
            </a:r>
            <a:r>
              <a:rPr lang="it-IT" sz="2000" dirty="0" err="1" smtClean="0">
                <a:latin typeface="Albertus Medium" panose="020E0602030304020304" pitchFamily="34" charset="0"/>
              </a:rPr>
              <a:t>fresh</a:t>
            </a:r>
            <a:r>
              <a:rPr lang="it-IT" sz="2000" dirty="0" smtClean="0">
                <a:latin typeface="Albertus Medium" panose="020E0602030304020304" pitchFamily="34" charset="0"/>
              </a:rPr>
              <a:t> </a:t>
            </a:r>
            <a:r>
              <a:rPr lang="it-IT" sz="2000" dirty="0" err="1">
                <a:latin typeface="Albertus Medium" panose="020E0602030304020304" pitchFamily="34" charset="0"/>
              </a:rPr>
              <a:t>chopped</a:t>
            </a:r>
            <a:r>
              <a:rPr lang="it-IT" sz="2000" dirty="0">
                <a:latin typeface="Albertus Medium" panose="020E0602030304020304" pitchFamily="34" charset="0"/>
              </a:rPr>
              <a:t> </a:t>
            </a:r>
            <a:r>
              <a:rPr lang="it-IT" sz="2000" dirty="0" err="1">
                <a:latin typeface="Albertus Medium" panose="020E0602030304020304" pitchFamily="34" charset="0"/>
              </a:rPr>
              <a:t>dill</a:t>
            </a:r>
            <a:r>
              <a:rPr lang="it-IT" sz="2000" dirty="0">
                <a:latin typeface="Albertus Medium" panose="020E0602030304020304" pitchFamily="34" charset="0"/>
              </a:rPr>
              <a:t/>
            </a:r>
            <a:br>
              <a:rPr lang="it-IT" sz="2000" dirty="0">
                <a:latin typeface="Albertus Medium" panose="020E0602030304020304" pitchFamily="34" charset="0"/>
              </a:rPr>
            </a:br>
            <a:r>
              <a:rPr lang="it-IT" sz="2000" dirty="0">
                <a:latin typeface="Albertus Medium" panose="020E0602030304020304" pitchFamily="34" charset="0"/>
              </a:rPr>
              <a:t>2 </a:t>
            </a:r>
            <a:r>
              <a:rPr lang="it-IT" sz="2000" dirty="0" err="1" smtClean="0">
                <a:latin typeface="Albertus Medium" panose="020E0602030304020304" pitchFamily="34" charset="0"/>
              </a:rPr>
              <a:t>tablespoons</a:t>
            </a:r>
            <a:r>
              <a:rPr lang="it-IT" sz="2000" dirty="0" smtClean="0">
                <a:latin typeface="Albertus Medium" panose="020E0602030304020304" pitchFamily="34" charset="0"/>
              </a:rPr>
              <a:t>  </a:t>
            </a:r>
            <a:r>
              <a:rPr lang="it-IT" sz="2000" dirty="0" err="1" smtClean="0">
                <a:latin typeface="Albertus Medium" panose="020E0602030304020304" pitchFamily="34" charset="0"/>
              </a:rPr>
              <a:t>of</a:t>
            </a:r>
            <a:r>
              <a:rPr lang="it-IT" sz="2000" dirty="0" smtClean="0">
                <a:latin typeface="Albertus Medium" panose="020E0602030304020304" pitchFamily="34" charset="0"/>
              </a:rPr>
              <a:t>  </a:t>
            </a:r>
            <a:r>
              <a:rPr lang="it-IT" sz="2000" dirty="0" err="1">
                <a:latin typeface="Albertus Medium" panose="020E0602030304020304" pitchFamily="34" charset="0"/>
              </a:rPr>
              <a:t>chopped</a:t>
            </a:r>
            <a:r>
              <a:rPr lang="it-IT" sz="2000" dirty="0">
                <a:latin typeface="Albertus Medium" panose="020E0602030304020304" pitchFamily="34" charset="0"/>
              </a:rPr>
              <a:t> </a:t>
            </a:r>
            <a:r>
              <a:rPr lang="it-IT" sz="2000" dirty="0" err="1">
                <a:latin typeface="Albertus Medium" panose="020E0602030304020304" pitchFamily="34" charset="0"/>
              </a:rPr>
              <a:t>thyme</a:t>
            </a:r>
            <a:r>
              <a:rPr lang="it-IT" sz="2000" dirty="0">
                <a:latin typeface="Albertus Medium" panose="020E0602030304020304" pitchFamily="34" charset="0"/>
              </a:rPr>
              <a:t/>
            </a:r>
            <a:br>
              <a:rPr lang="it-IT" sz="2000" dirty="0">
                <a:latin typeface="Albertus Medium" panose="020E0602030304020304" pitchFamily="34" charset="0"/>
              </a:rPr>
            </a:br>
            <a:r>
              <a:rPr lang="it-IT" sz="2000" dirty="0" smtClean="0">
                <a:latin typeface="Albertus Medium" panose="020E0602030304020304" pitchFamily="34" charset="0"/>
              </a:rPr>
              <a:t>Some </a:t>
            </a:r>
            <a:r>
              <a:rPr lang="it-IT" sz="2000" dirty="0" err="1" smtClean="0">
                <a:latin typeface="Albertus Medium" panose="020E0602030304020304" pitchFamily="34" charset="0"/>
              </a:rPr>
              <a:t>diced</a:t>
            </a:r>
            <a:r>
              <a:rPr lang="it-IT" sz="2000" dirty="0" smtClean="0">
                <a:latin typeface="Albertus Medium" panose="020E0602030304020304" pitchFamily="34" charset="0"/>
              </a:rPr>
              <a:t> </a:t>
            </a:r>
            <a:r>
              <a:rPr lang="it-IT" sz="2000" dirty="0" err="1">
                <a:latin typeface="Albertus Medium" panose="020E0602030304020304" pitchFamily="34" charset="0"/>
              </a:rPr>
              <a:t>butter</a:t>
            </a:r>
            <a:r>
              <a:rPr lang="it-IT" sz="2000" dirty="0">
                <a:latin typeface="Albertus Medium" panose="020E0602030304020304" pitchFamily="34" charset="0"/>
              </a:rPr>
              <a:t>, </a:t>
            </a:r>
            <a:r>
              <a:rPr lang="it-IT" sz="2000" dirty="0" err="1">
                <a:latin typeface="Albertus Medium" panose="020E0602030304020304" pitchFamily="34" charset="0"/>
              </a:rPr>
              <a:t>kept</a:t>
            </a:r>
            <a:r>
              <a:rPr lang="it-IT" sz="2000" dirty="0">
                <a:latin typeface="Albertus Medium" panose="020E0602030304020304" pitchFamily="34" charset="0"/>
              </a:rPr>
              <a:t> in the </a:t>
            </a:r>
            <a:r>
              <a:rPr lang="it-IT" sz="2000" dirty="0" err="1">
                <a:latin typeface="Albertus Medium" panose="020E0602030304020304" pitchFamily="34" charset="0"/>
              </a:rPr>
              <a:t>fridge</a:t>
            </a:r>
            <a:endParaRPr lang="it-IT" sz="2000" dirty="0">
              <a:latin typeface="Albertus Medium" panose="020E0602030304020304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390314" y="-1"/>
            <a:ext cx="63585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</a:t>
            </a:r>
            <a:r>
              <a:rPr lang="it-IT" sz="4000" b="1" dirty="0" err="1" smtClean="0">
                <a:solidFill>
                  <a:srgbClr val="FF0000"/>
                </a:solidFill>
                <a:latin typeface="Algerian" panose="04020705040A02060702" pitchFamily="82" charset="0"/>
              </a:rPr>
              <a:t>seafood</a:t>
            </a:r>
            <a:r>
              <a:rPr lang="it-IT" sz="4000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 </a:t>
            </a:r>
            <a:r>
              <a:rPr lang="it-IT" sz="4000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 </a:t>
            </a:r>
            <a:r>
              <a:rPr lang="it-IT" sz="4000" b="1" i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risotto</a:t>
            </a:r>
            <a:endParaRPr lang="it-IT" sz="4000" b="1" i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91051" y="1572164"/>
            <a:ext cx="4911743" cy="39705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775623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04911" y="239151"/>
            <a:ext cx="796231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 preparation Method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Albertus Medium" panose="020E0602030304020304" pitchFamily="34" charset="0"/>
              </a:rPr>
              <a:t>Prepare all the seafood and keep aside.</a:t>
            </a:r>
            <a:br>
              <a:rPr lang="en-US" dirty="0">
                <a:latin typeface="Albertus Medium" panose="020E0602030304020304" pitchFamily="34" charset="0"/>
              </a:rPr>
            </a:br>
            <a:r>
              <a:rPr lang="en-US" dirty="0">
                <a:latin typeface="Albertus Medium" panose="020E0602030304020304" pitchFamily="34" charset="0"/>
              </a:rPr>
              <a:t>In a small saucepan, heat </a:t>
            </a:r>
            <a:r>
              <a:rPr lang="en-US" dirty="0" smtClean="0">
                <a:latin typeface="Albertus Medium" panose="020E0602030304020304" pitchFamily="34" charset="0"/>
              </a:rPr>
              <a:t>the stock  </a:t>
            </a:r>
            <a:r>
              <a:rPr lang="en-US" dirty="0">
                <a:latin typeface="Albertus Medium" panose="020E0602030304020304" pitchFamily="34" charset="0"/>
              </a:rPr>
              <a:t>until simmering.</a:t>
            </a:r>
            <a:br>
              <a:rPr lang="en-US" dirty="0">
                <a:latin typeface="Albertus Medium" panose="020E0602030304020304" pitchFamily="34" charset="0"/>
              </a:rPr>
            </a:br>
            <a:r>
              <a:rPr lang="en-US" dirty="0">
                <a:latin typeface="Albertus Medium" panose="020E0602030304020304" pitchFamily="34" charset="0"/>
              </a:rPr>
              <a:t>In a separate, heavy based saucepan, heat the olive oil, butter and the shallots over a medium heat and let </a:t>
            </a:r>
            <a:r>
              <a:rPr lang="en-US" dirty="0" smtClean="0">
                <a:latin typeface="Albertus Medium" panose="020E0602030304020304" pitchFamily="34" charset="0"/>
              </a:rPr>
              <a:t>sauté </a:t>
            </a:r>
            <a:r>
              <a:rPr lang="en-US" dirty="0">
                <a:latin typeface="Albertus Medium" panose="020E0602030304020304" pitchFamily="34" charset="0"/>
              </a:rPr>
              <a:t>for 3 minutes.</a:t>
            </a:r>
            <a:br>
              <a:rPr lang="en-US" dirty="0">
                <a:latin typeface="Albertus Medium" panose="020E0602030304020304" pitchFamily="34" charset="0"/>
              </a:rPr>
            </a:br>
            <a:r>
              <a:rPr lang="en-US" dirty="0">
                <a:latin typeface="Albertus Medium" panose="020E0602030304020304" pitchFamily="34" charset="0"/>
              </a:rPr>
              <a:t>Add in the prawn heads and let </a:t>
            </a:r>
            <a:r>
              <a:rPr lang="en-US" dirty="0" smtClean="0">
                <a:latin typeface="Albertus Medium" panose="020E0602030304020304" pitchFamily="34" charset="0"/>
              </a:rPr>
              <a:t>cook </a:t>
            </a:r>
            <a:r>
              <a:rPr lang="en-US" dirty="0">
                <a:latin typeface="Albertus Medium" panose="020E0602030304020304" pitchFamily="34" charset="0"/>
              </a:rPr>
              <a:t>for </a:t>
            </a:r>
            <a:r>
              <a:rPr lang="en-US" dirty="0" smtClean="0">
                <a:latin typeface="Albertus Medium" panose="020E0602030304020304" pitchFamily="34" charset="0"/>
              </a:rPr>
              <a:t> </a:t>
            </a:r>
            <a:r>
              <a:rPr lang="en-US" dirty="0">
                <a:latin typeface="Albertus Medium" panose="020E0602030304020304" pitchFamily="34" charset="0"/>
              </a:rPr>
              <a:t>further few minutes.</a:t>
            </a:r>
            <a:br>
              <a:rPr lang="en-US" dirty="0">
                <a:latin typeface="Albertus Medium" panose="020E0602030304020304" pitchFamily="34" charset="0"/>
              </a:rPr>
            </a:br>
            <a:r>
              <a:rPr lang="en-US" dirty="0">
                <a:latin typeface="Albertus Medium" panose="020E0602030304020304" pitchFamily="34" charset="0"/>
              </a:rPr>
              <a:t>Add in the </a:t>
            </a:r>
            <a:r>
              <a:rPr lang="en-US" i="1" dirty="0" err="1">
                <a:latin typeface="Albertus Medium" panose="020E0602030304020304" pitchFamily="34" charset="0"/>
              </a:rPr>
              <a:t>aborio</a:t>
            </a:r>
            <a:r>
              <a:rPr lang="en-US" dirty="0">
                <a:latin typeface="Albertus Medium" panose="020E0602030304020304" pitchFamily="34" charset="0"/>
              </a:rPr>
              <a:t> rice and toast over a low heat for 2 minutes, stirring every </a:t>
            </a:r>
            <a:r>
              <a:rPr lang="en-US" dirty="0" smtClean="0">
                <a:latin typeface="Albertus Medium" panose="020E0602030304020304" pitchFamily="34" charset="0"/>
              </a:rPr>
              <a:t>frequently. </a:t>
            </a:r>
            <a:r>
              <a:rPr lang="en-US" dirty="0">
                <a:latin typeface="Albertus Medium" panose="020E0602030304020304" pitchFamily="34" charset="0"/>
              </a:rPr>
              <a:t>Don’t let it stick!.</a:t>
            </a:r>
            <a:br>
              <a:rPr lang="en-US" dirty="0">
                <a:latin typeface="Albertus Medium" panose="020E0602030304020304" pitchFamily="34" charset="0"/>
              </a:rPr>
            </a:br>
            <a:r>
              <a:rPr lang="en-US" dirty="0">
                <a:latin typeface="Albertus Medium" panose="020E0602030304020304" pitchFamily="34" charset="0"/>
              </a:rPr>
              <a:t>Add wine and saffron and cook until almost evaporated, </a:t>
            </a:r>
            <a:r>
              <a:rPr lang="en-US" dirty="0" smtClean="0">
                <a:latin typeface="Albertus Medium" panose="020E0602030304020304" pitchFamily="34" charset="0"/>
              </a:rPr>
              <a:t>keeping stirring, this </a:t>
            </a:r>
            <a:r>
              <a:rPr lang="en-US" dirty="0">
                <a:latin typeface="Albertus Medium" panose="020E0602030304020304" pitchFamily="34" charset="0"/>
              </a:rPr>
              <a:t>will take at least 1 </a:t>
            </a:r>
            <a:r>
              <a:rPr lang="en-US" dirty="0" smtClean="0">
                <a:latin typeface="Albertus Medium" panose="020E0602030304020304" pitchFamily="34" charset="0"/>
              </a:rPr>
              <a:t>minute. </a:t>
            </a:r>
          </a:p>
          <a:p>
            <a:r>
              <a:rPr lang="en-US" dirty="0" smtClean="0">
                <a:latin typeface="Albertus Medium" panose="020E0602030304020304" pitchFamily="34" charset="0"/>
              </a:rPr>
              <a:t>Mix </a:t>
            </a:r>
            <a:r>
              <a:rPr lang="en-US" dirty="0">
                <a:latin typeface="Albertus Medium" panose="020E0602030304020304" pitchFamily="34" charset="0"/>
              </a:rPr>
              <a:t>in </a:t>
            </a:r>
            <a:r>
              <a:rPr lang="en-US" dirty="0" smtClean="0">
                <a:latin typeface="Albertus Medium" panose="020E0602030304020304" pitchFamily="34" charset="0"/>
              </a:rPr>
              <a:t>hot </a:t>
            </a:r>
            <a:r>
              <a:rPr lang="en-US" dirty="0">
                <a:latin typeface="Albertus Medium" panose="020E0602030304020304" pitchFamily="34" charset="0"/>
              </a:rPr>
              <a:t>stock and </a:t>
            </a:r>
            <a:r>
              <a:rPr lang="en-US" dirty="0" smtClean="0">
                <a:latin typeface="Albertus Medium" panose="020E0602030304020304" pitchFamily="34" charset="0"/>
              </a:rPr>
              <a:t>bring </a:t>
            </a:r>
            <a:r>
              <a:rPr lang="en-US" dirty="0">
                <a:latin typeface="Albertus Medium" panose="020E0602030304020304" pitchFamily="34" charset="0"/>
              </a:rPr>
              <a:t>to </a:t>
            </a:r>
            <a:r>
              <a:rPr lang="en-US" dirty="0" smtClean="0">
                <a:latin typeface="Albertus Medium" panose="020E0602030304020304" pitchFamily="34" charset="0"/>
              </a:rPr>
              <a:t>the boil.</a:t>
            </a:r>
            <a:r>
              <a:rPr lang="en-US" dirty="0">
                <a:latin typeface="Albertus Medium" panose="020E0602030304020304" pitchFamily="34" charset="0"/>
              </a:rPr>
              <a:t> </a:t>
            </a:r>
            <a:r>
              <a:rPr lang="en-US" dirty="0" smtClean="0">
                <a:latin typeface="Albertus Medium" panose="020E0602030304020304" pitchFamily="34" charset="0"/>
              </a:rPr>
              <a:t>Gently </a:t>
            </a:r>
            <a:r>
              <a:rPr lang="en-US" dirty="0">
                <a:latin typeface="Albertus Medium" panose="020E0602030304020304" pitchFamily="34" charset="0"/>
              </a:rPr>
              <a:t>simmer the rice for around 12 </a:t>
            </a:r>
            <a:r>
              <a:rPr lang="en-US" dirty="0" smtClean="0">
                <a:latin typeface="Albertus Medium" panose="020E0602030304020304" pitchFamily="34" charset="0"/>
              </a:rPr>
              <a:t>minutes, adding </a:t>
            </a:r>
            <a:r>
              <a:rPr lang="en-US" dirty="0">
                <a:latin typeface="Albertus Medium" panose="020E0602030304020304" pitchFamily="34" charset="0"/>
              </a:rPr>
              <a:t>in </a:t>
            </a:r>
            <a:r>
              <a:rPr lang="en-US" dirty="0" smtClean="0">
                <a:latin typeface="Albertus Medium" panose="020E0602030304020304" pitchFamily="34" charset="0"/>
              </a:rPr>
              <a:t> some more </a:t>
            </a:r>
            <a:r>
              <a:rPr lang="en-US" dirty="0">
                <a:latin typeface="Albertus Medium" panose="020E0602030304020304" pitchFamily="34" charset="0"/>
              </a:rPr>
              <a:t>stock </a:t>
            </a:r>
            <a:r>
              <a:rPr lang="en-US" dirty="0" smtClean="0">
                <a:latin typeface="Albertus Medium" panose="020E0602030304020304" pitchFamily="34" charset="0"/>
              </a:rPr>
              <a:t>if  it gets too dry. It </a:t>
            </a:r>
            <a:r>
              <a:rPr lang="en-US" dirty="0">
                <a:latin typeface="Albertus Medium" panose="020E0602030304020304" pitchFamily="34" charset="0"/>
              </a:rPr>
              <a:t>should always resemble a </a:t>
            </a:r>
            <a:r>
              <a:rPr lang="en-US" dirty="0" smtClean="0">
                <a:latin typeface="Albertus Medium" panose="020E0602030304020304" pitchFamily="34" charset="0"/>
              </a:rPr>
              <a:t>porridge so </a:t>
            </a:r>
            <a:r>
              <a:rPr lang="en-US" dirty="0">
                <a:latin typeface="Albertus Medium" panose="020E0602030304020304" pitchFamily="34" charset="0"/>
              </a:rPr>
              <a:t>k</a:t>
            </a:r>
            <a:r>
              <a:rPr lang="en-US" dirty="0" smtClean="0">
                <a:latin typeface="Albertus Medium" panose="020E0602030304020304" pitchFamily="34" charset="0"/>
              </a:rPr>
              <a:t>eep </a:t>
            </a:r>
            <a:r>
              <a:rPr lang="en-US" dirty="0">
                <a:latin typeface="Albertus Medium" panose="020E0602030304020304" pitchFamily="34" charset="0"/>
              </a:rPr>
              <a:t>it </a:t>
            </a:r>
            <a:r>
              <a:rPr lang="en-US" dirty="0" smtClean="0">
                <a:latin typeface="Albertus Medium" panose="020E0602030304020304" pitchFamily="34" charset="0"/>
              </a:rPr>
              <a:t>moist. </a:t>
            </a:r>
          </a:p>
          <a:p>
            <a:r>
              <a:rPr lang="en-US" dirty="0" smtClean="0">
                <a:latin typeface="Albertus Medium" panose="020E0602030304020304" pitchFamily="34" charset="0"/>
              </a:rPr>
              <a:t>Add </a:t>
            </a:r>
            <a:r>
              <a:rPr lang="en-US" dirty="0">
                <a:latin typeface="Albertus Medium" panose="020E0602030304020304" pitchFamily="34" charset="0"/>
              </a:rPr>
              <a:t>in the prawns and mussels and continue </a:t>
            </a:r>
            <a:r>
              <a:rPr lang="en-US" dirty="0" smtClean="0">
                <a:latin typeface="Albertus Medium" panose="020E0602030304020304" pitchFamily="34" charset="0"/>
              </a:rPr>
              <a:t>simmering for </a:t>
            </a:r>
            <a:r>
              <a:rPr lang="en-US" dirty="0">
                <a:latin typeface="Albertus Medium" panose="020E0602030304020304" pitchFamily="34" charset="0"/>
              </a:rPr>
              <a:t>2 </a:t>
            </a:r>
            <a:r>
              <a:rPr lang="en-US" dirty="0" smtClean="0">
                <a:latin typeface="Albertus Medium" panose="020E0602030304020304" pitchFamily="34" charset="0"/>
              </a:rPr>
              <a:t>minutes.</a:t>
            </a:r>
          </a:p>
          <a:p>
            <a:r>
              <a:rPr lang="en-US" dirty="0" smtClean="0">
                <a:latin typeface="Albertus Medium" panose="020E0602030304020304" pitchFamily="34" charset="0"/>
              </a:rPr>
              <a:t>Add </a:t>
            </a:r>
            <a:r>
              <a:rPr lang="en-US" dirty="0">
                <a:latin typeface="Albertus Medium" panose="020E0602030304020304" pitchFamily="34" charset="0"/>
              </a:rPr>
              <a:t>in the remaining seafood and simmer for a further minute</a:t>
            </a:r>
            <a:r>
              <a:rPr lang="en-US" dirty="0" smtClean="0">
                <a:latin typeface="Albertus Medium" panose="020E0602030304020304" pitchFamily="34" charset="0"/>
              </a:rPr>
              <a:t>. The </a:t>
            </a:r>
            <a:r>
              <a:rPr lang="en-US" dirty="0">
                <a:latin typeface="Albertus Medium" panose="020E0602030304020304" pitchFamily="34" charset="0"/>
              </a:rPr>
              <a:t>rice should be tender but still firm to bite or </a:t>
            </a:r>
            <a:r>
              <a:rPr lang="en-US" i="1" dirty="0">
                <a:latin typeface="Albertus Medium" panose="020E0602030304020304" pitchFamily="34" charset="0"/>
              </a:rPr>
              <a:t>‘</a:t>
            </a:r>
            <a:r>
              <a:rPr lang="en-US" i="1" dirty="0" smtClean="0">
                <a:latin typeface="Albertus Medium" panose="020E0602030304020304" pitchFamily="34" charset="0"/>
              </a:rPr>
              <a:t>al dente</a:t>
            </a:r>
            <a:r>
              <a:rPr lang="en-US" i="1" dirty="0" smtClean="0">
                <a:latin typeface="Albertus Medium" panose="020E0602030304020304" pitchFamily="34" charset="0"/>
              </a:rPr>
              <a:t>’.</a:t>
            </a:r>
            <a:endParaRPr lang="en-US" dirty="0">
              <a:latin typeface="Albertus Medium" panose="020E0602030304020304" pitchFamily="34" charset="0"/>
            </a:endParaRPr>
          </a:p>
          <a:p>
            <a:r>
              <a:rPr lang="en-US" dirty="0" smtClean="0">
                <a:latin typeface="Albertus Medium" panose="020E0602030304020304" pitchFamily="34" charset="0"/>
              </a:rPr>
              <a:t>Remove </a:t>
            </a:r>
            <a:r>
              <a:rPr lang="en-US" dirty="0">
                <a:latin typeface="Albertus Medium" panose="020E0602030304020304" pitchFamily="34" charset="0"/>
              </a:rPr>
              <a:t>from the heat and vigorously stir in the cheeses and the cold diced butter. Stir continuously until all the butter has </a:t>
            </a:r>
            <a:r>
              <a:rPr lang="en-US" dirty="0" smtClean="0">
                <a:latin typeface="Albertus Medium" panose="020E0602030304020304" pitchFamily="34" charset="0"/>
              </a:rPr>
              <a:t>melted.</a:t>
            </a:r>
            <a:r>
              <a:rPr lang="en-US" dirty="0">
                <a:latin typeface="Albertus Medium" panose="020E0602030304020304" pitchFamily="34" charset="0"/>
              </a:rPr>
              <a:t/>
            </a:r>
            <a:br>
              <a:rPr lang="en-US" dirty="0">
                <a:latin typeface="Albertus Medium" panose="020E0602030304020304" pitchFamily="34" charset="0"/>
              </a:rPr>
            </a:br>
            <a:r>
              <a:rPr lang="en-US" dirty="0">
                <a:latin typeface="Albertus Medium" panose="020E0602030304020304" pitchFamily="34" charset="0"/>
              </a:rPr>
              <a:t>Mix in the thyme, dill and parsley.</a:t>
            </a:r>
            <a:br>
              <a:rPr lang="en-US" dirty="0">
                <a:latin typeface="Albertus Medium" panose="020E0602030304020304" pitchFamily="34" charset="0"/>
              </a:rPr>
            </a:br>
            <a:r>
              <a:rPr lang="en-US" dirty="0">
                <a:latin typeface="Albertus Medium" panose="020E0602030304020304" pitchFamily="34" charset="0"/>
              </a:rPr>
              <a:t>Season risotto </a:t>
            </a:r>
            <a:r>
              <a:rPr lang="en-US" dirty="0" smtClean="0">
                <a:latin typeface="Albertus Medium" panose="020E0602030304020304" pitchFamily="34" charset="0"/>
              </a:rPr>
              <a:t>with </a:t>
            </a:r>
            <a:r>
              <a:rPr lang="en-US" dirty="0">
                <a:latin typeface="Albertus Medium" panose="020E0602030304020304" pitchFamily="34" charset="0"/>
              </a:rPr>
              <a:t>pepper and garnish with the mussels and prawn heads placed on the </a:t>
            </a:r>
            <a:r>
              <a:rPr lang="en-US" dirty="0" smtClean="0">
                <a:latin typeface="Albertus Medium" panose="020E0602030304020304" pitchFamily="34" charset="0"/>
              </a:rPr>
              <a:t>top.</a:t>
            </a:r>
            <a:endParaRPr lang="en-US" dirty="0">
              <a:latin typeface="Albertus Medium" panose="020E0602030304020304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712180">
            <a:off x="8499529" y="1447493"/>
            <a:ext cx="3339354" cy="32534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2019740568"/>
      </p:ext>
    </p:extLst>
  </p:cSld>
  <p:clrMapOvr>
    <a:masterClrMapping/>
  </p:clrMapOvr>
</p:sld>
</file>

<file path=ppt/theme/theme1.xml><?xml version="1.0" encoding="utf-8"?>
<a:theme xmlns:a="http://schemas.openxmlformats.org/drawingml/2006/main" name="Profondità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TM04033923[[fn=Profondità]]</Template>
  <TotalTime>61</TotalTime>
  <Words>7</Words>
  <Application>Microsoft Office PowerPoint</Application>
  <PresentationFormat>Personalizzato</PresentationFormat>
  <Paragraphs>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Profondità</vt:lpstr>
      <vt:lpstr>Diapositiva 1</vt:lpstr>
      <vt:lpstr>Diapositiva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user</dc:creator>
  <cp:lastModifiedBy>Flavia</cp:lastModifiedBy>
  <cp:revision>16</cp:revision>
  <dcterms:created xsi:type="dcterms:W3CDTF">2018-04-06T11:11:02Z</dcterms:created>
  <dcterms:modified xsi:type="dcterms:W3CDTF">2018-04-19T13:36:04Z</dcterms:modified>
</cp:coreProperties>
</file>