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62" r:id="rId5"/>
    <p:sldId id="263" r:id="rId6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000" autoAdjust="0"/>
  </p:normalViewPr>
  <p:slideViewPr>
    <p:cSldViewPr>
      <p:cViewPr varScale="1">
        <p:scale>
          <a:sx n="89" d="100"/>
          <a:sy n="89" d="100"/>
        </p:scale>
        <p:origin x="162" y="22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627573-1BB9-4744-9985-9A25DBEC1BC6}" type="datetime1">
              <a:rPr lang="it-IT" smtClean="0"/>
              <a:t>23/05/2018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B34C6-9E43-4EE0-BA99-B6E182ED032B}" type="datetime1">
              <a:rPr lang="it-IT" smtClean="0"/>
              <a:pPr/>
              <a:t>23/05/2018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972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5" name="Rettangolo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8F90E2-D604-48D1-A4C7-0366E9B78D19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  <p:sp useBgFill="1">
        <p:nvSpPr>
          <p:cNvPr id="20" name="Figura a mano libera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CEABA-1AA7-41B8-AE32-D66D8729054F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Figura a mano libera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07B8CC-ACD7-4EB2-9D24-98B5028989FB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77C3C2-0EDC-4F82-8162-F2360BC4A20A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6C0C8F-1A0C-4117-B818-610534F41390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Figura a mano libera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8CE728-C5EA-46FD-9925-D58DA23605EF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758B80-56A8-42CB-9B24-0B484F13F408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02D11-D6A6-4E57-A9CA-9D4DE8AFEE23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1AF8BB-6663-44D3-8759-46E83416F020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9025AF-C599-4D13-B313-F86189CD04BF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120CE-A751-421F-B587-C1E6A92BA9EF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C85F64A-04EB-4FE8-9663-DE7F5EB7CFA3}" type="datetime1">
              <a:rPr lang="it-IT" noProof="0" smtClean="0"/>
              <a:t>23/05/2018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8" name="Figura a mano libera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756" y="332656"/>
            <a:ext cx="12097344" cy="1575048"/>
          </a:xfrm>
        </p:spPr>
        <p:txBody>
          <a:bodyPr rtlCol="0">
            <a:noAutofit/>
          </a:bodyPr>
          <a:lstStyle/>
          <a:p>
            <a:pPr rtl="0"/>
            <a:r>
              <a:rPr lang="it-IT" sz="15000" dirty="0" smtClean="0">
                <a:latin typeface="Algerian" panose="04020705040A02060702" pitchFamily="82" charset="0"/>
              </a:rPr>
              <a:t>Fico d’ India</a:t>
            </a:r>
            <a:endParaRPr lang="it-IT" sz="15000" dirty="0">
              <a:latin typeface="Algerian" panose="04020705040A02060702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576">
            <a:off x="5281194" y="2089905"/>
            <a:ext cx="6562008" cy="381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878">
            <a:off x="195402" y="2721386"/>
            <a:ext cx="5487096" cy="337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1764" y="1854409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prickly pear is a succulent plant belonging to the family of cacti and to the genus </a:t>
            </a:r>
            <a:r>
              <a:rPr lang="en-US" sz="2400" i="1" dirty="0" err="1" smtClean="0"/>
              <a:t>opuntia</a:t>
            </a:r>
            <a:r>
              <a:rPr lang="en-US" sz="2400" i="1" dirty="0" smtClean="0"/>
              <a:t> </a:t>
            </a:r>
            <a:r>
              <a:rPr lang="en-US" sz="2400" dirty="0" smtClean="0"/>
              <a:t>, </a:t>
            </a:r>
            <a:r>
              <a:rPr lang="en-US" sz="2400" dirty="0"/>
              <a:t>native of Mexico but </a:t>
            </a:r>
            <a:endParaRPr lang="it-IT" sz="2400" dirty="0">
              <a:latin typeface="Algerian" panose="04020705040A02060702" pitchFamily="82" charset="0"/>
            </a:endParaRPr>
          </a:p>
          <a:p>
            <a:r>
              <a:rPr lang="en-US" sz="2400" dirty="0" smtClean="0"/>
              <a:t>naturalized </a:t>
            </a:r>
            <a:r>
              <a:rPr lang="en-US" sz="2400" dirty="0"/>
              <a:t>throughout the Mediterranean basin but now it has become a symbol of southern Italy. The prickly pear </a:t>
            </a:r>
            <a:r>
              <a:rPr lang="en-US" sz="2400" dirty="0" smtClean="0"/>
              <a:t>is </a:t>
            </a:r>
            <a:r>
              <a:rPr lang="en-US" sz="2400" dirty="0"/>
              <a:t>a fat plant, which can exceed 3m in height and produces highly appreciated edible </a:t>
            </a:r>
            <a:r>
              <a:rPr lang="en-US" sz="2400" dirty="0" smtClean="0"/>
              <a:t>fruits. The </a:t>
            </a:r>
            <a:r>
              <a:rPr lang="en-US" sz="2400" dirty="0"/>
              <a:t>flowers are an inferior and </a:t>
            </a:r>
            <a:r>
              <a:rPr lang="en-US" sz="2400" dirty="0" err="1"/>
              <a:t>unilocular</a:t>
            </a:r>
            <a:r>
              <a:rPr lang="en-US" sz="2400" dirty="0"/>
              <a:t> ovary. The pistil is surmounted by a multiple stigma. The stamens are very numerous. The sepals are not very visible while the petals are clearly visible and of a yellow-orange color.</a:t>
            </a:r>
          </a:p>
        </p:txBody>
      </p:sp>
      <p:sp>
        <p:nvSpPr>
          <p:cNvPr id="6" name="Rettangolo 5"/>
          <p:cNvSpPr/>
          <p:nvPr/>
        </p:nvSpPr>
        <p:spPr>
          <a:xfrm>
            <a:off x="405780" y="-315416"/>
            <a:ext cx="6104556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0" dirty="0" err="1" smtClean="0">
                <a:latin typeface="Algerian" panose="04020705040A02060702" pitchFamily="82" charset="0"/>
              </a:rPr>
              <a:t>Origin</a:t>
            </a:r>
            <a:r>
              <a:rPr lang="it-IT" sz="13500" dirty="0" smtClean="0">
                <a:latin typeface="Algerian" panose="04020705040A02060702" pitchFamily="82" charset="0"/>
              </a:rPr>
              <a:t>:</a:t>
            </a:r>
            <a:endParaRPr lang="it-IT" sz="135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627742"/>
            <a:ext cx="2933333" cy="245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8157" r="3611" b="6182"/>
          <a:stretch/>
        </p:blipFill>
        <p:spPr>
          <a:xfrm>
            <a:off x="7534572" y="3140968"/>
            <a:ext cx="352839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5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748" y="189723"/>
            <a:ext cx="11881319" cy="1144556"/>
          </a:xfrm>
        </p:spPr>
        <p:txBody>
          <a:bodyPr>
            <a:noAutofit/>
          </a:bodyPr>
          <a:lstStyle/>
          <a:p>
            <a:r>
              <a:rPr lang="it-IT" sz="5400" dirty="0" err="1">
                <a:latin typeface="Algerian" panose="04020705040A02060702" pitchFamily="82" charset="0"/>
              </a:rPr>
              <a:t>Nutrients</a:t>
            </a:r>
            <a:r>
              <a:rPr lang="it-IT" sz="5400" dirty="0">
                <a:latin typeface="Algerian" panose="04020705040A02060702" pitchFamily="82" charset="0"/>
              </a:rPr>
              <a:t> and </a:t>
            </a:r>
            <a:r>
              <a:rPr lang="it-IT" sz="5400" dirty="0" err="1" smtClean="0">
                <a:latin typeface="Algerian" panose="04020705040A02060702" pitchFamily="82" charset="0"/>
              </a:rPr>
              <a:t>phytochemicals</a:t>
            </a:r>
            <a:r>
              <a:rPr lang="it-IT" sz="5400" dirty="0" smtClean="0">
                <a:latin typeface="Algerian" panose="04020705040A02060702" pitchFamily="82" charset="0"/>
              </a:rPr>
              <a:t> :</a:t>
            </a:r>
            <a:endParaRPr lang="it-IT" sz="5400" dirty="0">
              <a:latin typeface="Algerian" panose="04020705040A02060702" pitchFamily="8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6852" r="6257" b="4074"/>
          <a:stretch/>
        </p:blipFill>
        <p:spPr>
          <a:xfrm rot="931317">
            <a:off x="7433118" y="3240477"/>
            <a:ext cx="4608511" cy="309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/>
          <p:cNvSpPr/>
          <p:nvPr/>
        </p:nvSpPr>
        <p:spPr>
          <a:xfrm>
            <a:off x="113751" y="1700808"/>
            <a:ext cx="86449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One benefit of </a:t>
            </a:r>
            <a:r>
              <a:rPr lang="en-US" sz="2800" dirty="0" err="1"/>
              <a:t>Opuntia</a:t>
            </a:r>
            <a:r>
              <a:rPr lang="en-US" sz="2800" dirty="0"/>
              <a:t> </a:t>
            </a:r>
            <a:r>
              <a:rPr lang="en-US" sz="2800" dirty="0" err="1"/>
              <a:t>ficus-indica</a:t>
            </a:r>
            <a:r>
              <a:rPr lang="en-US" sz="2800" dirty="0"/>
              <a:t> for human and animal consumption is its water content in an arid environment, containing about 85% water as an important source for </a:t>
            </a:r>
            <a:r>
              <a:rPr lang="en-US" sz="2800" dirty="0" err="1" smtClean="0"/>
              <a:t>wildlife.The</a:t>
            </a:r>
            <a:r>
              <a:rPr lang="en-US" sz="2800" dirty="0" smtClean="0"/>
              <a:t> </a:t>
            </a:r>
            <a:r>
              <a:rPr lang="en-US" sz="2800" dirty="0"/>
              <a:t>seeds contain 3-10% of protein and 6-13% of fatty acids, mainly linoleic acid</a:t>
            </a:r>
            <a:r>
              <a:rPr lang="en-US" sz="2800" dirty="0" smtClean="0"/>
              <a:t>. </a:t>
            </a:r>
            <a:r>
              <a:rPr lang="en-US" sz="2800" dirty="0"/>
              <a:t>As the fruit contains vitamin C (containing 25–30 mg per 100g</a:t>
            </a:r>
            <a:r>
              <a:rPr lang="en-US" sz="2800" dirty="0" smtClean="0"/>
              <a:t>), </a:t>
            </a:r>
            <a:r>
              <a:rPr lang="en-US" sz="2800" dirty="0"/>
              <a:t>it was once used to mitigate </a:t>
            </a:r>
            <a:r>
              <a:rPr lang="en-US" sz="2800" dirty="0" smtClean="0"/>
              <a:t>scurvy.</a:t>
            </a:r>
          </a:p>
          <a:p>
            <a:r>
              <a:rPr lang="en-US" sz="2800" dirty="0" smtClean="0"/>
              <a:t>There </a:t>
            </a:r>
            <a:r>
              <a:rPr lang="en-US" sz="2800" dirty="0"/>
              <a:t>are high levels of selenium in </a:t>
            </a:r>
            <a:r>
              <a:rPr lang="en-US" sz="2800" dirty="0" err="1"/>
              <a:t>Opuntia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red color of the juice is due to </a:t>
            </a:r>
            <a:r>
              <a:rPr lang="en-US" sz="2800" dirty="0" err="1"/>
              <a:t>betalains</a:t>
            </a:r>
            <a:r>
              <a:rPr lang="en-US" sz="2800" dirty="0"/>
              <a:t>, (</a:t>
            </a:r>
            <a:r>
              <a:rPr lang="en-US" sz="2800" dirty="0" err="1"/>
              <a:t>betanin</a:t>
            </a:r>
            <a:r>
              <a:rPr lang="en-US" sz="2800" dirty="0"/>
              <a:t> and </a:t>
            </a:r>
            <a:r>
              <a:rPr lang="en-US" sz="2800" dirty="0" err="1"/>
              <a:t>indicaxanthin</a:t>
            </a:r>
            <a:r>
              <a:rPr lang="en-US" sz="2800" dirty="0" smtClean="0"/>
              <a:t>). </a:t>
            </a:r>
            <a:r>
              <a:rPr lang="en-US" sz="2800" dirty="0"/>
              <a:t>The plant also contains flavonoids, such as quercetin, </a:t>
            </a:r>
            <a:r>
              <a:rPr lang="en-US" sz="2800" dirty="0" err="1" smtClean="0"/>
              <a:t>isorhamnetin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/>
              <a:t>kaempferol</a:t>
            </a:r>
            <a:r>
              <a:rPr lang="en-US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382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 b="6402"/>
          <a:stretch/>
        </p:blipFill>
        <p:spPr>
          <a:xfrm>
            <a:off x="-7294" y="764704"/>
            <a:ext cx="10062145" cy="60932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052" y="0"/>
            <a:ext cx="11953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latin typeface="Algerian" panose="04020705040A02060702" pitchFamily="82" charset="0"/>
              </a:rPr>
              <a:t>HEALTH BENEFITS OF PRICKLY PEAR</a:t>
            </a:r>
            <a:endParaRPr lang="it-IT" sz="5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4634" b="52048"/>
          <a:stretch/>
        </p:blipFill>
        <p:spPr>
          <a:xfrm>
            <a:off x="20142" y="0"/>
            <a:ext cx="4752528" cy="349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60" r="72680" b="2750"/>
          <a:stretch/>
        </p:blipFill>
        <p:spPr>
          <a:xfrm>
            <a:off x="4669933" y="3083686"/>
            <a:ext cx="2346339" cy="1785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r="10847" b="10534"/>
          <a:stretch/>
        </p:blipFill>
        <p:spPr>
          <a:xfrm>
            <a:off x="442388" y="3812954"/>
            <a:ext cx="4330282" cy="2793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250467"/>
            <a:ext cx="553982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68" y="3497886"/>
            <a:ext cx="4594200" cy="3069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st="50800" dir="5400000" sy="-100000" algn="bl" rotWithShape="0"/>
          </a:effectLst>
        </p:spPr>
      </p:pic>
      <p:sp>
        <p:nvSpPr>
          <p:cNvPr id="8" name="Freccia a destra 7"/>
          <p:cNvSpPr/>
          <p:nvPr/>
        </p:nvSpPr>
        <p:spPr>
          <a:xfrm>
            <a:off x="5086300" y="1496915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9331522" y="3247419"/>
            <a:ext cx="216024" cy="250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/>
          <p:cNvSpPr/>
          <p:nvPr/>
        </p:nvSpPr>
        <p:spPr>
          <a:xfrm>
            <a:off x="5378609" y="5560628"/>
            <a:ext cx="936104" cy="6046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2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i di terra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23_TF02801065.potx" id="{A09EE1DC-32EF-4507-9490-18CCB452A9FE}" vid="{1F5BAAB2-4DF8-454E-B55B-E48B5FC2B11B}"/>
    </a:ext>
  </a:extLst>
</a:theme>
</file>

<file path=ppt/theme/theme2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colori terra (widescreen)</Template>
  <TotalTime>76</TotalTime>
  <Words>225</Words>
  <Application>Microsoft Office PowerPoint</Application>
  <PresentationFormat>Personalizzato</PresentationFormat>
  <Paragraphs>10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Algerian</vt:lpstr>
      <vt:lpstr>Arial</vt:lpstr>
      <vt:lpstr>Corbel</vt:lpstr>
      <vt:lpstr>Toni di terra 16x9</vt:lpstr>
      <vt:lpstr>Fico d’ India</vt:lpstr>
      <vt:lpstr>Presentazione standard di PowerPoint</vt:lpstr>
      <vt:lpstr>Nutrients and phytochemicals :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Fico d’ India</dc:title>
  <dc:creator>Ipalb_tur Villa</dc:creator>
  <cp:lastModifiedBy>Ipalb_tur Villa</cp:lastModifiedBy>
  <cp:revision>9</cp:revision>
  <dcterms:created xsi:type="dcterms:W3CDTF">2018-05-11T10:44:52Z</dcterms:created>
  <dcterms:modified xsi:type="dcterms:W3CDTF">2018-05-23T11:19:21Z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