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1"/>
  </p:notesMasterIdLst>
  <p:sldIdLst>
    <p:sldId id="256" r:id="rId2"/>
    <p:sldId id="276" r:id="rId3"/>
    <p:sldId id="280" r:id="rId4"/>
    <p:sldId id="323" r:id="rId5"/>
    <p:sldId id="324" r:id="rId6"/>
    <p:sldId id="281" r:id="rId7"/>
    <p:sldId id="282" r:id="rId8"/>
    <p:sldId id="278" r:id="rId9"/>
    <p:sldId id="279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3" r:id="rId29"/>
    <p:sldId id="284" r:id="rId30"/>
    <p:sldId id="285" r:id="rId31"/>
    <p:sldId id="316" r:id="rId32"/>
    <p:sldId id="318" r:id="rId33"/>
    <p:sldId id="319" r:id="rId34"/>
    <p:sldId id="320" r:id="rId35"/>
    <p:sldId id="286" r:id="rId36"/>
    <p:sldId id="287" r:id="rId37"/>
    <p:sldId id="288" r:id="rId38"/>
    <p:sldId id="289" r:id="rId39"/>
    <p:sldId id="290" r:id="rId40"/>
    <p:sldId id="322" r:id="rId41"/>
    <p:sldId id="292" r:id="rId42"/>
    <p:sldId id="293" r:id="rId43"/>
    <p:sldId id="294" r:id="rId44"/>
    <p:sldId id="295" r:id="rId45"/>
    <p:sldId id="296" r:id="rId46"/>
    <p:sldId id="298" r:id="rId47"/>
    <p:sldId id="299" r:id="rId48"/>
    <p:sldId id="300" r:id="rId49"/>
    <p:sldId id="301" r:id="rId50"/>
    <p:sldId id="30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3" r:id="rId59"/>
    <p:sldId id="315" r:id="rId6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3D3E7-66E3-4971-8EF2-661F1AD069AD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9778A-1D9E-4A59-BB58-446A7D3DFD3A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242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9778A-1D9E-4A59-BB58-446A7D3DFD3A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43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7212-4F30-4EFC-9EAA-C11968713AEE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096D2-F201-4A43-8EF9-4E47778398C7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Autofit/>
          </a:bodyPr>
          <a:lstStyle/>
          <a:p>
            <a:r>
              <a:rPr lang="pt-PT" sz="11500" dirty="0" smtClean="0"/>
              <a:t>Portugal</a:t>
            </a:r>
            <a:endParaRPr lang="pt-PT" sz="115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364136"/>
            <a:ext cx="2876550" cy="1619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1073">
            <a:off x="409584" y="4244176"/>
            <a:ext cx="2691536" cy="202770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8007">
            <a:off x="5847800" y="4260428"/>
            <a:ext cx="2656468" cy="19952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Viana do Castelo</a:t>
            </a:r>
            <a:endParaRPr lang="pt-PT" dirty="0"/>
          </a:p>
        </p:txBody>
      </p:sp>
      <p:pic>
        <p:nvPicPr>
          <p:cNvPr id="4098" name="Picture 2" descr="C:\Users\tita\Desktop\esc\IMG_2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4943510" cy="3089693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500430" y="535782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Santa </a:t>
            </a:r>
            <a:r>
              <a:rPr lang="en-US" sz="2800" dirty="0" err="1" smtClean="0"/>
              <a:t>Luzia‘s</a:t>
            </a:r>
            <a:r>
              <a:rPr lang="en-US" sz="2800" dirty="0" smtClean="0"/>
              <a:t> </a:t>
            </a:r>
            <a:r>
              <a:rPr lang="en-US" sz="2800" dirty="0" err="1" smtClean="0"/>
              <a:t>Basilic</a:t>
            </a:r>
            <a:r>
              <a:rPr lang="en-US" sz="2800" dirty="0" smtClean="0"/>
              <a:t>  </a:t>
            </a:r>
            <a:endParaRPr lang="en-US" sz="2800" dirty="0"/>
          </a:p>
        </p:txBody>
      </p:sp>
      <p:pic>
        <p:nvPicPr>
          <p:cNvPr id="23554" name="Picture 2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785926"/>
            <a:ext cx="1905000" cy="2790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Braga</a:t>
            </a:r>
            <a:endParaRPr lang="pt-PT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00364" y="5357826"/>
            <a:ext cx="464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/>
              <a:t>Peneda-Gerês</a:t>
            </a:r>
            <a:r>
              <a:rPr lang="pt-PT" sz="2800" dirty="0" smtClean="0"/>
              <a:t> </a:t>
            </a:r>
            <a:r>
              <a:rPr lang="pt-PT" sz="2800" dirty="0" err="1" smtClean="0"/>
              <a:t>National</a:t>
            </a:r>
            <a:r>
              <a:rPr lang="pt-PT" sz="2800" dirty="0" smtClean="0"/>
              <a:t> </a:t>
            </a:r>
            <a:r>
              <a:rPr lang="pt-PT" sz="2800" dirty="0" err="1" smtClean="0"/>
              <a:t>Park</a:t>
            </a:r>
            <a:endParaRPr lang="pt-PT" sz="2800" dirty="0"/>
          </a:p>
        </p:txBody>
      </p:sp>
      <p:pic>
        <p:nvPicPr>
          <p:cNvPr id="7" name="Picture 2" descr="C:\Users\tita\Desktop\parque-nacional-peneda-geres-interne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5470336" cy="3143272"/>
          </a:xfrm>
          <a:prstGeom prst="rect">
            <a:avLst/>
          </a:prstGeom>
          <a:noFill/>
        </p:spPr>
      </p:pic>
      <p:pic>
        <p:nvPicPr>
          <p:cNvPr id="4102" name="Picture 6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571612"/>
            <a:ext cx="2357454" cy="3455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Vila Real</a:t>
            </a:r>
            <a:endParaRPr lang="pt-PT" dirty="0"/>
          </a:p>
        </p:txBody>
      </p:sp>
      <p:pic>
        <p:nvPicPr>
          <p:cNvPr id="22530" name="Picture 2" descr="Resultado de imagem para Vila Real 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1001" y="1643051"/>
            <a:ext cx="2192920" cy="3214710"/>
          </a:xfrm>
          <a:prstGeom prst="rect">
            <a:avLst/>
          </a:prstGeom>
          <a:noFill/>
        </p:spPr>
      </p:pic>
      <p:pic>
        <p:nvPicPr>
          <p:cNvPr id="22532" name="Picture 4" descr="Resultado de imagem para Casa de diogo c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099" y="1714488"/>
            <a:ext cx="4794555" cy="3214710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000232" y="5429264"/>
            <a:ext cx="314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Home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Diogo Cão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Bragança</a:t>
            </a:r>
            <a:endParaRPr lang="pt-PT" dirty="0"/>
          </a:p>
        </p:txBody>
      </p:sp>
      <p:pic>
        <p:nvPicPr>
          <p:cNvPr id="21506" name="Picture 2" descr="Resultado de imagem para bragança 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643050"/>
            <a:ext cx="2657475" cy="3895725"/>
          </a:xfrm>
          <a:prstGeom prst="rect">
            <a:avLst/>
          </a:prstGeom>
          <a:noFill/>
        </p:spPr>
      </p:pic>
      <p:pic>
        <p:nvPicPr>
          <p:cNvPr id="21508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5014938" cy="3045933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85918" y="5357826"/>
            <a:ext cx="3143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smtClean="0"/>
              <a:t>Chocalhos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Aveiro</a:t>
            </a:r>
            <a:endParaRPr lang="pt-PT" dirty="0"/>
          </a:p>
        </p:txBody>
      </p:sp>
      <p:pic>
        <p:nvPicPr>
          <p:cNvPr id="20482" name="Picture 2" descr="Resultado de imagem para avei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857364"/>
            <a:ext cx="4346929" cy="2895593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42910" y="5357826"/>
            <a:ext cx="5852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err="1" smtClean="0"/>
              <a:t>K</a:t>
            </a:r>
            <a:r>
              <a:rPr lang="pt-PT" sz="2800" dirty="0" err="1" smtClean="0"/>
              <a:t>nown</a:t>
            </a:r>
            <a:r>
              <a:rPr lang="pt-PT" sz="2800" dirty="0" smtClean="0"/>
              <a:t> </a:t>
            </a:r>
            <a:r>
              <a:rPr lang="pt-PT" sz="2800" dirty="0" smtClean="0"/>
              <a:t>as </a:t>
            </a:r>
            <a:r>
              <a:rPr lang="pt-PT" sz="2800" dirty="0" err="1" smtClean="0"/>
              <a:t>the</a:t>
            </a:r>
            <a:r>
              <a:rPr lang="pt-PT" sz="2800" dirty="0" smtClean="0"/>
              <a:t> </a:t>
            </a:r>
            <a:r>
              <a:rPr lang="pt-PT" sz="2800" dirty="0" err="1" smtClean="0"/>
              <a:t>Portuguese</a:t>
            </a:r>
            <a:r>
              <a:rPr lang="pt-PT" sz="2800" dirty="0" smtClean="0"/>
              <a:t> “</a:t>
            </a:r>
            <a:r>
              <a:rPr lang="pt-PT" sz="2800" dirty="0" err="1" smtClean="0"/>
              <a:t>Venice</a:t>
            </a:r>
            <a:r>
              <a:rPr lang="pt-PT" sz="2800" dirty="0" smtClean="0"/>
              <a:t>” </a:t>
            </a:r>
            <a:r>
              <a:rPr lang="pt-PT" sz="2800" dirty="0" err="1" smtClean="0"/>
              <a:t>city</a:t>
            </a:r>
            <a:r>
              <a:rPr lang="pt-PT" sz="2800" dirty="0" smtClean="0"/>
              <a:t> </a:t>
            </a:r>
          </a:p>
        </p:txBody>
      </p:sp>
      <p:pic>
        <p:nvPicPr>
          <p:cNvPr id="20485" name="Picture 5" descr="Resultado de imagem para aveiro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571612"/>
            <a:ext cx="2381250" cy="3486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Viseu</a:t>
            </a:r>
            <a:endParaRPr lang="pt-PT" dirty="0"/>
          </a:p>
        </p:txBody>
      </p:sp>
      <p:pic>
        <p:nvPicPr>
          <p:cNvPr id="19458" name="Picture 2" descr="Resultado de imagem para sé de vis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895725" cy="3895725"/>
          </a:xfrm>
          <a:prstGeom prst="rect">
            <a:avLst/>
          </a:prstGeom>
          <a:noFill/>
        </p:spPr>
      </p:pic>
      <p:pic>
        <p:nvPicPr>
          <p:cNvPr id="19460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643050"/>
            <a:ext cx="2643206" cy="3869655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43042" y="5643578"/>
            <a:ext cx="18517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smtClean="0"/>
              <a:t>Sé de Viseu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Guarda</a:t>
            </a:r>
            <a:endParaRPr lang="pt-PT" dirty="0"/>
          </a:p>
        </p:txBody>
      </p:sp>
      <p:pic>
        <p:nvPicPr>
          <p:cNvPr id="12290" name="Picture 2" descr="C:\Users\tita\Desktop\esc\UGBV64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3357586" cy="2222792"/>
          </a:xfrm>
          <a:prstGeom prst="rect">
            <a:avLst/>
          </a:prstGeom>
          <a:noFill/>
        </p:spPr>
      </p:pic>
      <p:pic>
        <p:nvPicPr>
          <p:cNvPr id="12291" name="Picture 3" descr="C:\Users\tita\Desktop\esc\MDED05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857628"/>
            <a:ext cx="4419612" cy="2667007"/>
          </a:xfrm>
          <a:prstGeom prst="rect">
            <a:avLst/>
          </a:prstGeom>
          <a:noFill/>
        </p:spPr>
      </p:pic>
      <p:pic>
        <p:nvPicPr>
          <p:cNvPr id="18434" name="Picture 2" descr="Resultado de imagem para Guarda ma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9122" y="1714488"/>
            <a:ext cx="2339114" cy="3429024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286380" y="5643578"/>
            <a:ext cx="3000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smtClean="0"/>
              <a:t>Serra da Estrela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Coimbra</a:t>
            </a:r>
            <a:endParaRPr lang="pt-PT" dirty="0"/>
          </a:p>
        </p:txBody>
      </p:sp>
      <p:pic>
        <p:nvPicPr>
          <p:cNvPr id="17410" name="Picture 2" descr="Resultado de imagem para coimbra rio mondego d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4371965" cy="2936180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928794" y="5286388"/>
            <a:ext cx="24139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smtClean="0"/>
              <a:t>Mondego </a:t>
            </a:r>
            <a:r>
              <a:rPr lang="pt-PT" sz="2800" dirty="0" err="1" smtClean="0"/>
              <a:t>River</a:t>
            </a:r>
            <a:r>
              <a:rPr lang="pt-PT" sz="2800" dirty="0" smtClean="0"/>
              <a:t> </a:t>
            </a:r>
            <a:endParaRPr lang="pt-PT" sz="2800" dirty="0" smtClean="0"/>
          </a:p>
        </p:txBody>
      </p:sp>
      <p:pic>
        <p:nvPicPr>
          <p:cNvPr id="17413" name="Picture 5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643050"/>
            <a:ext cx="2389394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Castelo Branco</a:t>
            </a:r>
            <a:endParaRPr lang="pt-PT"/>
          </a:p>
        </p:txBody>
      </p:sp>
      <p:pic>
        <p:nvPicPr>
          <p:cNvPr id="9218" name="Picture 2" descr="C:\Users\tita\Desktop\esc\QYPG44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928802"/>
            <a:ext cx="3857652" cy="2893239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000232" y="5214950"/>
            <a:ext cx="33043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Garden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the</a:t>
            </a:r>
            <a:r>
              <a:rPr lang="pt-PT" sz="2800" dirty="0" smtClean="0"/>
              <a:t> </a:t>
            </a:r>
            <a:r>
              <a:rPr lang="pt-PT" sz="2800" dirty="0" err="1" smtClean="0"/>
              <a:t>Palace</a:t>
            </a:r>
            <a:r>
              <a:rPr lang="pt-PT" sz="2800" dirty="0" smtClean="0"/>
              <a:t> </a:t>
            </a:r>
          </a:p>
        </p:txBody>
      </p:sp>
      <p:pic>
        <p:nvPicPr>
          <p:cNvPr id="16387" name="Picture 3" descr="Resultado de imagem para castelo branco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785926"/>
            <a:ext cx="2262190" cy="3314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Leiria</a:t>
            </a:r>
            <a:endParaRPr lang="pt-PT" dirty="0"/>
          </a:p>
        </p:txBody>
      </p:sp>
      <p:pic>
        <p:nvPicPr>
          <p:cNvPr id="15362" name="Picture 2" descr="Resultado de imagem para leiria caste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4444309" cy="2500306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00232" y="5214950"/>
            <a:ext cx="2314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err="1" smtClean="0"/>
              <a:t>Castle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Leiria</a:t>
            </a:r>
          </a:p>
        </p:txBody>
      </p:sp>
      <p:pic>
        <p:nvPicPr>
          <p:cNvPr id="15364" name="Picture 4" descr="Resultado de imagem para mapa distrito lei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500174"/>
            <a:ext cx="2657475" cy="389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ta\Desktop\esc\IMG_24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9752" y="824666"/>
            <a:ext cx="4248472" cy="603333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48266"/>
          </a:xfrm>
        </p:spPr>
        <p:txBody>
          <a:bodyPr/>
          <a:lstStyle/>
          <a:p>
            <a:pPr algn="l"/>
            <a:r>
              <a:rPr lang="pt-PT" dirty="0" smtClean="0"/>
              <a:t>Portugal</a:t>
            </a:r>
            <a:endParaRPr lang="pt-P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Santarém</a:t>
            </a:r>
            <a:endParaRPr lang="pt-PT" dirty="0"/>
          </a:p>
        </p:txBody>
      </p:sp>
      <p:pic>
        <p:nvPicPr>
          <p:cNvPr id="8194" name="Picture 2" descr="C:\Users\tita\Desktop\esc\OEHA462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071678"/>
            <a:ext cx="3571900" cy="2678925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728" y="5214950"/>
            <a:ext cx="3447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err="1" smtClean="0"/>
              <a:t>Cathedral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Santarem</a:t>
            </a:r>
            <a:endParaRPr lang="pt-PT" sz="2800" dirty="0" smtClean="0"/>
          </a:p>
        </p:txBody>
      </p:sp>
      <p:pic>
        <p:nvPicPr>
          <p:cNvPr id="14338" name="Picture 2" descr="Resultado de imagem para santarem distrito ma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357298"/>
            <a:ext cx="2657475" cy="389572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Portalegre</a:t>
            </a:r>
            <a:endParaRPr lang="pt-PT" dirty="0"/>
          </a:p>
        </p:txBody>
      </p:sp>
      <p:pic>
        <p:nvPicPr>
          <p:cNvPr id="13314" name="Picture 2" descr="Resultado de imagem para Portaleg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714488"/>
            <a:ext cx="2657475" cy="3895725"/>
          </a:xfrm>
          <a:prstGeom prst="rect">
            <a:avLst/>
          </a:prstGeom>
          <a:noFill/>
        </p:spPr>
      </p:pic>
      <p:pic>
        <p:nvPicPr>
          <p:cNvPr id="13316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85926"/>
            <a:ext cx="4624379" cy="3085434"/>
          </a:xfrm>
          <a:prstGeom prst="rect">
            <a:avLst/>
          </a:prstGeom>
          <a:noFill/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285852" y="5072074"/>
            <a:ext cx="2789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Chapel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Calvary</a:t>
            </a:r>
            <a:r>
              <a:rPr lang="pt-PT" sz="2800" dirty="0" smtClean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Évora</a:t>
            </a:r>
            <a:endParaRPr lang="pt-PT" dirty="0"/>
          </a:p>
        </p:txBody>
      </p:sp>
      <p:pic>
        <p:nvPicPr>
          <p:cNvPr id="11266" name="Picture 2" descr="C:\Users\tita\Desktop\esc\YEXI56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85926"/>
            <a:ext cx="3714766" cy="2786075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20" y="5072074"/>
            <a:ext cx="3694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Roman</a:t>
            </a:r>
            <a:r>
              <a:rPr lang="pt-PT" sz="2800" dirty="0" smtClean="0"/>
              <a:t> </a:t>
            </a:r>
            <a:r>
              <a:rPr lang="pt-PT" sz="2800" dirty="0" err="1" smtClean="0"/>
              <a:t>Temple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Évora </a:t>
            </a:r>
          </a:p>
        </p:txBody>
      </p:sp>
      <p:pic>
        <p:nvPicPr>
          <p:cNvPr id="12291" name="Picture 3" descr="Resultado de imagem para evora capital ma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071546"/>
            <a:ext cx="2657475" cy="389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Setúbal </a:t>
            </a:r>
            <a:endParaRPr lang="pt-PT" dirty="0"/>
          </a:p>
        </p:txBody>
      </p:sp>
      <p:pic>
        <p:nvPicPr>
          <p:cNvPr id="3074" name="Picture 2" descr="C:\Users\tita\Desktop\esc\AWFD7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3953398" cy="2614185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57290" y="5214950"/>
            <a:ext cx="24341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Port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Setúbal </a:t>
            </a:r>
          </a:p>
        </p:txBody>
      </p:sp>
      <p:pic>
        <p:nvPicPr>
          <p:cNvPr id="11267" name="Picture 3" descr="Resultado de imagem para setubal ma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428736"/>
            <a:ext cx="2657475" cy="389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Beja</a:t>
            </a:r>
            <a:endParaRPr lang="pt-PT" dirty="0"/>
          </a:p>
        </p:txBody>
      </p:sp>
      <p:pic>
        <p:nvPicPr>
          <p:cNvPr id="10242" name="Picture 2" descr="Resultado de imagem para beja 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785926"/>
            <a:ext cx="2657475" cy="3895725"/>
          </a:xfrm>
          <a:prstGeom prst="rect">
            <a:avLst/>
          </a:prstGeom>
          <a:noFill/>
        </p:spPr>
      </p:pic>
      <p:pic>
        <p:nvPicPr>
          <p:cNvPr id="10244" name="Picture 4" descr="Resultado de imagem para beja turis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4802415" cy="3214710"/>
          </a:xfrm>
          <a:prstGeom prst="rect">
            <a:avLst/>
          </a:prstGeom>
          <a:noFill/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57158" y="5572140"/>
            <a:ext cx="4045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Museum</a:t>
            </a:r>
            <a:r>
              <a:rPr lang="pt-PT" sz="2800" dirty="0" smtClean="0"/>
              <a:t> Rainha D. Leonor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Faro</a:t>
            </a:r>
            <a:endParaRPr lang="pt-PT" dirty="0"/>
          </a:p>
        </p:txBody>
      </p:sp>
      <p:pic>
        <p:nvPicPr>
          <p:cNvPr id="9220" name="Picture 4" descr="Resultado de imagem para ilha de tavi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714620"/>
            <a:ext cx="3680365" cy="1714512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42976" y="4857760"/>
            <a:ext cx="23537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2800" dirty="0" err="1" smtClean="0"/>
              <a:t>Island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Tavira</a:t>
            </a:r>
          </a:p>
        </p:txBody>
      </p:sp>
      <p:pic>
        <p:nvPicPr>
          <p:cNvPr id="9223" name="Picture 7" descr="Resultado de imagem para faro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9" y="1785926"/>
            <a:ext cx="2194341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Arquipélago dos Açores</a:t>
            </a:r>
            <a:endParaRPr lang="pt-PT" dirty="0"/>
          </a:p>
        </p:txBody>
      </p:sp>
      <p:pic>
        <p:nvPicPr>
          <p:cNvPr id="1028" name="Picture 4" descr="C:\Users\tita\Desktop\IMG_5828_HD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71678"/>
            <a:ext cx="3536181" cy="2357454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928662" y="4786322"/>
            <a:ext cx="33722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Lagoon</a:t>
            </a:r>
            <a:r>
              <a:rPr lang="pt-PT" sz="2800" dirty="0" smtClean="0"/>
              <a:t> </a:t>
            </a:r>
            <a:r>
              <a:rPr lang="pt-PT" sz="2800" dirty="0" err="1" smtClean="0"/>
              <a:t>of</a:t>
            </a:r>
            <a:r>
              <a:rPr lang="pt-PT" sz="2800" dirty="0" smtClean="0"/>
              <a:t> </a:t>
            </a:r>
            <a:r>
              <a:rPr lang="pt-PT" sz="2800" dirty="0" err="1" smtClean="0"/>
              <a:t>the</a:t>
            </a:r>
            <a:r>
              <a:rPr lang="pt-PT" sz="2800" dirty="0" smtClean="0"/>
              <a:t> 7 </a:t>
            </a:r>
            <a:r>
              <a:rPr lang="pt-PT" sz="2800" dirty="0" err="1" smtClean="0"/>
              <a:t>cities</a:t>
            </a:r>
            <a:r>
              <a:rPr lang="pt-PT" sz="2800" dirty="0" smtClean="0"/>
              <a:t> </a:t>
            </a:r>
          </a:p>
        </p:txBody>
      </p:sp>
      <p:pic>
        <p:nvPicPr>
          <p:cNvPr id="1031" name="Picture 7" descr="Resultado de imagem para arquipelago dos açores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85926"/>
            <a:ext cx="4366465" cy="2665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Arquipélago da Madeira </a:t>
            </a:r>
            <a:endParaRPr lang="pt-PT" dirty="0"/>
          </a:p>
        </p:txBody>
      </p:sp>
      <p:pic>
        <p:nvPicPr>
          <p:cNvPr id="2050" name="Picture 2" descr="C:\Users\tita\Desktop\RTYJ1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143116"/>
            <a:ext cx="3676650" cy="2828925"/>
          </a:xfrm>
          <a:prstGeom prst="rect">
            <a:avLst/>
          </a:prstGeom>
          <a:noFill/>
        </p:spPr>
      </p:pic>
      <p:pic>
        <p:nvPicPr>
          <p:cNvPr id="2052" name="Picture 4" descr="Resultado de imagem para arquipelago dos madeira 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85926"/>
            <a:ext cx="3448050" cy="2352675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285852" y="5286388"/>
            <a:ext cx="2404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dirty="0" err="1" smtClean="0"/>
              <a:t>Typical</a:t>
            </a:r>
            <a:r>
              <a:rPr lang="pt-PT" sz="2800" dirty="0" smtClean="0"/>
              <a:t> </a:t>
            </a:r>
            <a:r>
              <a:rPr lang="pt-PT" sz="2800" dirty="0" err="1" smtClean="0"/>
              <a:t>Houses</a:t>
            </a:r>
            <a:r>
              <a:rPr lang="pt-PT" sz="2800" dirty="0" smtClean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1804" y="2802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Lisbon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30411" y="1340768"/>
            <a:ext cx="5050904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Lisbon </a:t>
            </a:r>
            <a:r>
              <a:rPr lang="en-US" sz="2400" dirty="0"/>
              <a:t>is the capital and the largest city of </a:t>
            </a:r>
            <a:r>
              <a:rPr lang="en-US" sz="2400" dirty="0" smtClean="0"/>
              <a:t>Portugal</a:t>
            </a:r>
          </a:p>
          <a:p>
            <a:r>
              <a:rPr lang="en-US" sz="2400" dirty="0" smtClean="0"/>
              <a:t>With </a:t>
            </a:r>
            <a:r>
              <a:rPr lang="en-US" sz="2400" dirty="0"/>
              <a:t>an estimated population of </a:t>
            </a:r>
            <a:r>
              <a:rPr lang="en-US" sz="2400" dirty="0" smtClean="0"/>
              <a:t>552,700</a:t>
            </a:r>
          </a:p>
          <a:p>
            <a:r>
              <a:rPr lang="en-US" sz="2400" dirty="0"/>
              <a:t>Lisbon is responsible for economic, commercial, media, artistic, educational and tourist </a:t>
            </a:r>
            <a:r>
              <a:rPr lang="en-US" sz="2400" dirty="0" smtClean="0"/>
              <a:t>affairs</a:t>
            </a:r>
          </a:p>
          <a:p>
            <a:r>
              <a:rPr lang="en-US" sz="2400" dirty="0"/>
              <a:t>Lisbon was almost completely destroyed on 1 November 1755 by a terrible earthquake. It was rebuilt according to plans drawn by the Marquis of </a:t>
            </a:r>
            <a:r>
              <a:rPr lang="en-US" sz="2400" dirty="0" err="1"/>
              <a:t>Pombal</a:t>
            </a:r>
            <a:r>
              <a:rPr lang="en-US" sz="2400" dirty="0"/>
              <a:t>. The reconstructed central part will be called </a:t>
            </a:r>
            <a:r>
              <a:rPr lang="en-US" sz="2400" dirty="0" err="1"/>
              <a:t>Baixa</a:t>
            </a:r>
            <a:r>
              <a:rPr lang="en-US" sz="2400" dirty="0"/>
              <a:t> </a:t>
            </a:r>
            <a:r>
              <a:rPr lang="en-US" sz="2400" dirty="0" err="1"/>
              <a:t>Pombalina</a:t>
            </a:r>
            <a:r>
              <a:rPr lang="en-US" sz="2400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315" y="1340768"/>
            <a:ext cx="3312675" cy="48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4081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1670941"/>
            <a:ext cx="7772400" cy="1470025"/>
          </a:xfrm>
        </p:spPr>
        <p:txBody>
          <a:bodyPr/>
          <a:lstStyle/>
          <a:p>
            <a:r>
              <a:rPr lang="en-US" dirty="0" smtClean="0"/>
              <a:t>What can you visit in Lisbon?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79272">
            <a:off x="2817787" y="3760267"/>
            <a:ext cx="3960440" cy="22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565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Geography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Portugal</a:t>
            </a:r>
            <a:r>
              <a:rPr lang="en-US" dirty="0" smtClean="0"/>
              <a:t> </a:t>
            </a:r>
            <a:r>
              <a:rPr lang="en-US" dirty="0" smtClean="0"/>
              <a:t>is </a:t>
            </a:r>
            <a:r>
              <a:rPr lang="en-US" dirty="0" smtClean="0"/>
              <a:t>a Southern European State, founded in 1143, which occupies a total area of ​​92,212 Km2.</a:t>
            </a:r>
            <a:r>
              <a:rPr lang="en-US" dirty="0" smtClean="0"/>
              <a:t> 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The continental part is situated in the extreme south-west of the Iberian Peninsula, bordering the north and east with Spain, and west and south with the Atlantic Ocean</a:t>
            </a:r>
            <a:r>
              <a:rPr lang="en-US" dirty="0" smtClean="0"/>
              <a:t>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The Portuguese territory also covers two autonomous regions: the Archipelagos of Madeira and the Azores, located in the Atlantic Ocean.</a:t>
            </a:r>
            <a:r>
              <a:rPr lang="en-US" dirty="0" smtClean="0"/>
              <a:t> </a:t>
            </a:r>
            <a:endParaRPr lang="en-US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Torre de </a:t>
            </a:r>
            <a:r>
              <a:rPr lang="pt-PT" dirty="0" smtClean="0"/>
              <a:t>Belém</a:t>
            </a:r>
            <a:endParaRPr lang="pt-PT" dirty="0"/>
          </a:p>
        </p:txBody>
      </p:sp>
      <p:pic>
        <p:nvPicPr>
          <p:cNvPr id="8" name="Marcador de Posição de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812" y="1958181"/>
            <a:ext cx="6048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053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Praça do Comércio</a:t>
            </a:r>
          </a:p>
        </p:txBody>
      </p:sp>
      <p:pic>
        <p:nvPicPr>
          <p:cNvPr id="15364" name="Picture 4" descr="Resultado de imagem para Praça do Comérc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67681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856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Praça do Rossio/Teatro Nacional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946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 Museu do Fado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599" y="1700808"/>
            <a:ext cx="6464802" cy="48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3456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Pena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196306"/>
            <a:ext cx="70104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3711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O </a:t>
            </a:r>
            <a:r>
              <a:rPr lang="pt-PT" dirty="0" smtClean="0"/>
              <a:t>Bairro </a:t>
            </a:r>
            <a:r>
              <a:rPr lang="pt-PT" dirty="0"/>
              <a:t>de </a:t>
            </a:r>
            <a:r>
              <a:rPr lang="pt-PT" dirty="0" smtClean="0"/>
              <a:t>Alfama</a:t>
            </a:r>
            <a:endParaRPr lang="pt-PT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722" y="1600200"/>
            <a:ext cx="68445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433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Mosteiro dos Jerónimos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175" y="1600200"/>
            <a:ext cx="68116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145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Ponte 25 de Abril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787" y="2101056"/>
            <a:ext cx="72104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3912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Cristo Rei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597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Estádio Da luz</a:t>
            </a:r>
          </a:p>
        </p:txBody>
      </p:sp>
      <p:pic>
        <p:nvPicPr>
          <p:cNvPr id="9220" name="Picture 4" descr="Resultado de imagem para Estádio Da lu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036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</a:t>
            </a:r>
            <a:r>
              <a:rPr lang="en-US" dirty="0" smtClean="0"/>
              <a:t>Archipelago of Madeira is made up of the islands of Madeira, Porto Santo, </a:t>
            </a:r>
            <a:r>
              <a:rPr lang="en-US" dirty="0" err="1" smtClean="0"/>
              <a:t>Desertas</a:t>
            </a:r>
            <a:r>
              <a:rPr lang="en-US" dirty="0" smtClean="0"/>
              <a:t> and </a:t>
            </a:r>
            <a:r>
              <a:rPr lang="en-US" dirty="0" err="1" smtClean="0"/>
              <a:t>Selvagens</a:t>
            </a:r>
            <a:r>
              <a:rPr lang="en-US" dirty="0" smtClean="0"/>
              <a:t>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dirty="0" smtClean="0"/>
          </a:p>
          <a:p>
            <a:pPr algn="just"/>
            <a:endParaRPr lang="en-US" dirty="0" smtClean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667000"/>
            <a:ext cx="5486400" cy="320523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Estádio José Alvalade</a:t>
            </a: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869" y="1844824"/>
            <a:ext cx="6268261" cy="4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0532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Bairro Alto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604" y="1600200"/>
            <a:ext cx="671679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2171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 Castelo de São Jorge</a:t>
            </a:r>
          </a:p>
        </p:txBody>
      </p:sp>
      <p:pic>
        <p:nvPicPr>
          <p:cNvPr id="12290" name="Picture 2" descr="Resultado de imagem para Castelo de São Jo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612" y="1600200"/>
            <a:ext cx="681877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2759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Elevador de Santa Justa</a:t>
            </a:r>
          </a:p>
        </p:txBody>
      </p:sp>
      <p:pic>
        <p:nvPicPr>
          <p:cNvPr id="11266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262" y="1384454"/>
            <a:ext cx="3857476" cy="514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588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Mude (Museu do Design e da Moda)</a:t>
            </a:r>
          </a:p>
        </p:txBody>
      </p:sp>
      <p:pic>
        <p:nvPicPr>
          <p:cNvPr id="10242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90806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Oceanário no Parque das Nações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746" y="1600200"/>
            <a:ext cx="683450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6276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 Jardim da Fundação Calouste Gulbenkian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0" y="2101056"/>
            <a:ext cx="62865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2489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Convento do Carmo</a:t>
            </a:r>
          </a:p>
        </p:txBody>
      </p:sp>
      <p:pic>
        <p:nvPicPr>
          <p:cNvPr id="8194" name="Picture 2" descr="Resultado de imagem para Convento do Carm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8077"/>
            <a:ext cx="8229600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0686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Museu Nacional dos Azulejos e dos Coches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600" y="1772816"/>
            <a:ext cx="6376799" cy="48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1982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Chiado</a:t>
            </a:r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25" y="1615281"/>
            <a:ext cx="60007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309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</a:t>
            </a:r>
            <a:r>
              <a:rPr lang="en-US" dirty="0" smtClean="0"/>
              <a:t> the </a:t>
            </a:r>
            <a:r>
              <a:rPr lang="en-US" dirty="0" smtClean="0"/>
              <a:t>Azores</a:t>
            </a:r>
            <a:r>
              <a:rPr lang="en-US" dirty="0" smtClean="0"/>
              <a:t> islands are 9islands </a:t>
            </a:r>
            <a:r>
              <a:rPr lang="en-US" dirty="0" smtClean="0"/>
              <a:t>and </a:t>
            </a:r>
            <a:r>
              <a:rPr lang="en-US" dirty="0" smtClean="0"/>
              <a:t>some</a:t>
            </a:r>
          </a:p>
          <a:p>
            <a:pPr>
              <a:buNone/>
            </a:pPr>
            <a:r>
              <a:rPr lang="en-US" dirty="0" smtClean="0"/>
              <a:t>islets</a:t>
            </a:r>
            <a:r>
              <a:rPr lang="en-US" dirty="0" smtClean="0"/>
              <a:t>: Santa Maria, </a:t>
            </a:r>
            <a:r>
              <a:rPr lang="en-US" dirty="0" smtClean="0"/>
              <a:t>São Miguel</a:t>
            </a:r>
            <a:r>
              <a:rPr lang="en-US" dirty="0" smtClean="0"/>
              <a:t>, Terceira</a:t>
            </a:r>
            <a:r>
              <a:rPr lang="en-US" dirty="0" smtClean="0"/>
              <a:t>,</a:t>
            </a:r>
          </a:p>
          <a:p>
            <a:pPr>
              <a:buNone/>
            </a:pPr>
            <a:r>
              <a:rPr lang="en-US" dirty="0" err="1" smtClean="0"/>
              <a:t>Graciosa</a:t>
            </a:r>
            <a:r>
              <a:rPr lang="en-US" dirty="0" smtClean="0"/>
              <a:t>, São Jorge, Pico, Faial</a:t>
            </a:r>
            <a:r>
              <a:rPr lang="en-US" dirty="0" smtClean="0"/>
              <a:t>, Flores </a:t>
            </a:r>
            <a:r>
              <a:rPr lang="en-US" dirty="0" smtClean="0"/>
              <a:t>and </a:t>
            </a:r>
            <a:r>
              <a:rPr lang="en-US" dirty="0" err="1" smtClean="0"/>
              <a:t>Corvo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438400"/>
            <a:ext cx="5410200" cy="402075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Docas </a:t>
            </a:r>
            <a:r>
              <a:rPr lang="pt-PT" dirty="0"/>
              <a:t>de Santo Amaro</a:t>
            </a:r>
          </a:p>
        </p:txBody>
      </p:sp>
      <p:pic>
        <p:nvPicPr>
          <p:cNvPr id="7170" name="Picture 2" descr="Resultado de imagem para Docas de Santo Ama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4460" y="1700808"/>
            <a:ext cx="6355079" cy="43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3225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Panteão Nacional</a:t>
            </a:r>
            <a:endParaRPr lang="pt-PT" dirty="0"/>
          </a:p>
        </p:txBody>
      </p:sp>
      <p:pic>
        <p:nvPicPr>
          <p:cNvPr id="6146" name="Picture 2" descr="Resultado de imagem para PANTEÃO NAC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3176" y="1600200"/>
            <a:ext cx="67776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1596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Parque Eduardo VII</a:t>
            </a:r>
            <a:endParaRPr lang="pt-PT" dirty="0"/>
          </a:p>
        </p:txBody>
      </p:sp>
      <p:pic>
        <p:nvPicPr>
          <p:cNvPr id="4098" name="Picture 2" descr="Resultado de imagem para PARQUE EDUARDO VI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611" y="1600200"/>
            <a:ext cx="678277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733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Aqueduto das Águas Livres</a:t>
            </a:r>
            <a:endParaRPr lang="pt-PT" dirty="0"/>
          </a:p>
        </p:txBody>
      </p:sp>
      <p:pic>
        <p:nvPicPr>
          <p:cNvPr id="5122" name="Picture 2" descr="Resultado de imagem para aqueduto das águas livres lisb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517" y="1600200"/>
            <a:ext cx="718496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7704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Jardim da Estrela</a:t>
            </a:r>
            <a:endParaRPr lang="pt-PT" dirty="0"/>
          </a:p>
        </p:txBody>
      </p:sp>
      <p:pic>
        <p:nvPicPr>
          <p:cNvPr id="3078" name="Picture 6" descr="Resultado de imagem para JARDIM DA ESTRE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178" y="1600200"/>
            <a:ext cx="67836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914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Museu da Carris</a:t>
            </a:r>
            <a:endParaRPr lang="pt-PT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774" y="2276872"/>
            <a:ext cx="7230451" cy="37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501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Padrão dos Descobrimentos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707" y="1988840"/>
            <a:ext cx="7748586" cy="38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4011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Museu da Eletricidade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186" y="2348880"/>
            <a:ext cx="8076302" cy="40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1434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Palácio Nacional Da Ajuda</a:t>
            </a:r>
            <a:endParaRPr lang="pt-PT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844824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79479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Jardim Botânico</a:t>
            </a:r>
            <a:endParaRPr lang="pt-PT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5536" y="1988840"/>
            <a:ext cx="7112928" cy="35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540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The Portuguese climate is characterized by mild winters and mild summers, varying, however, from region to region.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South of the Tagus, the largest Portuguese river, the Mediterranean influences are felt, with very hot and prolonged summers, and short winters with little rainfall.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Madeira has a Mediterranean-type climate with mild and pleasant temperatures all year round, while the Azores have a temperate maritime climate with abundant rainfall.</a:t>
            </a:r>
            <a:endParaRPr lang="pt-P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Population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dirty="0" smtClean="0"/>
              <a:t>	</a:t>
            </a:r>
          </a:p>
          <a:p>
            <a:pPr algn="just">
              <a:buNone/>
            </a:pPr>
            <a:r>
              <a:rPr lang="en-US" dirty="0" smtClean="0"/>
              <a:t> </a:t>
            </a:r>
          </a:p>
          <a:p>
            <a:pPr algn="just">
              <a:buNone/>
            </a:pPr>
            <a:r>
              <a:rPr lang="en-US" dirty="0" smtClean="0"/>
              <a:t> </a:t>
            </a:r>
            <a:r>
              <a:rPr lang="en-US" dirty="0" smtClean="0"/>
              <a:t>Portugal </a:t>
            </a:r>
            <a:r>
              <a:rPr lang="en-US" dirty="0" smtClean="0"/>
              <a:t>is a country with 10.6 million inhabitants (2011), with a greater population concentration along the coastline.</a:t>
            </a:r>
            <a:endParaRPr lang="pt-P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0" dirty="0" smtClean="0"/>
              <a:t>National symbols</a:t>
            </a:r>
            <a:endParaRPr lang="en-US" b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4978896" cy="492514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/>
              <a:t>The Portuguese Flag:</a:t>
            </a:r>
          </a:p>
          <a:p>
            <a:pPr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 smtClean="0">
                <a:cs typeface="Arial" pitchFamily="34" charset="0"/>
              </a:rPr>
              <a:t>Red: The courage and blood of the Portuguese fell into battle.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 smtClean="0">
                <a:cs typeface="Arial" pitchFamily="34" charset="0"/>
              </a:rPr>
              <a:t>Green: The hope.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 smtClean="0">
                <a:cs typeface="Arial" pitchFamily="34" charset="0"/>
              </a:rPr>
              <a:t>Armillary Sphere: The world discovered by the navigators in the fifteenth and</a:t>
            </a:r>
            <a:r>
              <a:rPr lang="en-US" sz="2100" dirty="0" smtClean="0">
                <a:cs typeface="Arial" pitchFamily="34" charset="0"/>
              </a:rPr>
              <a:t> sixteenth centuries </a:t>
            </a:r>
            <a:r>
              <a:rPr lang="en-US" sz="2100" dirty="0" smtClean="0">
                <a:cs typeface="Arial" pitchFamily="34" charset="0"/>
              </a:rPr>
              <a:t>and the people with whom they exchanged ideas and trade.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 smtClean="0">
                <a:cs typeface="Arial" pitchFamily="34" charset="0"/>
              </a:rPr>
              <a:t>7 Castles: The fortified localities, conquered to the Moors by D. </a:t>
            </a:r>
            <a:r>
              <a:rPr lang="en-US" sz="2100" dirty="0" err="1" smtClean="0">
                <a:cs typeface="Arial" pitchFamily="34" charset="0"/>
              </a:rPr>
              <a:t>Afonso</a:t>
            </a:r>
            <a:r>
              <a:rPr lang="en-US" sz="2100" dirty="0" smtClean="0">
                <a:cs typeface="Arial" pitchFamily="34" charset="0"/>
              </a:rPr>
              <a:t> </a:t>
            </a:r>
            <a:r>
              <a:rPr lang="en-US" sz="2100" dirty="0" err="1" smtClean="0">
                <a:cs typeface="Arial" pitchFamily="34" charset="0"/>
              </a:rPr>
              <a:t>Henriques</a:t>
            </a:r>
            <a:r>
              <a:rPr lang="en-US" sz="2100" dirty="0" smtClean="0">
                <a:cs typeface="Arial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 smtClean="0">
                <a:cs typeface="Arial" pitchFamily="34" charset="0"/>
              </a:rPr>
              <a:t>5 Quins: The 5 Moorish kings defeated at the Battle of </a:t>
            </a:r>
            <a:r>
              <a:rPr lang="en-US" sz="2100" dirty="0" err="1" smtClean="0">
                <a:cs typeface="Arial" pitchFamily="34" charset="0"/>
              </a:rPr>
              <a:t>Ourique</a:t>
            </a:r>
            <a:r>
              <a:rPr lang="en-US" sz="2100" dirty="0" smtClean="0">
                <a:cs typeface="Arial" pitchFamily="34" charset="0"/>
              </a:rPr>
              <a:t> by D. </a:t>
            </a:r>
            <a:r>
              <a:rPr lang="en-US" sz="2100" dirty="0" err="1" smtClean="0">
                <a:cs typeface="Arial" pitchFamily="34" charset="0"/>
              </a:rPr>
              <a:t>Afonso</a:t>
            </a:r>
            <a:r>
              <a:rPr lang="en-US" sz="2100" dirty="0" smtClean="0">
                <a:cs typeface="Arial" pitchFamily="34" charset="0"/>
              </a:rPr>
              <a:t> </a:t>
            </a:r>
            <a:r>
              <a:rPr lang="en-US" sz="2100" dirty="0" err="1" smtClean="0">
                <a:cs typeface="Arial" pitchFamily="34" charset="0"/>
              </a:rPr>
              <a:t>Henriques</a:t>
            </a:r>
            <a:r>
              <a:rPr lang="en-US" sz="2100" dirty="0" smtClean="0">
                <a:cs typeface="Arial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 smtClean="0">
                <a:cs typeface="Arial" pitchFamily="34" charset="0"/>
              </a:rPr>
              <a:t>5 white dots in each corner: </a:t>
            </a:r>
            <a:r>
              <a:rPr lang="en-US" sz="2100" dirty="0" smtClean="0"/>
              <a:t>The 5 wounds of Christ</a:t>
            </a:r>
            <a:endParaRPr lang="en-US" sz="2100" dirty="0" smtClean="0">
              <a:cs typeface="Arial" pitchFamily="34" charset="0"/>
            </a:endParaRPr>
          </a:p>
        </p:txBody>
      </p:sp>
      <p:pic>
        <p:nvPicPr>
          <p:cNvPr id="3074" name="Picture 2" descr="C:\Users\tita\Desktop\bandeira-portug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4798" y="2060848"/>
            <a:ext cx="3974889" cy="2643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039" y="71438"/>
            <a:ext cx="8229600" cy="1143000"/>
          </a:xfrm>
        </p:spPr>
        <p:txBody>
          <a:bodyPr/>
          <a:lstStyle/>
          <a:p>
            <a:r>
              <a:rPr lang="en-US" dirty="0" smtClean="0"/>
              <a:t>National Anthem</a:t>
            </a:r>
            <a:endParaRPr lang="en-US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323528" y="1100924"/>
            <a:ext cx="4038600" cy="5668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1600" dirty="0" smtClean="0"/>
              <a:t>Heróis do mar, nobre povo,</a:t>
            </a:r>
            <a:br>
              <a:rPr lang="pt-PT" sz="1600" dirty="0" smtClean="0"/>
            </a:br>
            <a:r>
              <a:rPr lang="pt-PT" sz="1600" dirty="0" smtClean="0"/>
              <a:t>Nação valente, imortal, </a:t>
            </a:r>
            <a:br>
              <a:rPr lang="pt-PT" sz="1600" dirty="0" smtClean="0"/>
            </a:br>
            <a:r>
              <a:rPr lang="pt-PT" sz="1600" dirty="0" smtClean="0"/>
              <a:t>Levantai hoje de novo</a:t>
            </a:r>
            <a:br>
              <a:rPr lang="pt-PT" sz="1600" dirty="0" smtClean="0"/>
            </a:br>
            <a:r>
              <a:rPr lang="pt-PT" sz="1600" dirty="0" smtClean="0"/>
              <a:t>O esplendor de Portugal! </a:t>
            </a:r>
            <a:br>
              <a:rPr lang="pt-PT" sz="1600" dirty="0" smtClean="0"/>
            </a:br>
            <a:r>
              <a:rPr lang="pt-PT" sz="1600" dirty="0" smtClean="0"/>
              <a:t>Entre as brumas da memória, </a:t>
            </a:r>
            <a:br>
              <a:rPr lang="pt-PT" sz="1600" dirty="0" smtClean="0"/>
            </a:br>
            <a:r>
              <a:rPr lang="pt-PT" sz="1600" dirty="0" smtClean="0"/>
              <a:t>Ó Pátria sente-se a voz</a:t>
            </a:r>
            <a:br>
              <a:rPr lang="pt-PT" sz="1600" dirty="0" smtClean="0"/>
            </a:br>
            <a:r>
              <a:rPr lang="pt-PT" sz="1600" dirty="0" smtClean="0"/>
              <a:t>Dos teus egrégios avós, </a:t>
            </a:r>
            <a:br>
              <a:rPr lang="pt-PT" sz="1600" dirty="0" smtClean="0"/>
            </a:br>
            <a:r>
              <a:rPr lang="pt-PT" sz="1600" dirty="0" smtClean="0"/>
              <a:t>Que há-de guiar-te à vitória! </a:t>
            </a:r>
            <a:br>
              <a:rPr lang="pt-PT" sz="1600" dirty="0" smtClean="0"/>
            </a:br>
            <a:r>
              <a:rPr lang="pt-PT" sz="1600" dirty="0" smtClean="0"/>
              <a:t/>
            </a:r>
            <a:br>
              <a:rPr lang="pt-PT" sz="1600" dirty="0" smtClean="0"/>
            </a:br>
            <a:r>
              <a:rPr lang="pt-PT" sz="1600" dirty="0" smtClean="0"/>
              <a:t>Às armas, às armas! </a:t>
            </a:r>
            <a:br>
              <a:rPr lang="pt-PT" sz="1600" dirty="0" smtClean="0"/>
            </a:br>
            <a:r>
              <a:rPr lang="pt-PT" sz="1600" dirty="0" smtClean="0"/>
              <a:t>Sobre a terra, sobre o mar, </a:t>
            </a:r>
            <a:br>
              <a:rPr lang="pt-PT" sz="1600" dirty="0" smtClean="0"/>
            </a:br>
            <a:r>
              <a:rPr lang="pt-PT" sz="1600" dirty="0" smtClean="0"/>
              <a:t>Às armas, às armas! </a:t>
            </a:r>
            <a:br>
              <a:rPr lang="pt-PT" sz="1600" dirty="0" smtClean="0"/>
            </a:br>
            <a:r>
              <a:rPr lang="pt-PT" sz="1600" dirty="0" smtClean="0"/>
              <a:t>Pela Pátria lutar</a:t>
            </a:r>
            <a:br>
              <a:rPr lang="pt-PT" sz="1600" dirty="0" smtClean="0"/>
            </a:br>
            <a:r>
              <a:rPr lang="pt-PT" sz="1600" dirty="0" smtClean="0"/>
              <a:t>Contra os canhões marchar, marchar! </a:t>
            </a:r>
            <a:br>
              <a:rPr lang="pt-PT" sz="1600" dirty="0" smtClean="0"/>
            </a:br>
            <a:r>
              <a:rPr lang="pt-PT" sz="1600" dirty="0" smtClean="0"/>
              <a:t/>
            </a:r>
            <a:br>
              <a:rPr lang="pt-PT" sz="1600" dirty="0" smtClean="0"/>
            </a:br>
            <a:r>
              <a:rPr lang="pt-PT" sz="1600" dirty="0" smtClean="0"/>
              <a:t>Desfralda a invicta Bandeira,</a:t>
            </a:r>
            <a:br>
              <a:rPr lang="pt-PT" sz="1600" dirty="0" smtClean="0"/>
            </a:br>
            <a:r>
              <a:rPr lang="pt-PT" sz="1600" dirty="0" smtClean="0"/>
              <a:t>À luz viva do teu céu!</a:t>
            </a:r>
            <a:br>
              <a:rPr lang="pt-PT" sz="1600" dirty="0" smtClean="0"/>
            </a:br>
            <a:r>
              <a:rPr lang="pt-PT" sz="1600" dirty="0" smtClean="0"/>
              <a:t>Brade a Europa à terra inteira:</a:t>
            </a:r>
            <a:br>
              <a:rPr lang="pt-PT" sz="1600" dirty="0" smtClean="0"/>
            </a:br>
            <a:r>
              <a:rPr lang="pt-PT" sz="1600" dirty="0" smtClean="0"/>
              <a:t>Portugal não pereceu</a:t>
            </a:r>
            <a:br>
              <a:rPr lang="pt-PT" sz="1600" dirty="0" smtClean="0"/>
            </a:br>
            <a:r>
              <a:rPr lang="pt-PT" sz="1600" dirty="0" smtClean="0"/>
              <a:t>Beija o solo teu jucundo</a:t>
            </a:r>
            <a:br>
              <a:rPr lang="pt-PT" sz="1600" dirty="0" smtClean="0"/>
            </a:br>
            <a:r>
              <a:rPr lang="pt-PT" sz="1600" dirty="0" smtClean="0"/>
              <a:t>O Oceano, a rugir d'amor,</a:t>
            </a:r>
            <a:br>
              <a:rPr lang="pt-PT" sz="1600" dirty="0" smtClean="0"/>
            </a:br>
            <a:r>
              <a:rPr lang="pt-PT" sz="1600" dirty="0" smtClean="0"/>
              <a:t>E teu braço vencedor</a:t>
            </a:r>
            <a:br>
              <a:rPr lang="pt-PT" sz="1600" dirty="0" smtClean="0"/>
            </a:br>
            <a:r>
              <a:rPr lang="pt-PT" sz="1600" dirty="0" smtClean="0"/>
              <a:t>Deu mundos novos ao Mundo!</a:t>
            </a:r>
            <a:endParaRPr lang="pt-PT" sz="1600" dirty="0"/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4582839" y="1143000"/>
            <a:ext cx="4038600" cy="562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600" dirty="0" smtClean="0"/>
              <a:t>Às armas, às armas! </a:t>
            </a:r>
            <a:br>
              <a:rPr lang="pt-PT" sz="1600" dirty="0" smtClean="0"/>
            </a:br>
            <a:r>
              <a:rPr lang="pt-PT" sz="1600" dirty="0" smtClean="0"/>
              <a:t>Sobre a terra, sobre o mar, </a:t>
            </a:r>
            <a:br>
              <a:rPr lang="pt-PT" sz="1600" dirty="0" smtClean="0"/>
            </a:br>
            <a:r>
              <a:rPr lang="pt-PT" sz="1600" dirty="0" smtClean="0"/>
              <a:t>Às armas, às armas! </a:t>
            </a:r>
            <a:br>
              <a:rPr lang="pt-PT" sz="1600" dirty="0" smtClean="0"/>
            </a:br>
            <a:r>
              <a:rPr lang="pt-PT" sz="1600" dirty="0" smtClean="0"/>
              <a:t>Pela Pátria lutar</a:t>
            </a:r>
            <a:br>
              <a:rPr lang="pt-PT" sz="1600" dirty="0" smtClean="0"/>
            </a:br>
            <a:r>
              <a:rPr lang="pt-PT" sz="1600" dirty="0" smtClean="0"/>
              <a:t>Contra os canhões marchar, marchar! </a:t>
            </a:r>
            <a:br>
              <a:rPr lang="pt-PT" sz="1600" dirty="0" smtClean="0"/>
            </a:br>
            <a:r>
              <a:rPr lang="pt-PT" sz="1600" dirty="0" smtClean="0"/>
              <a:t/>
            </a:r>
            <a:br>
              <a:rPr lang="pt-PT" sz="1600" dirty="0" smtClean="0"/>
            </a:br>
            <a:r>
              <a:rPr lang="pt-PT" sz="1600" dirty="0" smtClean="0"/>
              <a:t>Saudai o Sol que desponta</a:t>
            </a:r>
            <a:br>
              <a:rPr lang="pt-PT" sz="1600" dirty="0" smtClean="0"/>
            </a:br>
            <a:r>
              <a:rPr lang="pt-PT" sz="1600" dirty="0" smtClean="0"/>
              <a:t>Sobre um ridente porvir;</a:t>
            </a:r>
            <a:br>
              <a:rPr lang="pt-PT" sz="1600" dirty="0" smtClean="0"/>
            </a:br>
            <a:r>
              <a:rPr lang="pt-PT" sz="1600" dirty="0" smtClean="0"/>
              <a:t>Seja o eco de uma afronta</a:t>
            </a:r>
            <a:br>
              <a:rPr lang="pt-PT" sz="1600" dirty="0" smtClean="0"/>
            </a:br>
            <a:r>
              <a:rPr lang="pt-PT" sz="1600" dirty="0" smtClean="0"/>
              <a:t>O sinal do ressurgir.</a:t>
            </a:r>
            <a:br>
              <a:rPr lang="pt-PT" sz="1600" dirty="0" smtClean="0"/>
            </a:br>
            <a:r>
              <a:rPr lang="pt-PT" sz="1600" dirty="0" smtClean="0"/>
              <a:t>Raios dessa aurora forte</a:t>
            </a:r>
            <a:br>
              <a:rPr lang="pt-PT" sz="1600" dirty="0" smtClean="0"/>
            </a:br>
            <a:r>
              <a:rPr lang="pt-PT" sz="1600" dirty="0" smtClean="0"/>
              <a:t>São como beijos de mãe,</a:t>
            </a:r>
            <a:br>
              <a:rPr lang="pt-PT" sz="1600" dirty="0" smtClean="0"/>
            </a:br>
            <a:r>
              <a:rPr lang="pt-PT" sz="1600" dirty="0" smtClean="0"/>
              <a:t>Que nos guardam, nos sustêm,</a:t>
            </a:r>
            <a:br>
              <a:rPr lang="pt-PT" sz="1600" dirty="0" smtClean="0"/>
            </a:br>
            <a:r>
              <a:rPr lang="pt-PT" sz="1600" dirty="0" smtClean="0"/>
              <a:t>Contra as injúrias da sorte.</a:t>
            </a:r>
            <a:br>
              <a:rPr lang="pt-PT" sz="1600" dirty="0" smtClean="0"/>
            </a:br>
            <a:r>
              <a:rPr lang="pt-PT" sz="1600" dirty="0" smtClean="0"/>
              <a:t/>
            </a:r>
            <a:br>
              <a:rPr lang="pt-PT" sz="1600" dirty="0" smtClean="0"/>
            </a:br>
            <a:r>
              <a:rPr lang="pt-PT" sz="1600" dirty="0" smtClean="0"/>
              <a:t>Às armas, às armas! </a:t>
            </a:r>
            <a:br>
              <a:rPr lang="pt-PT" sz="1600" dirty="0" smtClean="0"/>
            </a:br>
            <a:r>
              <a:rPr lang="pt-PT" sz="1600" dirty="0" smtClean="0"/>
              <a:t>Sobre a terra, sobre o mar, </a:t>
            </a:r>
            <a:br>
              <a:rPr lang="pt-PT" sz="1600" dirty="0" smtClean="0"/>
            </a:br>
            <a:r>
              <a:rPr lang="pt-PT" sz="1600" dirty="0" smtClean="0"/>
              <a:t>Às armas, às armas! </a:t>
            </a:r>
            <a:br>
              <a:rPr lang="pt-PT" sz="1600" dirty="0" smtClean="0"/>
            </a:br>
            <a:r>
              <a:rPr lang="pt-PT" sz="1600" dirty="0" smtClean="0"/>
              <a:t>Pela Pátria lutar</a:t>
            </a:r>
            <a:br>
              <a:rPr lang="pt-PT" sz="1600" dirty="0" smtClean="0"/>
            </a:br>
            <a:r>
              <a:rPr lang="pt-PT" sz="1600" dirty="0" smtClean="0"/>
              <a:t>Contra os canhões marchar, marchar! </a:t>
            </a:r>
            <a:endParaRPr lang="pt-PT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885</Words>
  <Application>Microsoft Office PowerPoint</Application>
  <PresentationFormat>On-screen Show (4:3)</PresentationFormat>
  <Paragraphs>110</Paragraphs>
  <Slides>59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Tema do Office</vt:lpstr>
      <vt:lpstr>Portugal</vt:lpstr>
      <vt:lpstr>Portugal</vt:lpstr>
      <vt:lpstr>Geography</vt:lpstr>
      <vt:lpstr>Slide 4</vt:lpstr>
      <vt:lpstr>Slide 5</vt:lpstr>
      <vt:lpstr>Climate</vt:lpstr>
      <vt:lpstr>Population</vt:lpstr>
      <vt:lpstr>National symbols</vt:lpstr>
      <vt:lpstr>National Anthem</vt:lpstr>
      <vt:lpstr>Viana do Castelo</vt:lpstr>
      <vt:lpstr>Braga</vt:lpstr>
      <vt:lpstr>Vila Real</vt:lpstr>
      <vt:lpstr>Bragança</vt:lpstr>
      <vt:lpstr>Aveiro</vt:lpstr>
      <vt:lpstr>Viseu</vt:lpstr>
      <vt:lpstr>Guarda</vt:lpstr>
      <vt:lpstr>Coimbra</vt:lpstr>
      <vt:lpstr>Castelo Branco</vt:lpstr>
      <vt:lpstr>Leiria</vt:lpstr>
      <vt:lpstr>Santarém</vt:lpstr>
      <vt:lpstr>Portalegre</vt:lpstr>
      <vt:lpstr>Évora</vt:lpstr>
      <vt:lpstr>Setúbal </vt:lpstr>
      <vt:lpstr>Beja</vt:lpstr>
      <vt:lpstr>Faro</vt:lpstr>
      <vt:lpstr>Arquipélago dos Açores</vt:lpstr>
      <vt:lpstr>Arquipélago da Madeira </vt:lpstr>
      <vt:lpstr>Lisbon</vt:lpstr>
      <vt:lpstr>What can you visit in Lisbon?</vt:lpstr>
      <vt:lpstr>Torre de Belém</vt:lpstr>
      <vt:lpstr>Praça do Comércio</vt:lpstr>
      <vt:lpstr>Praça do Rossio/Teatro Nacional</vt:lpstr>
      <vt:lpstr> Museu do Fado</vt:lpstr>
      <vt:lpstr>Palácio da Pena</vt:lpstr>
      <vt:lpstr>O Bairro de Alfama</vt:lpstr>
      <vt:lpstr>Mosteiro dos Jerónimos</vt:lpstr>
      <vt:lpstr>Ponte 25 de Abril</vt:lpstr>
      <vt:lpstr>Cristo Rei</vt:lpstr>
      <vt:lpstr>Estádio Da luz</vt:lpstr>
      <vt:lpstr>Estádio José Alvalade</vt:lpstr>
      <vt:lpstr>Bairro Alto</vt:lpstr>
      <vt:lpstr> Castelo de São Jorge</vt:lpstr>
      <vt:lpstr>Elevador de Santa Justa</vt:lpstr>
      <vt:lpstr>Mude (Museu do Design e da Moda)</vt:lpstr>
      <vt:lpstr>Oceanário no Parque das Nações</vt:lpstr>
      <vt:lpstr> Jardim da Fundação Calouste Gulbenkian</vt:lpstr>
      <vt:lpstr>Convento do Carmo</vt:lpstr>
      <vt:lpstr>Museu Nacional dos Azulejos e dos Coches</vt:lpstr>
      <vt:lpstr>Chiado</vt:lpstr>
      <vt:lpstr>Docas de Santo Amaro</vt:lpstr>
      <vt:lpstr>Panteão Nacional</vt:lpstr>
      <vt:lpstr>Parque Eduardo VII</vt:lpstr>
      <vt:lpstr>Aqueduto das Águas Livres</vt:lpstr>
      <vt:lpstr>Jardim da Estrela</vt:lpstr>
      <vt:lpstr>Museu da Carris</vt:lpstr>
      <vt:lpstr>Padrão dos Descobrimentos</vt:lpstr>
      <vt:lpstr>Museu da Eletricidade</vt:lpstr>
      <vt:lpstr>Palácio Nacional Da Ajuda</vt:lpstr>
      <vt:lpstr>Jardim Botânico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tita</dc:creator>
  <cp:lastModifiedBy>Marta Marques</cp:lastModifiedBy>
  <cp:revision>58</cp:revision>
  <dcterms:created xsi:type="dcterms:W3CDTF">2018-02-20T15:29:55Z</dcterms:created>
  <dcterms:modified xsi:type="dcterms:W3CDTF">2018-02-20T15:39:49Z</dcterms:modified>
</cp:coreProperties>
</file>