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9" r:id="rId3"/>
    <p:sldId id="267" r:id="rId4"/>
    <p:sldId id="265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0830" y="762000"/>
            <a:ext cx="5092906" cy="1101969"/>
          </a:xfrm>
        </p:spPr>
        <p:txBody>
          <a:bodyPr/>
          <a:lstStyle/>
          <a:p>
            <a:r>
              <a:rPr lang="it-IT" dirty="0" smtClean="0"/>
              <a:t>REGGIO CALABRIA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62708" y="2719754"/>
            <a:ext cx="5861538" cy="1371600"/>
          </a:xfrm>
        </p:spPr>
        <p:txBody>
          <a:bodyPr>
            <a:noAutofit/>
          </a:bodyPr>
          <a:lstStyle/>
          <a:p>
            <a:r>
              <a:rPr lang="it-IT" sz="3200" dirty="0" smtClean="0"/>
              <a:t>Reggio Calabria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one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the </a:t>
            </a:r>
            <a:r>
              <a:rPr lang="it-IT" sz="3200" dirty="0" err="1" smtClean="0"/>
              <a:t>five</a:t>
            </a:r>
            <a:r>
              <a:rPr lang="it-IT" sz="3200" dirty="0" smtClean="0"/>
              <a:t> </a:t>
            </a:r>
            <a:r>
              <a:rPr lang="it-IT" sz="3200" dirty="0" err="1" smtClean="0"/>
              <a:t>provinces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Calabria, in the </a:t>
            </a:r>
            <a:r>
              <a:rPr lang="it-IT" sz="3200" dirty="0" err="1" smtClean="0"/>
              <a:t>south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Italy.</a:t>
            </a:r>
          </a:p>
          <a:p>
            <a:endParaRPr lang="it-IT" sz="2800" dirty="0" smtClean="0"/>
          </a:p>
          <a:p>
            <a:r>
              <a:rPr lang="it-IT" sz="3200" dirty="0" err="1" smtClean="0"/>
              <a:t>It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our</a:t>
            </a:r>
            <a:r>
              <a:rPr lang="it-IT" sz="3200" dirty="0" smtClean="0"/>
              <a:t> </a:t>
            </a:r>
            <a:r>
              <a:rPr lang="it-IT" sz="3200" dirty="0" err="1" smtClean="0"/>
              <a:t>main</a:t>
            </a:r>
            <a:r>
              <a:rPr lang="it-IT" sz="3200" dirty="0" smtClean="0"/>
              <a:t> and </a:t>
            </a:r>
            <a:r>
              <a:rPr lang="it-IT" sz="3200" dirty="0" err="1" smtClean="0"/>
              <a:t>closest</a:t>
            </a:r>
            <a:r>
              <a:rPr lang="it-IT" sz="3200" dirty="0" smtClean="0"/>
              <a:t> big  </a:t>
            </a:r>
            <a:r>
              <a:rPr lang="it-IT" sz="3200" dirty="0" err="1" smtClean="0"/>
              <a:t>town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51" r="9951"/>
          <a:stretch>
            <a:fillRect/>
          </a:stretch>
        </p:blipFill>
        <p:spPr>
          <a:xfrm>
            <a:off x="6428935" y="656332"/>
            <a:ext cx="5416990" cy="5058668"/>
          </a:xfrm>
        </p:spPr>
      </p:pic>
    </p:spTree>
    <p:extLst>
      <p:ext uri="{BB962C8B-B14F-4D97-AF65-F5344CB8AC3E}">
        <p14:creationId xmlns="" xmlns:p14="http://schemas.microsoft.com/office/powerpoint/2010/main" val="108903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8099"/>
            <a:ext cx="5809958" cy="1574808"/>
          </a:xfrm>
        </p:spPr>
        <p:txBody>
          <a:bodyPr>
            <a:no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Reggio Calabria’s </a:t>
            </a:r>
            <a:r>
              <a:rPr lang="it-IT" dirty="0" err="1" smtClean="0"/>
              <a:t>Seafront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call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“</a:t>
            </a:r>
            <a:r>
              <a:rPr lang="it-IT" i="1" dirty="0" smtClean="0"/>
              <a:t>Via Marina”</a:t>
            </a:r>
            <a:endParaRPr lang="it-IT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0" y="2391507"/>
            <a:ext cx="6131168" cy="2180493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It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 </a:t>
            </a:r>
            <a:r>
              <a:rPr lang="it-IT" sz="3200" dirty="0" err="1" smtClean="0"/>
              <a:t>known</a:t>
            </a:r>
            <a:r>
              <a:rPr lang="it-IT" sz="3200" dirty="0" smtClean="0"/>
              <a:t> </a:t>
            </a:r>
            <a:r>
              <a:rPr lang="it-IT" sz="3200" dirty="0" err="1" smtClean="0"/>
              <a:t>as</a:t>
            </a:r>
            <a:r>
              <a:rPr lang="it-IT" sz="3200" dirty="0" smtClean="0"/>
              <a:t> the </a:t>
            </a:r>
            <a:r>
              <a:rPr lang="it-IT" sz="3200" dirty="0" err="1" smtClean="0"/>
              <a:t>most</a:t>
            </a:r>
            <a:r>
              <a:rPr lang="it-IT" sz="3200" dirty="0" smtClean="0"/>
              <a:t>  beautiful  </a:t>
            </a:r>
            <a:r>
              <a:rPr lang="it-IT" sz="3200" dirty="0" err="1" smtClean="0"/>
              <a:t>kilometre</a:t>
            </a:r>
            <a:r>
              <a:rPr lang="it-IT" sz="3200" dirty="0" smtClean="0"/>
              <a:t> in Italy</a:t>
            </a:r>
            <a:r>
              <a:rPr lang="it-IT" sz="3200" dirty="0" smtClean="0"/>
              <a:t>.</a:t>
            </a:r>
            <a:endParaRPr lang="it-IT" sz="3200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4472559"/>
            <a:ext cx="5655213" cy="1820256"/>
          </a:xfrm>
          <a:prstGeom prst="rect">
            <a:avLst/>
          </a:prstGeom>
        </p:spPr>
      </p:pic>
      <p:pic>
        <p:nvPicPr>
          <p:cNvPr id="6" name="Immagine 5" descr="Risultati immagini per via marina di reggio calabri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02" y="3685736"/>
            <a:ext cx="3268296" cy="241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Risultati immagini per via marina di reggio calabr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484" y="332811"/>
            <a:ext cx="4919662" cy="14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Risultati immagini per via marina di reggio calabri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0123" y="2124222"/>
            <a:ext cx="5176911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573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sultati immagini per alberi secolari reggio calabr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54" y="1405011"/>
            <a:ext cx="3338855" cy="30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097280" y="530127"/>
            <a:ext cx="8862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err="1" smtClean="0"/>
              <a:t>Its</a:t>
            </a:r>
            <a:r>
              <a:rPr lang="it-IT" sz="3200" dirty="0" smtClean="0"/>
              <a:t> </a:t>
            </a:r>
            <a:r>
              <a:rPr lang="it-IT" sz="3200" dirty="0" err="1" smtClean="0"/>
              <a:t>gigantic</a:t>
            </a:r>
            <a:r>
              <a:rPr lang="it-IT" sz="3200" dirty="0" smtClean="0"/>
              <a:t> </a:t>
            </a:r>
            <a:r>
              <a:rPr lang="it-IT" sz="3200" dirty="0" err="1" smtClean="0"/>
              <a:t>ancient</a:t>
            </a:r>
            <a:r>
              <a:rPr lang="it-IT" sz="3200" dirty="0" smtClean="0"/>
              <a:t> </a:t>
            </a:r>
            <a:r>
              <a:rPr lang="it-IT" sz="3200" dirty="0" err="1" smtClean="0"/>
              <a:t>trees</a:t>
            </a:r>
            <a:r>
              <a:rPr lang="it-IT" sz="3200" dirty="0" smtClean="0"/>
              <a:t> are </a:t>
            </a:r>
            <a:r>
              <a:rPr lang="it-IT" sz="3200" dirty="0" err="1" smtClean="0"/>
              <a:t>really</a:t>
            </a:r>
            <a:r>
              <a:rPr lang="it-IT" sz="3200" dirty="0" smtClean="0"/>
              <a:t> </a:t>
            </a:r>
            <a:r>
              <a:rPr lang="it-IT" sz="3200" dirty="0" err="1" smtClean="0"/>
              <a:t>characteristic</a:t>
            </a:r>
            <a:r>
              <a:rPr lang="it-IT" sz="3200" dirty="0" smtClean="0"/>
              <a:t>.</a:t>
            </a:r>
          </a:p>
          <a:p>
            <a:pPr algn="ctr"/>
            <a:endParaRPr lang="it-IT" sz="2000" dirty="0"/>
          </a:p>
        </p:txBody>
      </p:sp>
      <p:pic>
        <p:nvPicPr>
          <p:cNvPr id="6" name="Immagine 5" descr="Risultati immagini per alberi secolari reggio calabri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799" y="1563956"/>
            <a:ext cx="5190979" cy="274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Risultati immagini per alberi secolari reggio calabr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6924" y="4698683"/>
            <a:ext cx="4431322" cy="16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1537" y="166068"/>
            <a:ext cx="5092906" cy="1574808"/>
          </a:xfrm>
        </p:spPr>
        <p:txBody>
          <a:bodyPr/>
          <a:lstStyle/>
          <a:p>
            <a:r>
              <a:rPr lang="it-IT" dirty="0" err="1" smtClean="0"/>
              <a:t>Here</a:t>
            </a:r>
            <a:r>
              <a:rPr lang="it-IT" dirty="0" smtClean="0"/>
              <a:t>’s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i="1" dirty="0" smtClean="0"/>
              <a:t>CORSO GARIBALDI</a:t>
            </a:r>
            <a:endParaRPr lang="it-IT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68799" y="2250831"/>
            <a:ext cx="5084979" cy="1371600"/>
          </a:xfrm>
        </p:spPr>
        <p:txBody>
          <a:bodyPr>
            <a:noAutofit/>
          </a:bodyPr>
          <a:lstStyle/>
          <a:p>
            <a:r>
              <a:rPr lang="it-IT" sz="3600" dirty="0" err="1" smtClean="0"/>
              <a:t>It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</a:t>
            </a:r>
            <a:r>
              <a:rPr lang="it-IT" sz="3600" dirty="0" err="1" smtClean="0"/>
              <a:t>our</a:t>
            </a:r>
            <a:r>
              <a:rPr lang="it-IT" sz="3600" dirty="0" smtClean="0"/>
              <a:t> </a:t>
            </a:r>
            <a:r>
              <a:rPr lang="it-IT" sz="3600" dirty="0" err="1" smtClean="0"/>
              <a:t>main</a:t>
            </a:r>
            <a:r>
              <a:rPr lang="it-IT" sz="3600" dirty="0" smtClean="0"/>
              <a:t> </a:t>
            </a:r>
            <a:r>
              <a:rPr lang="it-IT" sz="3600" dirty="0" err="1" smtClean="0"/>
              <a:t>street</a:t>
            </a:r>
            <a:r>
              <a:rPr lang="it-IT" sz="3600" dirty="0" smtClean="0"/>
              <a:t>, </a:t>
            </a:r>
            <a:r>
              <a:rPr lang="it-IT" sz="3600" dirty="0" err="1" smtClean="0"/>
              <a:t>where</a:t>
            </a:r>
            <a:r>
              <a:rPr lang="it-IT" sz="3600" dirty="0" smtClean="0"/>
              <a:t> </a:t>
            </a:r>
            <a:r>
              <a:rPr lang="it-IT" sz="3600" dirty="0" err="1" smtClean="0"/>
              <a:t>you</a:t>
            </a:r>
            <a:r>
              <a:rPr lang="it-IT" sz="3600" dirty="0" smtClean="0"/>
              <a:t> go shopping, </a:t>
            </a:r>
            <a:r>
              <a:rPr lang="it-IT" sz="3600" dirty="0" err="1" smtClean="0"/>
              <a:t>hang</a:t>
            </a:r>
            <a:r>
              <a:rPr lang="it-IT" sz="3600" dirty="0" smtClean="0"/>
              <a:t> out  and </a:t>
            </a:r>
            <a:r>
              <a:rPr lang="it-IT" sz="3600" dirty="0" err="1" smtClean="0"/>
              <a:t>have</a:t>
            </a:r>
            <a:r>
              <a:rPr lang="it-IT" sz="3600" dirty="0" smtClean="0"/>
              <a:t> </a:t>
            </a:r>
            <a:r>
              <a:rPr lang="it-IT" sz="3600" dirty="0" err="1" smtClean="0"/>
              <a:t>fun</a:t>
            </a:r>
            <a:r>
              <a:rPr lang="it-IT" sz="3600" dirty="0" smtClean="0"/>
              <a:t>.</a:t>
            </a:r>
          </a:p>
          <a:p>
            <a:r>
              <a:rPr lang="it-IT" sz="3600" dirty="0" err="1" smtClean="0"/>
              <a:t>It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</a:t>
            </a:r>
            <a:r>
              <a:rPr lang="it-IT" sz="3600" dirty="0" err="1" smtClean="0"/>
              <a:t>named</a:t>
            </a:r>
            <a:r>
              <a:rPr lang="it-IT" sz="3600" dirty="0" smtClean="0"/>
              <a:t> </a:t>
            </a:r>
            <a:r>
              <a:rPr lang="it-IT" sz="3600" dirty="0" err="1" smtClean="0"/>
              <a:t>after</a:t>
            </a:r>
            <a:r>
              <a:rPr lang="it-IT" sz="3600" dirty="0" smtClean="0"/>
              <a:t> G. Garibaldi,  a </a:t>
            </a:r>
            <a:r>
              <a:rPr lang="it-IT" sz="3600" dirty="0" err="1" smtClean="0"/>
              <a:t>famous</a:t>
            </a:r>
            <a:r>
              <a:rPr lang="it-IT" sz="3600" dirty="0" smtClean="0"/>
              <a:t>  </a:t>
            </a:r>
            <a:r>
              <a:rPr lang="it-IT" sz="3600" dirty="0" err="1" smtClean="0"/>
              <a:t>hero</a:t>
            </a:r>
            <a:r>
              <a:rPr lang="it-IT" sz="3600" dirty="0" smtClean="0"/>
              <a:t>.</a:t>
            </a:r>
            <a:endParaRPr lang="it-IT" sz="3600" dirty="0"/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67" r="30267"/>
          <a:stretch>
            <a:fillRect/>
          </a:stretch>
        </p:blipFill>
        <p:spPr>
          <a:xfrm>
            <a:off x="5945890" y="599412"/>
            <a:ext cx="1763206" cy="2518866"/>
          </a:xfrm>
          <a:prstGeom prst="roundRect">
            <a:avLst>
              <a:gd name="adj" fmla="val 6240"/>
            </a:avLst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96" y="1927274"/>
            <a:ext cx="2985532" cy="4495860"/>
          </a:xfrm>
          <a:prstGeom prst="rect">
            <a:avLst/>
          </a:prstGeom>
        </p:spPr>
      </p:pic>
      <p:pic>
        <p:nvPicPr>
          <p:cNvPr id="6" name="Immagine 5" descr="Risultati immagini per corso garibaldi reggio calabr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9792" y="3554486"/>
            <a:ext cx="3235568" cy="312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0773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953" y="925724"/>
            <a:ext cx="5092906" cy="1574808"/>
          </a:xfrm>
        </p:spPr>
        <p:txBody>
          <a:bodyPr>
            <a:norm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i="1" dirty="0" smtClean="0"/>
              <a:t>ARENA DELLO STRETTO</a:t>
            </a:r>
            <a:endParaRPr lang="it-IT" i="1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91" r="30291"/>
          <a:stretch>
            <a:fillRect/>
          </a:stretch>
        </p:blipFill>
        <p:spPr>
          <a:xfrm rot="860470">
            <a:off x="6533415" y="175469"/>
            <a:ext cx="2629134" cy="3551023"/>
          </a:xfrm>
          <a:prstGeom prst="roundRect">
            <a:avLst>
              <a:gd name="adj" fmla="val 42580"/>
            </a:avLst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3970" y="2743200"/>
            <a:ext cx="5084979" cy="1371600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It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/>
              <a:t>place</a:t>
            </a:r>
            <a:r>
              <a:rPr lang="it-IT" sz="3200" dirty="0" smtClean="0"/>
              <a:t> </a:t>
            </a:r>
            <a:r>
              <a:rPr lang="it-IT" sz="3200" dirty="0" err="1" smtClean="0"/>
              <a:t>where</a:t>
            </a:r>
            <a:r>
              <a:rPr lang="it-IT" sz="3200" dirty="0" smtClean="0"/>
              <a:t> </a:t>
            </a:r>
            <a:r>
              <a:rPr lang="it-IT" sz="3200" dirty="0" err="1" smtClean="0"/>
              <a:t>lots</a:t>
            </a:r>
            <a:r>
              <a:rPr lang="it-IT" sz="3200" dirty="0" smtClean="0"/>
              <a:t> of shows take </a:t>
            </a:r>
            <a:r>
              <a:rPr lang="it-IT" sz="3200" dirty="0" err="1" smtClean="0"/>
              <a:t>place</a:t>
            </a:r>
            <a:r>
              <a:rPr lang="it-IT" sz="3200" dirty="0" smtClean="0"/>
              <a:t>, </a:t>
            </a:r>
            <a:r>
              <a:rPr lang="it-IT" sz="3200" dirty="0" err="1" smtClean="0"/>
              <a:t>especially</a:t>
            </a:r>
            <a:r>
              <a:rPr lang="it-IT" sz="3200" dirty="0" smtClean="0"/>
              <a:t> in </a:t>
            </a:r>
            <a:r>
              <a:rPr lang="it-IT" sz="3200" dirty="0" err="1" smtClean="0"/>
              <a:t>summer</a:t>
            </a:r>
            <a:r>
              <a:rPr lang="it-IT" sz="3200" dirty="0" smtClean="0"/>
              <a:t>.</a:t>
            </a:r>
          </a:p>
          <a:p>
            <a:r>
              <a:rPr lang="it-IT" sz="3200" dirty="0" err="1" smtClean="0"/>
              <a:t>It</a:t>
            </a:r>
            <a:r>
              <a:rPr lang="it-IT" sz="3200" dirty="0" smtClean="0"/>
              <a:t> </a:t>
            </a:r>
            <a:r>
              <a:rPr lang="it-IT" sz="3200" dirty="0" err="1" smtClean="0"/>
              <a:t>overlooks</a:t>
            </a:r>
            <a:r>
              <a:rPr lang="it-IT" sz="3200" dirty="0" smtClean="0"/>
              <a:t> the </a:t>
            </a:r>
            <a:r>
              <a:rPr lang="it-IT" sz="3200" dirty="0" err="1" smtClean="0"/>
              <a:t>Straight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Messina. 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13" y="3896752"/>
            <a:ext cx="4942635" cy="2780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32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9107" y="353638"/>
            <a:ext cx="5092906" cy="1574808"/>
          </a:xfrm>
        </p:spPr>
        <p:txBody>
          <a:bodyPr/>
          <a:lstStyle/>
          <a:p>
            <a:r>
              <a:rPr lang="it-IT" dirty="0" smtClean="0"/>
              <a:t>REGGIO CALABRIA’s </a:t>
            </a:r>
            <a:r>
              <a:rPr lang="it-IT" dirty="0" err="1" smtClean="0"/>
              <a:t>Cathedral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5901" y="2459500"/>
            <a:ext cx="5325533" cy="1406769"/>
          </a:xfrm>
        </p:spPr>
        <p:txBody>
          <a:bodyPr>
            <a:noAutofit/>
          </a:bodyPr>
          <a:lstStyle/>
          <a:p>
            <a:r>
              <a:rPr lang="it-IT" sz="3600" dirty="0" err="1" smtClean="0"/>
              <a:t>It</a:t>
            </a:r>
            <a:r>
              <a:rPr lang="it-IT" sz="3600" dirty="0" smtClean="0"/>
              <a:t> </a:t>
            </a:r>
            <a:r>
              <a:rPr lang="it-IT" sz="3600" dirty="0" err="1" smtClean="0"/>
              <a:t>was</a:t>
            </a:r>
            <a:r>
              <a:rPr lang="it-IT" sz="3600" dirty="0" smtClean="0"/>
              <a:t> </a:t>
            </a:r>
            <a:r>
              <a:rPr lang="it-IT" sz="3600" dirty="0" err="1" smtClean="0"/>
              <a:t>built</a:t>
            </a:r>
            <a:r>
              <a:rPr lang="it-IT" sz="3600" dirty="0" smtClean="0"/>
              <a:t> in 1928 by the </a:t>
            </a:r>
            <a:r>
              <a:rPr lang="it-IT" sz="3600" dirty="0" err="1" smtClean="0"/>
              <a:t>architect</a:t>
            </a:r>
            <a:r>
              <a:rPr lang="it-IT" sz="3600" dirty="0"/>
              <a:t> </a:t>
            </a:r>
            <a:r>
              <a:rPr lang="it-IT" sz="3600" dirty="0" smtClean="0"/>
              <a:t>Carmelo </a:t>
            </a:r>
            <a:r>
              <a:rPr lang="it-IT" sz="3600" dirty="0" err="1" smtClean="0"/>
              <a:t>Angelini</a:t>
            </a:r>
            <a:r>
              <a:rPr lang="it-IT" sz="3600" dirty="0" smtClean="0"/>
              <a:t>, </a:t>
            </a:r>
            <a:r>
              <a:rPr lang="it-IT" sz="3600" dirty="0" err="1" smtClean="0"/>
              <a:t>soon</a:t>
            </a:r>
            <a:r>
              <a:rPr lang="it-IT" sz="3600" dirty="0" smtClean="0"/>
              <a:t> </a:t>
            </a:r>
            <a:r>
              <a:rPr lang="it-IT" sz="3600" dirty="0" err="1" smtClean="0"/>
              <a:t>after</a:t>
            </a:r>
            <a:r>
              <a:rPr lang="it-IT" sz="3600" dirty="0" smtClean="0"/>
              <a:t> the 1908 </a:t>
            </a:r>
            <a:r>
              <a:rPr lang="it-IT" sz="3600" dirty="0" err="1" smtClean="0"/>
              <a:t>terrible</a:t>
            </a:r>
            <a:r>
              <a:rPr lang="it-IT" sz="3600" dirty="0" smtClean="0"/>
              <a:t> </a:t>
            </a:r>
            <a:r>
              <a:rPr lang="it-IT" sz="3600" dirty="0" err="1" smtClean="0"/>
              <a:t>earthquake</a:t>
            </a:r>
            <a:r>
              <a:rPr lang="it-IT" sz="3600" dirty="0" smtClean="0"/>
              <a:t>,  </a:t>
            </a:r>
            <a:r>
              <a:rPr lang="it-IT" sz="3600" dirty="0" err="1" smtClean="0"/>
              <a:t>which</a:t>
            </a:r>
            <a:r>
              <a:rPr lang="it-IT" sz="3600" dirty="0" smtClean="0"/>
              <a:t> </a:t>
            </a:r>
            <a:r>
              <a:rPr lang="it-IT" sz="3600" dirty="0" err="1" smtClean="0"/>
              <a:t>destroyed</a:t>
            </a:r>
            <a:r>
              <a:rPr lang="it-IT" sz="3600" dirty="0" smtClean="0"/>
              <a:t> the </a:t>
            </a:r>
            <a:r>
              <a:rPr lang="it-IT" sz="3600" dirty="0" err="1" smtClean="0"/>
              <a:t>town</a:t>
            </a:r>
            <a:r>
              <a:rPr lang="it-IT" sz="3600" dirty="0" smtClean="0"/>
              <a:t>.</a:t>
            </a:r>
            <a:endParaRPr lang="it-IT" sz="3600" dirty="0"/>
          </a:p>
        </p:txBody>
      </p:sp>
      <p:pic>
        <p:nvPicPr>
          <p:cNvPr id="9" name="Immagine 8" descr="Risultati immagini per via marina di reggio calabr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5212" y="1308295"/>
            <a:ext cx="6302326" cy="49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6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091" y="576377"/>
            <a:ext cx="5092906" cy="1574808"/>
          </a:xfrm>
        </p:spPr>
        <p:txBody>
          <a:bodyPr/>
          <a:lstStyle/>
          <a:p>
            <a:r>
              <a:rPr lang="it-IT" dirty="0" smtClean="0"/>
              <a:t> The </a:t>
            </a:r>
            <a:r>
              <a:rPr lang="it-IT" i="1" dirty="0" smtClean="0"/>
              <a:t>ARAGONESE CASTLE</a:t>
            </a:r>
            <a:endParaRPr lang="it-IT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602523"/>
            <a:ext cx="5591908" cy="1371600"/>
          </a:xfrm>
        </p:spPr>
        <p:txBody>
          <a:bodyPr>
            <a:noAutofit/>
          </a:bodyPr>
          <a:lstStyle/>
          <a:p>
            <a:r>
              <a:rPr lang="it-IT" sz="3600" dirty="0" err="1" smtClean="0"/>
              <a:t>It</a:t>
            </a:r>
            <a:r>
              <a:rPr lang="it-IT" sz="3600" dirty="0" smtClean="0"/>
              <a:t> </a:t>
            </a:r>
            <a:r>
              <a:rPr lang="it-IT" sz="3600" dirty="0" err="1" smtClean="0"/>
              <a:t>was</a:t>
            </a:r>
            <a:r>
              <a:rPr lang="it-IT" sz="3600" dirty="0" smtClean="0"/>
              <a:t> </a:t>
            </a:r>
            <a:r>
              <a:rPr lang="it-IT" sz="3600" dirty="0" err="1" smtClean="0"/>
              <a:t>built</a:t>
            </a:r>
            <a:r>
              <a:rPr lang="it-IT" sz="3600" dirty="0" smtClean="0"/>
              <a:t> in the </a:t>
            </a:r>
            <a:r>
              <a:rPr lang="it-IT" sz="3600" dirty="0" err="1" smtClean="0"/>
              <a:t>Medieval</a:t>
            </a:r>
            <a:r>
              <a:rPr lang="it-IT" sz="3600" dirty="0" smtClean="0"/>
              <a:t>  Age and </a:t>
            </a:r>
            <a:r>
              <a:rPr lang="it-IT" sz="3600" dirty="0" err="1" smtClean="0"/>
              <a:t>it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 </a:t>
            </a:r>
            <a:r>
              <a:rPr lang="it-IT" sz="3600" dirty="0" err="1" smtClean="0"/>
              <a:t>one</a:t>
            </a:r>
            <a:r>
              <a:rPr lang="it-IT" sz="3600" dirty="0" smtClean="0"/>
              <a:t> </a:t>
            </a:r>
            <a:r>
              <a:rPr lang="it-IT" sz="3600" dirty="0" err="1" smtClean="0"/>
              <a:t>of</a:t>
            </a:r>
            <a:r>
              <a:rPr lang="it-IT" sz="3600" dirty="0" smtClean="0"/>
              <a:t> the </a:t>
            </a:r>
            <a:r>
              <a:rPr lang="it-IT" sz="3600" dirty="0" err="1" smtClean="0"/>
              <a:t>most</a:t>
            </a:r>
            <a:r>
              <a:rPr lang="it-IT" sz="3600" dirty="0" smtClean="0"/>
              <a:t>  </a:t>
            </a:r>
            <a:r>
              <a:rPr lang="it-IT" sz="3600" dirty="0" err="1" smtClean="0"/>
              <a:t>important</a:t>
            </a:r>
            <a:r>
              <a:rPr lang="it-IT" sz="3600" dirty="0" smtClean="0"/>
              <a:t>  </a:t>
            </a:r>
            <a:r>
              <a:rPr lang="it-IT" sz="3600" dirty="0" err="1" smtClean="0"/>
              <a:t>monuments</a:t>
            </a:r>
            <a:r>
              <a:rPr lang="it-IT" sz="3600" dirty="0" smtClean="0"/>
              <a:t>.</a:t>
            </a:r>
            <a:endParaRPr lang="it-IT" sz="3600" dirty="0"/>
          </a:p>
        </p:txBody>
      </p:sp>
      <p:pic>
        <p:nvPicPr>
          <p:cNvPr id="7" name="Immagine 6" descr="Risultati immagini per via marina di reggio calabr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717" y="731520"/>
            <a:ext cx="5767754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082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2553" y="904623"/>
            <a:ext cx="5092906" cy="1574808"/>
          </a:xfrm>
        </p:spPr>
        <p:txBody>
          <a:bodyPr/>
          <a:lstStyle/>
          <a:p>
            <a:r>
              <a:rPr lang="it-IT" dirty="0" smtClean="0"/>
              <a:t>FRANCESCO CILEA’S THEATRE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56" r="32656"/>
          <a:stretch>
            <a:fillRect/>
          </a:stretch>
        </p:blipFill>
        <p:spPr>
          <a:xfrm>
            <a:off x="6541476" y="225972"/>
            <a:ext cx="3502855" cy="3203028"/>
          </a:xfrm>
          <a:prstGeom prst="roundRect">
            <a:avLst>
              <a:gd name="adj" fmla="val 25175"/>
            </a:avLst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26708" y="3059723"/>
            <a:ext cx="5084979" cy="1371600"/>
          </a:xfrm>
        </p:spPr>
        <p:txBody>
          <a:bodyPr>
            <a:noAutofit/>
          </a:bodyPr>
          <a:lstStyle/>
          <a:p>
            <a:r>
              <a:rPr lang="it-IT" sz="3600" dirty="0" smtClean="0"/>
              <a:t>F. </a:t>
            </a:r>
            <a:r>
              <a:rPr lang="it-IT" sz="3600" dirty="0" err="1" smtClean="0"/>
              <a:t>Cilea</a:t>
            </a:r>
            <a:r>
              <a:rPr lang="it-IT" sz="3600" dirty="0" smtClean="0"/>
              <a:t> </a:t>
            </a:r>
            <a:r>
              <a:rPr lang="it-IT" sz="3600" dirty="0" err="1" smtClean="0"/>
              <a:t>was</a:t>
            </a:r>
            <a:r>
              <a:rPr lang="it-IT" sz="3600" dirty="0" smtClean="0"/>
              <a:t> a </a:t>
            </a:r>
            <a:r>
              <a:rPr lang="it-IT" sz="3600" dirty="0" err="1" smtClean="0"/>
              <a:t>famous</a:t>
            </a:r>
            <a:r>
              <a:rPr lang="it-IT" sz="3600" dirty="0" smtClean="0"/>
              <a:t> </a:t>
            </a:r>
            <a:r>
              <a:rPr lang="it-IT" sz="3600" dirty="0" err="1" smtClean="0"/>
              <a:t>musician</a:t>
            </a:r>
            <a:r>
              <a:rPr lang="it-IT" sz="3600" dirty="0" smtClean="0"/>
              <a:t> and the </a:t>
            </a:r>
            <a:r>
              <a:rPr lang="it-IT" sz="3600" dirty="0" err="1" smtClean="0"/>
              <a:t>theatre</a:t>
            </a:r>
            <a:r>
              <a:rPr lang="it-IT" sz="3600" dirty="0" smtClean="0"/>
              <a:t> </a:t>
            </a:r>
            <a:r>
              <a:rPr lang="it-IT" sz="3600" dirty="0" err="1" smtClean="0"/>
              <a:t>was</a:t>
            </a:r>
            <a:r>
              <a:rPr lang="it-IT" sz="3600" dirty="0" smtClean="0"/>
              <a:t> </a:t>
            </a:r>
            <a:r>
              <a:rPr lang="it-IT" sz="3600" dirty="0" err="1" smtClean="0"/>
              <a:t>named</a:t>
            </a:r>
            <a:r>
              <a:rPr lang="it-IT" sz="3600" dirty="0" smtClean="0"/>
              <a:t> </a:t>
            </a:r>
            <a:r>
              <a:rPr lang="it-IT" sz="3600" dirty="0" err="1" smtClean="0"/>
              <a:t>after</a:t>
            </a:r>
            <a:r>
              <a:rPr lang="it-IT" sz="3600" dirty="0" smtClean="0"/>
              <a:t> </a:t>
            </a:r>
            <a:r>
              <a:rPr lang="it-IT" sz="3600" dirty="0" err="1" smtClean="0"/>
              <a:t>him</a:t>
            </a:r>
            <a:r>
              <a:rPr lang="it-IT" sz="3600" dirty="0" smtClean="0"/>
              <a:t>.</a:t>
            </a:r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772">
            <a:off x="6484356" y="3533064"/>
            <a:ext cx="4949541" cy="2878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867" y="236407"/>
            <a:ext cx="5613767" cy="818670"/>
          </a:xfrm>
        </p:spPr>
        <p:txBody>
          <a:bodyPr>
            <a:normAutofit/>
          </a:bodyPr>
          <a:lstStyle/>
          <a:p>
            <a:r>
              <a:rPr lang="it-IT" dirty="0" smtClean="0"/>
              <a:t> THE NATIONAL MUSEUM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0" y="1223889"/>
            <a:ext cx="6316394" cy="2912013"/>
          </a:xfrm>
        </p:spPr>
        <p:txBody>
          <a:bodyPr>
            <a:noAutofit/>
          </a:bodyPr>
          <a:lstStyle/>
          <a:p>
            <a:r>
              <a:rPr lang="it-IT" sz="3200" dirty="0" smtClean="0">
                <a:latin typeface="Antique Olive" panose="020B0603020204030204" pitchFamily="34" charset="0"/>
              </a:rPr>
              <a:t>The </a:t>
            </a:r>
            <a:r>
              <a:rPr lang="it-IT" sz="3200" i="1" dirty="0" smtClean="0">
                <a:latin typeface="Antique Olive" panose="020B0603020204030204" pitchFamily="34" charset="0"/>
              </a:rPr>
              <a:t>Bronzi di </a:t>
            </a:r>
            <a:r>
              <a:rPr lang="it-IT" sz="3200" i="1" dirty="0" err="1" smtClean="0">
                <a:latin typeface="Antique Olive" panose="020B0603020204030204" pitchFamily="34" charset="0"/>
              </a:rPr>
              <a:t>Riace</a:t>
            </a:r>
            <a:r>
              <a:rPr lang="it-IT" sz="3200" i="1" dirty="0" smtClean="0">
                <a:latin typeface="Antique Olive" panose="020B0603020204030204" pitchFamily="34" charset="0"/>
              </a:rPr>
              <a:t> </a:t>
            </a:r>
            <a:r>
              <a:rPr lang="it-IT" sz="3200" dirty="0" smtClean="0">
                <a:latin typeface="Antique Olive" panose="020B0603020204030204" pitchFamily="34" charset="0"/>
              </a:rPr>
              <a:t>are </a:t>
            </a:r>
            <a:r>
              <a:rPr lang="it-IT" sz="3200" dirty="0" smtClean="0">
                <a:latin typeface="Antique Olive" panose="020B0603020204030204" pitchFamily="34" charset="0"/>
              </a:rPr>
              <a:t>the</a:t>
            </a:r>
          </a:p>
          <a:p>
            <a:r>
              <a:rPr lang="it-IT" sz="3200" dirty="0" err="1" smtClean="0">
                <a:latin typeface="Antique Olive" panose="020B0603020204030204" pitchFamily="34" charset="0"/>
              </a:rPr>
              <a:t>most</a:t>
            </a:r>
            <a:r>
              <a:rPr lang="it-IT" sz="3200" dirty="0" smtClean="0">
                <a:latin typeface="Antique Olive" panose="020B0603020204030204" pitchFamily="34" charset="0"/>
              </a:rPr>
              <a:t> </a:t>
            </a:r>
            <a:r>
              <a:rPr lang="it-IT" sz="3200" dirty="0" err="1" smtClean="0">
                <a:latin typeface="Antique Olive" panose="020B0603020204030204" pitchFamily="34" charset="0"/>
              </a:rPr>
              <a:t>important</a:t>
            </a:r>
            <a:r>
              <a:rPr lang="it-IT" sz="3200" dirty="0" smtClean="0">
                <a:latin typeface="Antique Olive" panose="020B0603020204030204" pitchFamily="34" charset="0"/>
              </a:rPr>
              <a:t> </a:t>
            </a:r>
            <a:r>
              <a:rPr lang="it-IT" sz="3200" dirty="0" err="1" smtClean="0">
                <a:latin typeface="Antique Olive" panose="020B0603020204030204" pitchFamily="34" charset="0"/>
              </a:rPr>
              <a:t>monument</a:t>
            </a:r>
            <a:r>
              <a:rPr lang="it-IT" sz="3200" dirty="0" smtClean="0">
                <a:latin typeface="Antique Olive" panose="020B0603020204030204" pitchFamily="34" charset="0"/>
              </a:rPr>
              <a:t> in the </a:t>
            </a:r>
            <a:r>
              <a:rPr lang="it-IT" sz="3200" dirty="0" err="1" smtClean="0">
                <a:latin typeface="Antique Olive" panose="020B0603020204030204" pitchFamily="34" charset="0"/>
              </a:rPr>
              <a:t>museum</a:t>
            </a:r>
            <a:r>
              <a:rPr lang="it-IT" sz="3200" dirty="0" smtClean="0">
                <a:latin typeface="Antique Olive" panose="020B0603020204030204" pitchFamily="34" charset="0"/>
              </a:rPr>
              <a:t>. </a:t>
            </a:r>
          </a:p>
          <a:p>
            <a:r>
              <a:rPr lang="it-IT" sz="3200" dirty="0" err="1" smtClean="0">
                <a:latin typeface="Antique Olive" panose="020B0603020204030204" pitchFamily="34" charset="0"/>
              </a:rPr>
              <a:t>They</a:t>
            </a:r>
            <a:r>
              <a:rPr lang="it-IT" sz="3200" dirty="0" smtClean="0">
                <a:latin typeface="Antique Olive" panose="020B0603020204030204" pitchFamily="34" charset="0"/>
              </a:rPr>
              <a:t> </a:t>
            </a:r>
            <a:r>
              <a:rPr lang="it-IT" sz="3200" dirty="0" err="1" smtClean="0">
                <a:latin typeface="Antique Olive" panose="020B0603020204030204" pitchFamily="34" charset="0"/>
              </a:rPr>
              <a:t>were</a:t>
            </a:r>
            <a:r>
              <a:rPr lang="it-IT" sz="3200" dirty="0" smtClean="0">
                <a:latin typeface="Antique Olive" panose="020B0603020204030204" pitchFamily="34" charset="0"/>
              </a:rPr>
              <a:t> </a:t>
            </a:r>
            <a:r>
              <a:rPr lang="it-IT" sz="3200" dirty="0" err="1" smtClean="0">
                <a:latin typeface="Antique Olive" panose="020B0603020204030204" pitchFamily="34" charset="0"/>
              </a:rPr>
              <a:t>warriors</a:t>
            </a:r>
            <a:r>
              <a:rPr lang="it-IT" sz="3200" dirty="0" smtClean="0">
                <a:latin typeface="Antique Olive" panose="020B0603020204030204" pitchFamily="34" charset="0"/>
              </a:rPr>
              <a:t> and date  back </a:t>
            </a:r>
            <a:r>
              <a:rPr lang="it-IT" sz="3200" dirty="0" err="1" smtClean="0">
                <a:latin typeface="Antique Olive" panose="020B0603020204030204" pitchFamily="34" charset="0"/>
              </a:rPr>
              <a:t>to</a:t>
            </a:r>
            <a:r>
              <a:rPr lang="it-IT" sz="3200" dirty="0" smtClean="0">
                <a:latin typeface="Antique Olive" panose="020B0603020204030204" pitchFamily="34" charset="0"/>
              </a:rPr>
              <a:t> the </a:t>
            </a:r>
            <a:r>
              <a:rPr lang="it-IT" sz="3200" dirty="0" err="1" smtClean="0">
                <a:latin typeface="Antique Olive" panose="020B0603020204030204" pitchFamily="34" charset="0"/>
              </a:rPr>
              <a:t>ancient</a:t>
            </a:r>
            <a:r>
              <a:rPr lang="it-IT" sz="3200" dirty="0" smtClean="0">
                <a:latin typeface="Antique Olive" panose="020B0603020204030204" pitchFamily="34" charset="0"/>
              </a:rPr>
              <a:t>  </a:t>
            </a:r>
            <a:r>
              <a:rPr lang="it-IT" sz="3200" dirty="0" err="1" smtClean="0">
                <a:latin typeface="Antique Olive" panose="020B0603020204030204" pitchFamily="34" charset="0"/>
              </a:rPr>
              <a:t>Greek</a:t>
            </a:r>
            <a:r>
              <a:rPr lang="it-IT" sz="3200" dirty="0" smtClean="0">
                <a:latin typeface="Antique Olive" panose="020B0603020204030204" pitchFamily="34" charset="0"/>
              </a:rPr>
              <a:t> </a:t>
            </a:r>
            <a:endParaRPr lang="it-IT" sz="3200" dirty="0" smtClean="0">
              <a:latin typeface="Antique Olive" panose="020B0603020204030204" pitchFamily="34" charset="0"/>
            </a:endParaRPr>
          </a:p>
          <a:p>
            <a:r>
              <a:rPr lang="it-IT" sz="3200" dirty="0" err="1" smtClean="0">
                <a:latin typeface="Antique Olive" panose="020B0603020204030204" pitchFamily="34" charset="0"/>
              </a:rPr>
              <a:t>age</a:t>
            </a:r>
            <a:r>
              <a:rPr lang="it-IT" sz="3200" dirty="0" smtClean="0">
                <a:latin typeface="Antique Olive" panose="020B0603020204030204" pitchFamily="34" charset="0"/>
              </a:rPr>
              <a:t>.</a:t>
            </a:r>
          </a:p>
          <a:p>
            <a:r>
              <a:rPr lang="it-IT" sz="3200" dirty="0" err="1" smtClean="0">
                <a:latin typeface="Antique Olive" panose="020B0603020204030204" pitchFamily="34" charset="0"/>
                <a:cs typeface="Arial" panose="020B0604020202020204" pitchFamily="34" charset="0"/>
              </a:rPr>
              <a:t>They</a:t>
            </a:r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 smtClean="0">
                <a:latin typeface="Antique Olive" panose="020B0603020204030204" pitchFamily="34" charset="0"/>
                <a:cs typeface="Arial" panose="020B0604020202020204" pitchFamily="34" charset="0"/>
              </a:rPr>
              <a:t>lay</a:t>
            </a:r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 on the </a:t>
            </a:r>
            <a:r>
              <a:rPr lang="it-IT" sz="3200" dirty="0" err="1" smtClean="0">
                <a:latin typeface="Antique Olive" panose="020B0603020204030204" pitchFamily="34" charset="0"/>
                <a:cs typeface="Arial" panose="020B0604020202020204" pitchFamily="34" charset="0"/>
              </a:rPr>
              <a:t>sea</a:t>
            </a:r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 smtClean="0">
                <a:latin typeface="Antique Olive" panose="020B0603020204030204" pitchFamily="34" charset="0"/>
                <a:cs typeface="Arial" panose="020B0604020202020204" pitchFamily="34" charset="0"/>
              </a:rPr>
              <a:t>bottom</a:t>
            </a:r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 </a:t>
            </a:r>
            <a:endParaRPr lang="it-IT" sz="3200" dirty="0" smtClean="0">
              <a:latin typeface="Antique Olive" panose="020B0603020204030204" pitchFamily="34" charset="0"/>
              <a:cs typeface="Arial" panose="020B0604020202020204" pitchFamily="34" charset="0"/>
            </a:endParaRPr>
          </a:p>
          <a:p>
            <a:r>
              <a:rPr lang="it-IT" sz="3200" dirty="0" err="1" smtClean="0">
                <a:latin typeface="Antique Olive" panose="020B0603020204030204" pitchFamily="34" charset="0"/>
                <a:cs typeface="Arial" panose="020B0604020202020204" pitchFamily="34" charset="0"/>
              </a:rPr>
              <a:t>for</a:t>
            </a:r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 smtClean="0">
                <a:latin typeface="Antique Olive" panose="020B0603020204030204" pitchFamily="34" charset="0"/>
                <a:cs typeface="Arial" panose="020B0604020202020204" pitchFamily="34" charset="0"/>
              </a:rPr>
              <a:t>centuries</a:t>
            </a:r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 and </a:t>
            </a:r>
            <a:r>
              <a:rPr lang="it-IT" sz="3200" dirty="0" err="1" smtClean="0">
                <a:latin typeface="Antique Olive" panose="020B0603020204030204" pitchFamily="34" charset="0"/>
                <a:cs typeface="Arial" panose="020B0604020202020204" pitchFamily="34" charset="0"/>
              </a:rPr>
              <a:t>were</a:t>
            </a:r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 smtClean="0">
                <a:latin typeface="Antique Olive" panose="020B0603020204030204" pitchFamily="34" charset="0"/>
                <a:cs typeface="Arial" panose="020B0604020202020204" pitchFamily="34" charset="0"/>
              </a:rPr>
              <a:t>found</a:t>
            </a:r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 </a:t>
            </a:r>
            <a:endParaRPr lang="it-IT" sz="3200" dirty="0" smtClean="0">
              <a:latin typeface="Antique Olive" panose="020B0603020204030204" pitchFamily="34" charset="0"/>
              <a:cs typeface="Arial" panose="020B0604020202020204" pitchFamily="34" charset="0"/>
            </a:endParaRPr>
          </a:p>
          <a:p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in </a:t>
            </a:r>
            <a:r>
              <a:rPr lang="it-IT" sz="3200" dirty="0" smtClean="0">
                <a:latin typeface="Antique Olive" panose="020B0603020204030204" pitchFamily="34" charset="0"/>
                <a:cs typeface="Arial" panose="020B0604020202020204" pitchFamily="34" charset="0"/>
              </a:rPr>
              <a:t>1972.</a:t>
            </a:r>
            <a:endParaRPr lang="it-IT" sz="3200" dirty="0">
              <a:latin typeface="Antique Olive" panose="020B0603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Risultati immagini per museo reggio calabr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258" y="239150"/>
            <a:ext cx="5472332" cy="295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Risultati immagini per bronzi di ria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233604">
            <a:off x="8621298" y="3395371"/>
            <a:ext cx="2954041" cy="281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Risultati immagini per bronzi di riac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5723" y="3685807"/>
            <a:ext cx="3010487" cy="230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28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221</Words>
  <Application>Microsoft Office PowerPoint</Application>
  <PresentationFormat>Personalizzato</PresentationFormat>
  <Paragraphs>27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Ione</vt:lpstr>
      <vt:lpstr>REGGIO CALABRIA</vt:lpstr>
      <vt:lpstr>This is Reggio Calabria’s Seafront We call it “Via Marina”</vt:lpstr>
      <vt:lpstr>Diapositiva 3</vt:lpstr>
      <vt:lpstr>Here’s our CORSO GARIBALDI</vt:lpstr>
      <vt:lpstr>This is the ARENA DELLO STRETTO</vt:lpstr>
      <vt:lpstr>REGGIO CALABRIA’s Cathedral</vt:lpstr>
      <vt:lpstr> The ARAGONESE CASTLE</vt:lpstr>
      <vt:lpstr>FRANCESCO CILEA’S THEATRE</vt:lpstr>
      <vt:lpstr> THE NATIONAL MUSEUM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REGGIO CALABRIA</dc:title>
  <dc:creator>Utente Windows</dc:creator>
  <cp:lastModifiedBy>Flavia</cp:lastModifiedBy>
  <cp:revision>47</cp:revision>
  <dcterms:created xsi:type="dcterms:W3CDTF">2018-01-11T14:20:22Z</dcterms:created>
  <dcterms:modified xsi:type="dcterms:W3CDTF">2018-03-07T16:19:28Z</dcterms:modified>
</cp:coreProperties>
</file>