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999471" y="196947"/>
            <a:ext cx="69878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7200" i="1" dirty="0" err="1" smtClean="0">
                <a:solidFill>
                  <a:schemeClr val="accent6">
                    <a:lumMod val="75000"/>
                  </a:schemeClr>
                </a:solidFill>
                <a:latin typeface="Brush Script MT" panose="03060802040406070304" pitchFamily="66" charset="0"/>
              </a:rPr>
              <a:t>Trofie</a:t>
            </a:r>
            <a:r>
              <a:rPr lang="it-IT" sz="7200" dirty="0" smtClean="0">
                <a:solidFill>
                  <a:schemeClr val="accent6">
                    <a:lumMod val="75000"/>
                  </a:schemeClr>
                </a:solidFill>
                <a:latin typeface="Brush Script MT" panose="03060802040406070304" pitchFamily="66" charset="0"/>
              </a:rPr>
              <a:t> </a:t>
            </a:r>
            <a:r>
              <a:rPr lang="it-IT" sz="7200" i="1" dirty="0" err="1" smtClean="0">
                <a:solidFill>
                  <a:schemeClr val="accent6">
                    <a:lumMod val="75000"/>
                  </a:schemeClr>
                </a:solidFill>
                <a:latin typeface="Brush Script MT" panose="03060802040406070304" pitchFamily="66" charset="0"/>
              </a:rPr>
              <a:t>with</a:t>
            </a:r>
            <a:r>
              <a:rPr lang="it-IT" sz="7200" dirty="0" smtClean="0">
                <a:solidFill>
                  <a:schemeClr val="accent6">
                    <a:lumMod val="75000"/>
                  </a:schemeClr>
                </a:solidFill>
                <a:latin typeface="Brush Script MT" panose="03060802040406070304" pitchFamily="66" charset="0"/>
              </a:rPr>
              <a:t> pesto </a:t>
            </a:r>
            <a:r>
              <a:rPr lang="it-IT" sz="7200" i="1" dirty="0" err="1" smtClean="0">
                <a:solidFill>
                  <a:schemeClr val="accent6">
                    <a:lumMod val="75000"/>
                  </a:schemeClr>
                </a:solidFill>
                <a:latin typeface="Brush Script MT" panose="03060802040406070304" pitchFamily="66" charset="0"/>
              </a:rPr>
              <a:t>sauce</a:t>
            </a:r>
            <a:endParaRPr lang="it-IT" sz="7200" i="1" dirty="0">
              <a:solidFill>
                <a:schemeClr val="accent6">
                  <a:lumMod val="75000"/>
                </a:schemeClr>
              </a:solidFill>
              <a:latin typeface="Brush Script MT" panose="03060802040406070304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64531" y="1010286"/>
            <a:ext cx="7341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i="1" dirty="0" err="1" smtClean="0">
                <a:latin typeface="Brush Script MT" panose="03060802040406070304" pitchFamily="66" charset="0"/>
              </a:rPr>
              <a:t>Ingredients</a:t>
            </a:r>
            <a:r>
              <a:rPr lang="it-IT" sz="6000" i="1" dirty="0" smtClean="0">
                <a:latin typeface="Brush Script MT" panose="03060802040406070304" pitchFamily="66" charset="0"/>
              </a:rPr>
              <a:t> for the </a:t>
            </a:r>
            <a:r>
              <a:rPr lang="it-IT" sz="6000" i="1" dirty="0" err="1" smtClean="0">
                <a:latin typeface="Brush Script MT" panose="03060802040406070304" pitchFamily="66" charset="0"/>
              </a:rPr>
              <a:t>sauce</a:t>
            </a:r>
            <a:endParaRPr lang="it-IT" sz="6000" dirty="0">
              <a:latin typeface="Brush Script MT" panose="03060802040406070304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53172" y="1600253"/>
            <a:ext cx="7918578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it-IT" sz="3200" b="1" dirty="0" smtClean="0"/>
              <a:t>30 medium </a:t>
            </a:r>
            <a:r>
              <a:rPr lang="it-IT" sz="3200" b="1" dirty="0" err="1" smtClean="0"/>
              <a:t>leaves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of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basil</a:t>
            </a:r>
            <a:endParaRPr lang="it-IT" sz="3200" b="1" dirty="0" smtClean="0"/>
          </a:p>
          <a:p>
            <a:r>
              <a:rPr lang="it-IT" sz="3200" b="1" dirty="0" smtClean="0"/>
              <a:t>350 g of </a:t>
            </a:r>
            <a:r>
              <a:rPr lang="it-IT" sz="3200" b="1" i="1" dirty="0" smtClean="0"/>
              <a:t>trofie (home </a:t>
            </a:r>
            <a:r>
              <a:rPr lang="it-IT" sz="3200" b="1" i="1" dirty="0" err="1" smtClean="0"/>
              <a:t>made</a:t>
            </a:r>
            <a:r>
              <a:rPr lang="it-IT" sz="3200" b="1" i="1" dirty="0" smtClean="0"/>
              <a:t> pasta</a:t>
            </a:r>
          </a:p>
          <a:p>
            <a:r>
              <a:rPr lang="it-IT" sz="3200" b="1" i="1" dirty="0" smtClean="0"/>
              <a:t>or spaghetti)</a:t>
            </a:r>
          </a:p>
          <a:p>
            <a:r>
              <a:rPr lang="it-IT" sz="3200" b="1" i="1" dirty="0" smtClean="0"/>
              <a:t>30 g of </a:t>
            </a:r>
            <a:r>
              <a:rPr lang="it-IT" sz="3200" b="1" dirty="0" err="1" smtClean="0"/>
              <a:t>grated</a:t>
            </a:r>
            <a:r>
              <a:rPr lang="it-IT" sz="3200" b="1" dirty="0" smtClean="0"/>
              <a:t>  </a:t>
            </a:r>
            <a:r>
              <a:rPr lang="it-IT" sz="3200" b="1" i="1" dirty="0" smtClean="0"/>
              <a:t>pecorino </a:t>
            </a:r>
            <a:r>
              <a:rPr lang="it-IT" sz="3200" b="1" dirty="0" err="1" smtClean="0"/>
              <a:t>cheese</a:t>
            </a:r>
            <a:r>
              <a:rPr lang="it-IT" sz="3200" b="1" dirty="0" smtClean="0"/>
              <a:t> </a:t>
            </a:r>
          </a:p>
          <a:p>
            <a:r>
              <a:rPr lang="it-IT" sz="3200" b="1" dirty="0" smtClean="0"/>
              <a:t>30 g of </a:t>
            </a:r>
            <a:r>
              <a:rPr lang="it-IT" sz="3200" b="1" dirty="0" err="1" smtClean="0"/>
              <a:t>grated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parmesan</a:t>
            </a:r>
            <a:r>
              <a:rPr lang="it-IT" sz="3200" b="1" dirty="0" smtClean="0"/>
              <a:t> </a:t>
            </a:r>
          </a:p>
          <a:p>
            <a:r>
              <a:rPr lang="it-IT" sz="3200" b="1" dirty="0" smtClean="0"/>
              <a:t>30 g </a:t>
            </a:r>
            <a:r>
              <a:rPr lang="it-IT" sz="3200" b="1" dirty="0" err="1" smtClean="0"/>
              <a:t>of</a:t>
            </a:r>
            <a:r>
              <a:rPr lang="it-IT" sz="3200" b="1" dirty="0" smtClean="0"/>
              <a:t> pine </a:t>
            </a:r>
            <a:r>
              <a:rPr lang="it-IT" sz="3200" b="1" dirty="0" err="1" smtClean="0"/>
              <a:t>nuts</a:t>
            </a:r>
            <a:endParaRPr lang="it-IT" sz="3200" b="1" dirty="0" smtClean="0"/>
          </a:p>
          <a:p>
            <a:r>
              <a:rPr lang="it-IT" sz="3200" b="1" dirty="0" smtClean="0"/>
              <a:t>A </a:t>
            </a:r>
            <a:r>
              <a:rPr lang="it-IT" sz="3200" b="1" dirty="0" err="1" smtClean="0"/>
              <a:t>clove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of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garlic</a:t>
            </a:r>
            <a:endParaRPr lang="it-IT" sz="3200" b="1" dirty="0" smtClean="0"/>
          </a:p>
          <a:p>
            <a:r>
              <a:rPr lang="it-IT" sz="3200" b="1" dirty="0" smtClean="0"/>
              <a:t>6 </a:t>
            </a:r>
            <a:r>
              <a:rPr lang="it-IT" sz="3200" b="1" dirty="0" err="1" smtClean="0"/>
              <a:t>spoons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of</a:t>
            </a:r>
            <a:r>
              <a:rPr lang="it-IT" sz="3200" b="1" dirty="0" smtClean="0"/>
              <a:t> Extra </a:t>
            </a:r>
            <a:r>
              <a:rPr lang="it-IT" sz="3200" b="1" dirty="0" err="1" smtClean="0"/>
              <a:t>vergin</a:t>
            </a:r>
            <a:r>
              <a:rPr lang="it-IT" sz="3200" b="1" dirty="0" smtClean="0"/>
              <a:t> olive oil, </a:t>
            </a:r>
            <a:r>
              <a:rPr lang="it-IT" sz="3200" b="1" dirty="0" err="1" smtClean="0"/>
              <a:t>about</a:t>
            </a:r>
            <a:r>
              <a:rPr lang="it-IT" sz="3200" b="1" dirty="0" smtClean="0"/>
              <a:t> 60 ml</a:t>
            </a:r>
          </a:p>
          <a:p>
            <a:endParaRPr lang="it-IT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it-IT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it-IT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it-IT" sz="24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it-IT" sz="2400" dirty="0">
                <a:solidFill>
                  <a:schemeClr val="accent6">
                    <a:lumMod val="75000"/>
                  </a:schemeClr>
                </a:solidFill>
              </a:rPr>
            </a:br>
            <a:endParaRPr lang="it-IT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937" y="1294228"/>
            <a:ext cx="3943406" cy="27466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Immagine 8" descr="Risultati immagini per pest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81292" y="4331970"/>
            <a:ext cx="2730305" cy="18516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0322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814377" y="0"/>
            <a:ext cx="382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 err="1" smtClean="0">
                <a:latin typeface="Brush Script MT" panose="03060802040406070304" pitchFamily="66" charset="0"/>
              </a:rPr>
              <a:t>Preparation</a:t>
            </a:r>
            <a:r>
              <a:rPr lang="it-IT" sz="5400" dirty="0" smtClean="0">
                <a:solidFill>
                  <a:schemeClr val="accent6">
                    <a:lumMod val="75000"/>
                  </a:schemeClr>
                </a:solidFill>
                <a:latin typeface="Brush Script MT" panose="03060802040406070304" pitchFamily="66" charset="0"/>
              </a:rPr>
              <a:t>  </a:t>
            </a:r>
            <a:endParaRPr lang="it-IT" sz="5400" dirty="0">
              <a:solidFill>
                <a:schemeClr val="accent6">
                  <a:lumMod val="75000"/>
                </a:schemeClr>
              </a:solidFill>
              <a:latin typeface="Brush Script MT" panose="03060802040406070304" pitchFamily="66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07975" y="410985"/>
            <a:ext cx="8215534" cy="5683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/>
            </a:r>
            <a:br>
              <a:rPr lang="en-US" dirty="0"/>
            </a:br>
            <a:r>
              <a:rPr lang="en-US" sz="2600" dirty="0"/>
              <a:t>Wash and dry the basil. </a:t>
            </a:r>
            <a:r>
              <a:rPr lang="en-US" sz="2600" dirty="0" smtClean="0"/>
              <a:t>Pound some leaves in </a:t>
            </a:r>
            <a:r>
              <a:rPr lang="en-US" sz="2600" dirty="0"/>
              <a:t>the </a:t>
            </a:r>
            <a:r>
              <a:rPr lang="en-US" sz="2600" dirty="0" smtClean="0"/>
              <a:t>mortar, </a:t>
            </a:r>
            <a:r>
              <a:rPr lang="en-US" sz="2600" dirty="0"/>
              <a:t>gradually adding the </a:t>
            </a:r>
            <a:r>
              <a:rPr lang="en-US" sz="2600" dirty="0" smtClean="0"/>
              <a:t>others. Add pine </a:t>
            </a:r>
            <a:r>
              <a:rPr lang="en-US" sz="2600" dirty="0"/>
              <a:t>nuts</a:t>
            </a:r>
            <a:r>
              <a:rPr lang="en-US" sz="2600" dirty="0" smtClean="0"/>
              <a:t>, garlic </a:t>
            </a:r>
            <a:r>
              <a:rPr lang="en-US" sz="2600" dirty="0"/>
              <a:t>into slices and a pinch of coarse salt. Reduce the ingredients to pulp. Add the </a:t>
            </a:r>
            <a:r>
              <a:rPr lang="en-US" sz="2600" dirty="0" smtClean="0"/>
              <a:t>cheese </a:t>
            </a:r>
            <a:r>
              <a:rPr lang="en-US" sz="2600" dirty="0"/>
              <a:t>and mix well. Pour </a:t>
            </a:r>
            <a:r>
              <a:rPr lang="en-US" sz="2600" dirty="0" smtClean="0"/>
              <a:t> the oil  into the mortar, </a:t>
            </a:r>
            <a:r>
              <a:rPr lang="en-US" sz="2600" dirty="0"/>
              <a:t>working the </a:t>
            </a:r>
            <a:r>
              <a:rPr lang="en-US" sz="2600" i="1" dirty="0"/>
              <a:t>pesto</a:t>
            </a:r>
            <a:r>
              <a:rPr lang="en-US" sz="2600" dirty="0"/>
              <a:t> until it is homogeneous and </a:t>
            </a:r>
            <a:r>
              <a:rPr lang="en-US" sz="2600" dirty="0" smtClean="0"/>
              <a:t>compact.</a:t>
            </a:r>
          </a:p>
          <a:p>
            <a:pPr algn="just"/>
            <a:r>
              <a:rPr lang="en-US" sz="2600" dirty="0" smtClean="0"/>
              <a:t>Cook </a:t>
            </a:r>
            <a:r>
              <a:rPr lang="en-US" sz="2600" dirty="0"/>
              <a:t>pasta in boiling </a:t>
            </a:r>
            <a:r>
              <a:rPr lang="en-US" sz="2600" dirty="0" smtClean="0"/>
              <a:t>salty </a:t>
            </a:r>
            <a:r>
              <a:rPr lang="en-US" sz="2600" dirty="0"/>
              <a:t>water. Dilute the </a:t>
            </a:r>
            <a:r>
              <a:rPr lang="en-US" sz="2600" i="1" dirty="0"/>
              <a:t>pesto</a:t>
            </a:r>
            <a:r>
              <a:rPr lang="en-US" sz="2600" dirty="0"/>
              <a:t> </a:t>
            </a:r>
            <a:r>
              <a:rPr lang="en-US" sz="2600" dirty="0" smtClean="0"/>
              <a:t>sauce with </a:t>
            </a:r>
            <a:r>
              <a:rPr lang="en-US" sz="2600" dirty="0"/>
              <a:t>a spoonful of cooking water to make it more creamy, then drain </a:t>
            </a:r>
            <a:r>
              <a:rPr lang="en-US" sz="2600" dirty="0" smtClean="0"/>
              <a:t>pasta </a:t>
            </a:r>
            <a:r>
              <a:rPr lang="en-US" sz="2600" dirty="0"/>
              <a:t>and season with the </a:t>
            </a:r>
            <a:r>
              <a:rPr lang="en-US" sz="2600" i="1" dirty="0" smtClean="0"/>
              <a:t>pesto</a:t>
            </a:r>
            <a:r>
              <a:rPr lang="en-US" sz="2600" dirty="0" smtClean="0"/>
              <a:t> sauce, decorating  with some basil </a:t>
            </a:r>
            <a:r>
              <a:rPr lang="en-US" sz="2600" dirty="0"/>
              <a:t>leaves and freshly grated cheese. The perfect </a:t>
            </a:r>
            <a:r>
              <a:rPr lang="en-US" sz="2600" i="1" dirty="0" smtClean="0"/>
              <a:t>pesto</a:t>
            </a:r>
            <a:r>
              <a:rPr lang="en-US" sz="2600" dirty="0" smtClean="0"/>
              <a:t> would require </a:t>
            </a:r>
            <a:r>
              <a:rPr lang="en-US" sz="2600" dirty="0"/>
              <a:t>basil leaves from </a:t>
            </a:r>
            <a:r>
              <a:rPr lang="en-US" sz="2600" dirty="0" smtClean="0"/>
              <a:t> </a:t>
            </a:r>
            <a:r>
              <a:rPr lang="en-US" sz="2600" dirty="0"/>
              <a:t>Genoa, extra virgin olive oil from the </a:t>
            </a:r>
            <a:r>
              <a:rPr lang="en-US" sz="2600" dirty="0" err="1"/>
              <a:t>Ligurian</a:t>
            </a:r>
            <a:r>
              <a:rPr lang="en-US" sz="2600" dirty="0"/>
              <a:t> </a:t>
            </a:r>
            <a:r>
              <a:rPr lang="en-US" sz="2600" dirty="0" smtClean="0"/>
              <a:t>Riviera. </a:t>
            </a:r>
            <a:r>
              <a:rPr lang="en-US" sz="2600" i="1" dirty="0" smtClean="0"/>
              <a:t>The </a:t>
            </a:r>
            <a:r>
              <a:rPr lang="en-US" sz="2600" i="1" dirty="0"/>
              <a:t>use of mortar and pestle is </a:t>
            </a:r>
            <a:r>
              <a:rPr lang="en-US" sz="2600" i="1" dirty="0" smtClean="0"/>
              <a:t>fundamental but if you are in a hurry, you can use the mixer.</a:t>
            </a:r>
            <a:endParaRPr lang="it-IT" sz="2600" i="1" dirty="0"/>
          </a:p>
        </p:txBody>
      </p:sp>
      <p:sp>
        <p:nvSpPr>
          <p:cNvPr id="1026" name="AutoShape 2" descr="Risultati immagini per pes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8" name="AutoShape 4" descr="Risultati immagini per pes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8" name="Immagine 7" descr="Risultati immagini per pest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35086" y="1068264"/>
            <a:ext cx="2468880" cy="23079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Immagine 8" descr="Risultati immagini per pest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18563" y="4036562"/>
            <a:ext cx="2785403" cy="16901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5292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e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TM03457452[[fn=Celestiale]]</Template>
  <TotalTime>100</TotalTime>
  <Words>56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Brush Script MT</vt:lpstr>
      <vt:lpstr>Calibri</vt:lpstr>
      <vt:lpstr>Calibri Light</vt:lpstr>
      <vt:lpstr>Celestiale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user</cp:lastModifiedBy>
  <cp:revision>23</cp:revision>
  <dcterms:created xsi:type="dcterms:W3CDTF">2018-04-11T10:38:29Z</dcterms:created>
  <dcterms:modified xsi:type="dcterms:W3CDTF">2018-04-20T10:42:24Z</dcterms:modified>
</cp:coreProperties>
</file>