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61" r:id="rId3"/>
    <p:sldId id="263" r:id="rId4"/>
    <p:sldId id="262" r:id="rId5"/>
    <p:sldId id="264" r:id="rId6"/>
    <p:sldId id="265" r:id="rId7"/>
    <p:sldId id="266" r:id="rId8"/>
    <p:sldId id="267" r:id="rId9"/>
    <p:sldId id="268" r:id="rId10"/>
    <p:sldId id="269" r:id="rId11"/>
    <p:sldId id="258"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4" d="100"/>
          <a:sy n="94" d="100"/>
        </p:scale>
        <p:origin x="-128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fr-FR" smtClean="0"/>
              <a:t>Cliquez et modifiez le titre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Vertical Text Placeholder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fr-FR" smtClean="0"/>
              <a:t>Cliquez et modifiez le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4/30/2021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fr-FR" smtClean="0"/>
              <a:t>Cliquez et modifiez le titre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63A9A7CB-BEE6-4F99-898E-913F06E8E125}" type="datetime1">
              <a:rPr lang="en-US" smtClean="0"/>
              <a:pPr/>
              <a:t>4/30/2021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4/30/2021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Cliquez et modifiez le titre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4/30/2021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4/30/2021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4/30/2021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fr-FR" smtClean="0"/>
              <a:t>Cliquez et modifiez le titre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EBEE1B38-C5EB-4D66-9137-0AFE9CDEDE8F}" type="datetime1">
              <a:rPr lang="en-US" smtClean="0"/>
              <a:pPr/>
              <a:t>4/30/2021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‹N°›</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fr-FR" smtClean="0"/>
              <a:t>Cliquez et modifiez le titre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8" name="Date Placeholder 7"/>
          <p:cNvSpPr>
            <a:spLocks noGrp="1"/>
          </p:cNvSpPr>
          <p:nvPr>
            <p:ph type="dt" sz="half" idx="10"/>
          </p:nvPr>
        </p:nvSpPr>
        <p:spPr/>
        <p:txBody>
          <a:bodyPr/>
          <a:lstStyle/>
          <a:p>
            <a:fld id="{327B613C-1AD7-49D3-885D-F654C5CDBAA6}" type="datetime1">
              <a:rPr lang="en-US" smtClean="0"/>
              <a:pPr/>
              <a:t>4/30/2021</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‹N°›</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fr-FR" smtClean="0"/>
              <a:t>Cliquez et modifiez le titre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‹N°›</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4/30/2021</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fr.wikipedia.org/wiki/Couvent_Saint-Antoine_de_Casabianca" TargetMode="External"/><Relationship Id="rId2" Type="http://schemas.openxmlformats.org/officeDocument/2006/relationships/hyperlink" Target="http://massonicanova.blogspot.com/2014/10/pascal-paoli-un-corse-des-lumieres.html" TargetMode="External"/><Relationship Id="rId1" Type="http://schemas.openxmlformats.org/officeDocument/2006/relationships/slideLayout" Target="../slideLayouts/slideLayout2.xml"/><Relationship Id="rId4" Type="http://schemas.openxmlformats.org/officeDocument/2006/relationships/hyperlink" Target="https://fr.wikipedia.org/wiki/Constitution_corse#/media/Fichier:Pr%C3%A9ambule_Constitution_Corse.jpg"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593" y="265791"/>
            <a:ext cx="6221256" cy="1212858"/>
          </a:xfrm>
        </p:spPr>
        <p:txBody>
          <a:bodyPr/>
          <a:lstStyle/>
          <a:p>
            <a:r>
              <a:rPr lang="fr-FR" sz="4000" dirty="0" smtClean="0"/>
              <a:t>L’Arrivée au pouvoir de Pascal PAOLI</a:t>
            </a:r>
            <a:endParaRPr lang="fr-FR" sz="4000" dirty="0"/>
          </a:p>
        </p:txBody>
      </p:sp>
      <p:sp>
        <p:nvSpPr>
          <p:cNvPr id="3" name="Sous-titre 2"/>
          <p:cNvSpPr>
            <a:spLocks noGrp="1"/>
          </p:cNvSpPr>
          <p:nvPr>
            <p:ph type="subTitle" idx="1"/>
          </p:nvPr>
        </p:nvSpPr>
        <p:spPr>
          <a:xfrm>
            <a:off x="614445" y="5864529"/>
            <a:ext cx="6461760" cy="870404"/>
          </a:xfrm>
        </p:spPr>
        <p:txBody>
          <a:bodyPr>
            <a:normAutofit/>
          </a:bodyPr>
          <a:lstStyle/>
          <a:p>
            <a:r>
              <a:rPr lang="fr-FR" dirty="0" smtClean="0"/>
              <a:t>BALAGNA DELMAS Gianni  -  JOANENC Lola  -  MONTONNI Ornella  -  PARANYI </a:t>
            </a:r>
            <a:r>
              <a:rPr lang="fr-FR" dirty="0" err="1" smtClean="0"/>
              <a:t>Nelea</a:t>
            </a:r>
            <a:r>
              <a:rPr lang="fr-FR" dirty="0" smtClean="0"/>
              <a:t>  -  4</a:t>
            </a:r>
            <a:r>
              <a:rPr lang="fr-FR" baseline="30000" dirty="0" smtClean="0"/>
              <a:t>ème</a:t>
            </a:r>
            <a:r>
              <a:rPr lang="fr-FR" dirty="0" smtClean="0"/>
              <a:t> E</a:t>
            </a:r>
          </a:p>
          <a:p>
            <a:endParaRPr lang="fr-FR" dirty="0"/>
          </a:p>
        </p:txBody>
      </p:sp>
      <p:pic>
        <p:nvPicPr>
          <p:cNvPr id="6" name="Image 5" descr="pascal paoli.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97235" y="265791"/>
            <a:ext cx="2232365" cy="2202732"/>
          </a:xfrm>
          <a:prstGeom prst="rect">
            <a:avLst/>
          </a:prstGeom>
        </p:spPr>
      </p:pic>
      <p:sp>
        <p:nvSpPr>
          <p:cNvPr id="8" name="ZoneTexte 7"/>
          <p:cNvSpPr txBox="1"/>
          <p:nvPr/>
        </p:nvSpPr>
        <p:spPr>
          <a:xfrm>
            <a:off x="585102" y="2026186"/>
            <a:ext cx="5412133" cy="1323439"/>
          </a:xfrm>
          <a:prstGeom prst="rect">
            <a:avLst/>
          </a:prstGeom>
          <a:noFill/>
        </p:spPr>
        <p:txBody>
          <a:bodyPr wrap="square" rtlCol="0">
            <a:spAutoFit/>
          </a:bodyPr>
          <a:lstStyle/>
          <a:p>
            <a:pPr algn="r"/>
            <a:r>
              <a:rPr lang="es-ES_tradnl" sz="4000" spc="-100" dirty="0">
                <a:solidFill>
                  <a:schemeClr val="tx2"/>
                </a:solidFill>
                <a:latin typeface="+mj-lt"/>
                <a:ea typeface="+mj-ea"/>
                <a:cs typeface="+mj-cs"/>
              </a:rPr>
              <a:t>La llegada al poder de </a:t>
            </a:r>
            <a:r>
              <a:rPr lang="es-ES_tradnl" sz="4000" spc="-100" dirty="0" err="1" smtClean="0">
                <a:solidFill>
                  <a:schemeClr val="tx2"/>
                </a:solidFill>
                <a:latin typeface="+mj-lt"/>
                <a:ea typeface="+mj-ea"/>
                <a:cs typeface="+mj-cs"/>
              </a:rPr>
              <a:t>Pasquale</a:t>
            </a:r>
            <a:r>
              <a:rPr lang="es-ES_tradnl" sz="4000" spc="-100" dirty="0" smtClean="0">
                <a:solidFill>
                  <a:schemeClr val="tx2"/>
                </a:solidFill>
                <a:latin typeface="+mj-lt"/>
                <a:ea typeface="+mj-ea"/>
                <a:cs typeface="+mj-cs"/>
              </a:rPr>
              <a:t> </a:t>
            </a:r>
            <a:r>
              <a:rPr lang="es-ES_tradnl" sz="4000" spc="-100" dirty="0">
                <a:solidFill>
                  <a:schemeClr val="tx2"/>
                </a:solidFill>
                <a:latin typeface="+mj-lt"/>
                <a:ea typeface="+mj-ea"/>
                <a:cs typeface="+mj-cs"/>
              </a:rPr>
              <a:t>PAOLI</a:t>
            </a:r>
            <a:endParaRPr lang="fr-FR" sz="4000" spc="-100" dirty="0">
              <a:solidFill>
                <a:schemeClr val="tx2"/>
              </a:solidFill>
              <a:latin typeface="+mj-lt"/>
              <a:ea typeface="+mj-ea"/>
              <a:cs typeface="+mj-cs"/>
            </a:endParaRPr>
          </a:p>
        </p:txBody>
      </p:sp>
      <p:sp>
        <p:nvSpPr>
          <p:cNvPr id="9" name="ZoneTexte 8"/>
          <p:cNvSpPr txBox="1"/>
          <p:nvPr/>
        </p:nvSpPr>
        <p:spPr>
          <a:xfrm>
            <a:off x="1969367" y="3938221"/>
            <a:ext cx="6036537" cy="707886"/>
          </a:xfrm>
          <a:prstGeom prst="rect">
            <a:avLst/>
          </a:prstGeom>
          <a:noFill/>
        </p:spPr>
        <p:txBody>
          <a:bodyPr wrap="square" rtlCol="0">
            <a:spAutoFit/>
          </a:bodyPr>
          <a:lstStyle/>
          <a:p>
            <a:r>
              <a:rPr lang="it-IT" sz="4000" spc="-100" dirty="0" smtClean="0">
                <a:solidFill>
                  <a:schemeClr val="tx2"/>
                </a:solidFill>
                <a:latin typeface="+mj-lt"/>
                <a:ea typeface="+mj-ea"/>
                <a:cs typeface="+mj-cs"/>
              </a:rPr>
              <a:t>A ghjunta </a:t>
            </a:r>
            <a:r>
              <a:rPr lang="it-IT" sz="4000" spc="-100" dirty="0">
                <a:solidFill>
                  <a:schemeClr val="tx2"/>
                </a:solidFill>
                <a:latin typeface="+mj-lt"/>
                <a:ea typeface="+mj-ea"/>
                <a:cs typeface="+mj-cs"/>
              </a:rPr>
              <a:t>Di </a:t>
            </a:r>
            <a:r>
              <a:rPr lang="it-IT" sz="4000" spc="-100" dirty="0" smtClean="0">
                <a:solidFill>
                  <a:schemeClr val="tx2"/>
                </a:solidFill>
                <a:latin typeface="+mj-lt"/>
                <a:ea typeface="+mj-ea"/>
                <a:cs typeface="+mj-cs"/>
              </a:rPr>
              <a:t>Pasquale </a:t>
            </a:r>
            <a:r>
              <a:rPr lang="it-IT" sz="4000" spc="-100" dirty="0" smtClean="0">
                <a:solidFill>
                  <a:schemeClr val="tx2"/>
                </a:solidFill>
                <a:latin typeface="+mj-lt"/>
                <a:ea typeface="+mj-ea"/>
                <a:cs typeface="+mj-cs"/>
              </a:rPr>
              <a:t>PAOLI</a:t>
            </a:r>
            <a:endParaRPr lang="fr-FR" sz="4000" spc="-100" dirty="0">
              <a:solidFill>
                <a:schemeClr val="tx2"/>
              </a:solidFill>
              <a:latin typeface="+mj-lt"/>
              <a:ea typeface="+mj-ea"/>
              <a:cs typeface="+mj-cs"/>
            </a:endParaRPr>
          </a:p>
        </p:txBody>
      </p:sp>
    </p:spTree>
    <p:extLst>
      <p:ext uri="{BB962C8B-B14F-4D97-AF65-F5344CB8AC3E}">
        <p14:creationId xmlns:p14="http://schemas.microsoft.com/office/powerpoint/2010/main" val="21139464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199" y="585026"/>
            <a:ext cx="7834121" cy="4366289"/>
          </a:xfrm>
        </p:spPr>
        <p:txBody>
          <a:bodyPr>
            <a:normAutofit/>
          </a:bodyPr>
          <a:lstStyle/>
          <a:p>
            <a:pPr algn="just"/>
            <a:endParaRPr lang="it-IT" sz="1600" dirty="0" smtClean="0"/>
          </a:p>
          <a:p>
            <a:pPr algn="just"/>
            <a:r>
              <a:rPr lang="it-IT" sz="1600" dirty="0" err="1" smtClean="0"/>
              <a:t>Regnu</a:t>
            </a:r>
            <a:r>
              <a:rPr lang="it-IT" sz="1600" dirty="0" smtClean="0"/>
              <a:t> </a:t>
            </a:r>
            <a:r>
              <a:rPr lang="it-IT" sz="1600" dirty="0"/>
              <a:t>di Francia, </a:t>
            </a:r>
            <a:r>
              <a:rPr lang="it-IT" sz="1600" dirty="0" err="1"/>
              <a:t>Sussiditu</a:t>
            </a:r>
            <a:r>
              <a:rPr lang="it-IT" sz="1600" dirty="0"/>
              <a:t>, per ragioni strategici </a:t>
            </a:r>
            <a:r>
              <a:rPr lang="it-IT" sz="1600" dirty="0" err="1"/>
              <a:t>Rasturbarce</a:t>
            </a:r>
            <a:r>
              <a:rPr lang="it-IT" sz="1600" dirty="0"/>
              <a:t> a so </a:t>
            </a:r>
            <a:r>
              <a:rPr lang="it-IT" sz="1600" dirty="0" err="1"/>
              <a:t>pusizione</a:t>
            </a:r>
            <a:r>
              <a:rPr lang="it-IT" sz="1600" dirty="0"/>
              <a:t> di mediterranea, trova l'</a:t>
            </a:r>
            <a:r>
              <a:rPr lang="it-IT" sz="1600" dirty="0" err="1"/>
              <a:t>opportugità</a:t>
            </a:r>
            <a:r>
              <a:rPr lang="it-IT" sz="1600" dirty="0"/>
              <a:t> politica di </a:t>
            </a:r>
            <a:r>
              <a:rPr lang="it-IT" sz="1600" dirty="0" err="1"/>
              <a:t>cumustari</a:t>
            </a:r>
            <a:r>
              <a:rPr lang="it-IT" sz="1600" dirty="0"/>
              <a:t> in Corsica</a:t>
            </a:r>
            <a:r>
              <a:rPr lang="it-IT" sz="1600" dirty="0" smtClean="0"/>
              <a:t>.</a:t>
            </a:r>
          </a:p>
          <a:p>
            <a:pPr algn="just"/>
            <a:endParaRPr lang="it-IT" sz="1600" dirty="0"/>
          </a:p>
          <a:p>
            <a:pPr algn="just"/>
            <a:r>
              <a:rPr lang="it-IT" sz="1600" dirty="0"/>
              <a:t>Ben </a:t>
            </a:r>
            <a:r>
              <a:rPr lang="it-IT" sz="1600" dirty="0" err="1"/>
              <a:t>decisu</a:t>
            </a:r>
            <a:r>
              <a:rPr lang="it-IT" sz="1600" dirty="0"/>
              <a:t> di difende a so indipendenza, i forze piscine </a:t>
            </a:r>
            <a:r>
              <a:rPr lang="it-IT" sz="1600" dirty="0" err="1"/>
              <a:t>guadagnanu</a:t>
            </a:r>
            <a:r>
              <a:rPr lang="it-IT" sz="1600" dirty="0"/>
              <a:t> </a:t>
            </a:r>
            <a:r>
              <a:rPr lang="it-IT" sz="1600" dirty="0" err="1"/>
              <a:t>parechji</a:t>
            </a:r>
            <a:r>
              <a:rPr lang="it-IT" sz="1600" dirty="0"/>
              <a:t> vittori </a:t>
            </a:r>
            <a:r>
              <a:rPr lang="it-IT" sz="1600" dirty="0" err="1"/>
              <a:t>contr'à</a:t>
            </a:r>
            <a:r>
              <a:rPr lang="it-IT" sz="1600" dirty="0"/>
              <a:t> e truppe francesi, u più </a:t>
            </a:r>
            <a:r>
              <a:rPr lang="it-IT" sz="1600" dirty="0" err="1"/>
              <a:t>famosu</a:t>
            </a:r>
            <a:r>
              <a:rPr lang="it-IT" sz="1600" dirty="0"/>
              <a:t> d'</a:t>
            </a:r>
            <a:r>
              <a:rPr lang="it-IT" sz="1600" dirty="0" err="1"/>
              <a:t>uttrovi</a:t>
            </a:r>
            <a:r>
              <a:rPr lang="it-IT" sz="1600" dirty="0"/>
              <a:t> </a:t>
            </a:r>
            <a:r>
              <a:rPr lang="it-IT" sz="1600" dirty="0" err="1"/>
              <a:t>hà</a:t>
            </a:r>
            <a:r>
              <a:rPr lang="it-IT" sz="1600" dirty="0"/>
              <a:t> </a:t>
            </a:r>
            <a:r>
              <a:rPr lang="it-IT" sz="1600" dirty="0" err="1"/>
              <a:t>quellu</a:t>
            </a:r>
            <a:r>
              <a:rPr lang="it-IT" sz="1600" dirty="0"/>
              <a:t> di Borgo u 5 Ottobre 1768</a:t>
            </a:r>
            <a:r>
              <a:rPr lang="it-IT" sz="1600" dirty="0" smtClean="0"/>
              <a:t>.</a:t>
            </a:r>
          </a:p>
          <a:p>
            <a:pPr algn="just"/>
            <a:endParaRPr lang="it-IT" sz="1600" dirty="0"/>
          </a:p>
          <a:p>
            <a:pPr algn="just"/>
            <a:r>
              <a:rPr lang="it-IT" sz="1600" dirty="0"/>
              <a:t>Tuttavia, </a:t>
            </a:r>
            <a:r>
              <a:rPr lang="it-IT" sz="1600" dirty="0" err="1"/>
              <a:t>pisanti</a:t>
            </a:r>
            <a:r>
              <a:rPr lang="it-IT" sz="1600" dirty="0"/>
              <a:t> Da </a:t>
            </a:r>
            <a:r>
              <a:rPr lang="it-IT" sz="1600" dirty="0" err="1"/>
              <a:t>qualchi</a:t>
            </a:r>
            <a:r>
              <a:rPr lang="it-IT" sz="1600" dirty="0"/>
              <a:t> 20 000 </a:t>
            </a:r>
            <a:r>
              <a:rPr lang="it-IT" sz="1600" dirty="0" err="1"/>
              <a:t>suldati</a:t>
            </a:r>
            <a:r>
              <a:rPr lang="it-IT" sz="1600" dirty="0"/>
              <a:t>, e truppe di Luigi XV </a:t>
            </a:r>
            <a:r>
              <a:rPr lang="it-IT" sz="1600" dirty="0" err="1"/>
              <a:t>vincroria</a:t>
            </a:r>
            <a:r>
              <a:rPr lang="it-IT" sz="1600" dirty="0"/>
              <a:t> </a:t>
            </a:r>
            <a:r>
              <a:rPr lang="it-IT" sz="1600" dirty="0" err="1"/>
              <a:t>decisivu</a:t>
            </a:r>
            <a:r>
              <a:rPr lang="it-IT" sz="1600" dirty="0"/>
              <a:t> u 9 di a </a:t>
            </a:r>
            <a:r>
              <a:rPr lang="it-IT" sz="1600" dirty="0" err="1"/>
              <a:t>Maghju</a:t>
            </a:r>
            <a:r>
              <a:rPr lang="it-IT" sz="1600" dirty="0"/>
              <a:t> di u 1769 in Ponte Novi</a:t>
            </a:r>
            <a:r>
              <a:rPr lang="it-IT" sz="1600" dirty="0" smtClean="0"/>
              <a:t>.</a:t>
            </a:r>
          </a:p>
          <a:p>
            <a:pPr algn="just"/>
            <a:endParaRPr lang="it-IT" sz="1600" dirty="0"/>
          </a:p>
          <a:p>
            <a:pPr algn="just"/>
            <a:r>
              <a:rPr lang="it-IT" sz="1600" dirty="0"/>
              <a:t>A truppa corsa, </a:t>
            </a:r>
            <a:r>
              <a:rPr lang="it-IT" sz="1600" dirty="0" err="1" smtClean="0"/>
              <a:t>Pascale</a:t>
            </a:r>
            <a:r>
              <a:rPr lang="it-IT" sz="1600" dirty="0" smtClean="0"/>
              <a:t> PAOLI, </a:t>
            </a:r>
            <a:r>
              <a:rPr lang="it-IT" sz="1600" dirty="0" err="1"/>
              <a:t>Abbiglianu</a:t>
            </a:r>
            <a:r>
              <a:rPr lang="it-IT" sz="1600" dirty="0"/>
              <a:t> per </a:t>
            </a:r>
            <a:r>
              <a:rPr lang="it-IT" sz="1600" dirty="0" err="1"/>
              <a:t>esilile</a:t>
            </a:r>
            <a:r>
              <a:rPr lang="it-IT" sz="1600" dirty="0"/>
              <a:t>, lascia a Corsica.</a:t>
            </a:r>
            <a:endParaRPr lang="it-IT" sz="1600" dirty="0" smtClean="0"/>
          </a:p>
          <a:p>
            <a:pPr algn="just"/>
            <a:endParaRPr lang="it-IT" sz="1600" dirty="0"/>
          </a:p>
          <a:p>
            <a:pPr algn="just"/>
            <a:endParaRPr lang="fr-FR" sz="1600" dirty="0"/>
          </a:p>
        </p:txBody>
      </p:sp>
      <p:sp>
        <p:nvSpPr>
          <p:cNvPr id="4" name="ZoneTexte 3"/>
          <p:cNvSpPr txBox="1"/>
          <p:nvPr/>
        </p:nvSpPr>
        <p:spPr>
          <a:xfrm>
            <a:off x="5180290" y="5864526"/>
            <a:ext cx="3111030" cy="584776"/>
          </a:xfrm>
          <a:prstGeom prst="rect">
            <a:avLst/>
          </a:prstGeom>
          <a:noFill/>
        </p:spPr>
        <p:txBody>
          <a:bodyPr wrap="square" rtlCol="0">
            <a:spAutoFit/>
          </a:bodyPr>
          <a:lstStyle/>
          <a:p>
            <a:pPr algn="r"/>
            <a:r>
              <a:rPr lang="it-IT" sz="1600" dirty="0" smtClean="0"/>
              <a:t>Pasquale </a:t>
            </a:r>
            <a:r>
              <a:rPr lang="it-IT" sz="1600" dirty="0"/>
              <a:t>PAOLI morde u 5 di ferraghju di u 1807 in Londra</a:t>
            </a:r>
            <a:endParaRPr lang="fr-FR" sz="1600" dirty="0"/>
          </a:p>
        </p:txBody>
      </p:sp>
      <p:pic>
        <p:nvPicPr>
          <p:cNvPr id="5" name="Image 4" descr="Paoli.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28010" y="3822422"/>
            <a:ext cx="2278249" cy="2659202"/>
          </a:xfrm>
          <a:prstGeom prst="rect">
            <a:avLst/>
          </a:prstGeom>
        </p:spPr>
      </p:pic>
      <p:pic>
        <p:nvPicPr>
          <p:cNvPr id="6" name="Image 5" descr="Antoine_de_Marcenay_de_Ghuy_-_Le_Général_Paoli.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210922" y="3803141"/>
            <a:ext cx="1969368" cy="2732687"/>
          </a:xfrm>
          <a:prstGeom prst="rect">
            <a:avLst/>
          </a:prstGeom>
        </p:spPr>
      </p:pic>
    </p:spTree>
    <p:extLst>
      <p:ext uri="{BB962C8B-B14F-4D97-AF65-F5344CB8AC3E}">
        <p14:creationId xmlns:p14="http://schemas.microsoft.com/office/powerpoint/2010/main" val="37888402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688"/>
            <a:ext cx="7620000" cy="903957"/>
          </a:xfrm>
        </p:spPr>
        <p:txBody>
          <a:bodyPr/>
          <a:lstStyle/>
          <a:p>
            <a:r>
              <a:rPr lang="fr-FR" dirty="0" smtClean="0"/>
              <a:t>Sources / Fuentes :</a:t>
            </a:r>
            <a:endParaRPr lang="fr-FR" dirty="0"/>
          </a:p>
        </p:txBody>
      </p:sp>
      <p:sp>
        <p:nvSpPr>
          <p:cNvPr id="3" name="Espace réservé du contenu 2"/>
          <p:cNvSpPr>
            <a:spLocks noGrp="1"/>
          </p:cNvSpPr>
          <p:nvPr>
            <p:ph idx="1"/>
          </p:nvPr>
        </p:nvSpPr>
        <p:spPr>
          <a:xfrm>
            <a:off x="457200" y="1229208"/>
            <a:ext cx="7620000" cy="5220344"/>
          </a:xfrm>
        </p:spPr>
        <p:txBody>
          <a:bodyPr/>
          <a:lstStyle/>
          <a:p>
            <a:r>
              <a:rPr lang="fr-FR" sz="1600" dirty="0" smtClean="0"/>
              <a:t>Pour le texte et quelques photos / </a:t>
            </a:r>
            <a:r>
              <a:rPr lang="it-IT" sz="1600" dirty="0"/>
              <a:t>Per u </a:t>
            </a:r>
            <a:r>
              <a:rPr lang="it-IT" sz="1600" dirty="0" err="1"/>
              <a:t>testu</a:t>
            </a:r>
            <a:r>
              <a:rPr lang="it-IT" sz="1600" dirty="0"/>
              <a:t> è </a:t>
            </a:r>
            <a:r>
              <a:rPr lang="it-IT" sz="1600" dirty="0" err="1"/>
              <a:t>qualchì</a:t>
            </a:r>
            <a:r>
              <a:rPr lang="it-IT" sz="1600" dirty="0"/>
              <a:t> </a:t>
            </a:r>
            <a:r>
              <a:rPr lang="it-IT" sz="1600" dirty="0" smtClean="0"/>
              <a:t>foto /  </a:t>
            </a:r>
            <a:r>
              <a:rPr lang="es-ES_tradnl" sz="1600" dirty="0"/>
              <a:t>Por el texto y algunas </a:t>
            </a:r>
            <a:r>
              <a:rPr lang="es-ES_tradnl" sz="1600" dirty="0" smtClean="0"/>
              <a:t>fotos </a:t>
            </a:r>
            <a:r>
              <a:rPr lang="fr-FR" sz="1600" dirty="0" smtClean="0"/>
              <a:t>: </a:t>
            </a:r>
            <a:r>
              <a:rPr lang="it-IT" sz="1600" dirty="0" err="1"/>
              <a:t>https</a:t>
            </a:r>
            <a:r>
              <a:rPr lang="it-IT" sz="1600" dirty="0"/>
              <a:t>://</a:t>
            </a:r>
            <a:r>
              <a:rPr lang="it-IT" sz="1600" dirty="0" err="1"/>
              <a:t>fr.wikipedia.org</a:t>
            </a:r>
            <a:r>
              <a:rPr lang="it-IT" sz="1600" dirty="0"/>
              <a:t>/</a:t>
            </a:r>
            <a:r>
              <a:rPr lang="it-IT" sz="1600" dirty="0" err="1"/>
              <a:t>wiki</a:t>
            </a:r>
            <a:r>
              <a:rPr lang="it-IT" sz="1600" dirty="0"/>
              <a:t>/</a:t>
            </a:r>
            <a:r>
              <a:rPr lang="it-IT" sz="1600" dirty="0" err="1"/>
              <a:t>Pascal_Paoli</a:t>
            </a:r>
            <a:endParaRPr lang="fr-FR" sz="1600" dirty="0" smtClean="0"/>
          </a:p>
          <a:p>
            <a:endParaRPr lang="fr-FR" sz="1600" dirty="0" smtClean="0"/>
          </a:p>
          <a:p>
            <a:r>
              <a:rPr lang="fr-FR" sz="1600" dirty="0" smtClean="0"/>
              <a:t>Photographie / </a:t>
            </a:r>
            <a:r>
              <a:rPr lang="fr-FR" sz="1600" dirty="0" err="1" smtClean="0"/>
              <a:t>fotographia</a:t>
            </a:r>
            <a:r>
              <a:rPr lang="fr-FR" sz="1600" dirty="0" smtClean="0"/>
              <a:t> </a:t>
            </a:r>
          </a:p>
          <a:p>
            <a:pPr marL="666000">
              <a:buFont typeface="Wingdings" charset="2"/>
              <a:buChar char="Ø"/>
            </a:pPr>
            <a:r>
              <a:rPr lang="fr-FR" sz="1600" dirty="0" smtClean="0"/>
              <a:t> </a:t>
            </a:r>
            <a:r>
              <a:rPr lang="fr-FR" sz="1600" b="1" dirty="0" smtClean="0"/>
              <a:t>page 1 </a:t>
            </a:r>
            <a:r>
              <a:rPr lang="fr-FR" sz="1600" dirty="0" smtClean="0"/>
              <a:t>: </a:t>
            </a:r>
            <a:r>
              <a:rPr lang="it-IT" sz="1600" dirty="0">
                <a:hlinkClick r:id="rId2"/>
              </a:rPr>
              <a:t>http://massonicanova.blogspot.com/2014/10/pascal-paoli-un-corse-des-</a:t>
            </a:r>
            <a:r>
              <a:rPr lang="it-IT" sz="1600" dirty="0" smtClean="0">
                <a:hlinkClick r:id="rId2"/>
              </a:rPr>
              <a:t>lumieres.html</a:t>
            </a:r>
            <a:endParaRPr lang="it-IT" sz="1600" dirty="0" smtClean="0"/>
          </a:p>
          <a:p>
            <a:pPr marL="437400" indent="0">
              <a:buNone/>
            </a:pPr>
            <a:endParaRPr lang="it-IT" sz="1600" dirty="0" smtClean="0"/>
          </a:p>
          <a:p>
            <a:pPr marL="666000">
              <a:buFont typeface="Wingdings" charset="2"/>
              <a:buChar char="Ø"/>
            </a:pPr>
            <a:r>
              <a:rPr lang="fr-FR" sz="1600" b="1" dirty="0" smtClean="0"/>
              <a:t>p</a:t>
            </a:r>
            <a:r>
              <a:rPr lang="es-ES_tradnl" sz="1600" b="1" dirty="0" err="1" smtClean="0"/>
              <a:t>age</a:t>
            </a:r>
            <a:r>
              <a:rPr lang="es-ES_tradnl" sz="1600" b="1" dirty="0" smtClean="0"/>
              <a:t> 2 </a:t>
            </a:r>
            <a:r>
              <a:rPr lang="es-ES_tradnl" sz="1600" dirty="0" smtClean="0"/>
              <a:t>: </a:t>
            </a:r>
            <a:r>
              <a:rPr lang="es-ES_tradnl" sz="1600" dirty="0" err="1" smtClean="0"/>
              <a:t>Couvent</a:t>
            </a:r>
            <a:r>
              <a:rPr lang="es-ES_tradnl" sz="1600" dirty="0" smtClean="0"/>
              <a:t> Saint-</a:t>
            </a:r>
            <a:r>
              <a:rPr lang="es-ES_tradnl" sz="1600" dirty="0" err="1" smtClean="0"/>
              <a:t>Antoine</a:t>
            </a:r>
            <a:r>
              <a:rPr lang="es-ES_tradnl" sz="1600" dirty="0" smtClean="0"/>
              <a:t> de </a:t>
            </a:r>
            <a:r>
              <a:rPr lang="es-ES_tradnl" sz="1600" dirty="0" err="1" smtClean="0"/>
              <a:t>Casabianca</a:t>
            </a:r>
            <a:r>
              <a:rPr lang="es-ES_tradnl" sz="1600" dirty="0"/>
              <a:t> </a:t>
            </a:r>
            <a:r>
              <a:rPr lang="es-ES_tradnl" sz="1600" dirty="0" smtClean="0"/>
              <a:t>: </a:t>
            </a:r>
            <a:r>
              <a:rPr lang="fr-FR" sz="1600" dirty="0">
                <a:hlinkClick r:id="rId3"/>
              </a:rPr>
              <a:t>https://fr.wikipedia.org/wiki/Couvent_Saint-</a:t>
            </a:r>
            <a:r>
              <a:rPr lang="fr-FR" sz="1600" dirty="0" smtClean="0">
                <a:hlinkClick r:id="rId3"/>
              </a:rPr>
              <a:t>Antoine_de_Casabianca</a:t>
            </a:r>
            <a:endParaRPr lang="fr-FR" sz="1600" dirty="0" smtClean="0"/>
          </a:p>
          <a:p>
            <a:pPr marL="654300" indent="0">
              <a:buNone/>
            </a:pPr>
            <a:endParaRPr lang="en-US" sz="1600" dirty="0" smtClean="0"/>
          </a:p>
          <a:p>
            <a:pPr marL="666000" indent="-230400">
              <a:buFont typeface="Wingdings" charset="2"/>
              <a:buChar char="Ø"/>
            </a:pPr>
            <a:r>
              <a:rPr lang="fr-FR" sz="1600" b="1" dirty="0" smtClean="0"/>
              <a:t>page 3 </a:t>
            </a:r>
            <a:r>
              <a:rPr lang="fr-FR" sz="1600" dirty="0" smtClean="0"/>
              <a:t>: la Constitution :</a:t>
            </a:r>
          </a:p>
          <a:p>
            <a:pPr marL="654300" indent="0">
              <a:buNone/>
            </a:pPr>
            <a:r>
              <a:rPr lang="fr-FR" sz="1600" dirty="0" smtClean="0">
                <a:hlinkClick r:id="rId4"/>
              </a:rPr>
              <a:t>https</a:t>
            </a:r>
            <a:r>
              <a:rPr lang="fr-FR" sz="1600" dirty="0">
                <a:hlinkClick r:id="rId4"/>
              </a:rPr>
              <a:t>://fr.wikipedia.org/wiki/Constitution_corse#/media/Fichier:</a:t>
            </a:r>
            <a:r>
              <a:rPr lang="fr-FR" sz="1600" dirty="0" smtClean="0">
                <a:hlinkClick r:id="rId4"/>
              </a:rPr>
              <a:t>Préambule_Constitution_Corse.jpg</a:t>
            </a:r>
            <a:endParaRPr lang="fr-FR" sz="1600" dirty="0" smtClean="0"/>
          </a:p>
          <a:p>
            <a:pPr marL="654300" indent="0">
              <a:buNone/>
            </a:pPr>
            <a:endParaRPr lang="en-US" sz="1600" dirty="0"/>
          </a:p>
          <a:p>
            <a:pPr marL="666000" indent="-230400">
              <a:buFont typeface="Wingdings" charset="2"/>
              <a:buChar char="Ø"/>
            </a:pPr>
            <a:r>
              <a:rPr lang="en-US" sz="1600" b="1" dirty="0"/>
              <a:t>p</a:t>
            </a:r>
            <a:r>
              <a:rPr lang="fr-FR" sz="1600" b="1" dirty="0" err="1"/>
              <a:t>age</a:t>
            </a:r>
            <a:r>
              <a:rPr lang="fr-FR" sz="1600" b="1" dirty="0" smtClean="0"/>
              <a:t> 4</a:t>
            </a:r>
            <a:r>
              <a:rPr lang="fr-FR" sz="1600" dirty="0" smtClean="0"/>
              <a:t> : G</a:t>
            </a:r>
            <a:r>
              <a:rPr lang="en-US" sz="1600" dirty="0" err="1" smtClean="0"/>
              <a:t>ravure</a:t>
            </a:r>
            <a:r>
              <a:rPr lang="en-US" sz="1600" dirty="0" smtClean="0"/>
              <a:t> et </a:t>
            </a:r>
            <a:r>
              <a:rPr lang="en-US" sz="1600" dirty="0" err="1" smtClean="0"/>
              <a:t>peinture</a:t>
            </a:r>
            <a:r>
              <a:rPr lang="en-US" sz="1600" dirty="0" smtClean="0"/>
              <a:t> de Pascal PAOLI :</a:t>
            </a:r>
          </a:p>
          <a:p>
            <a:pPr marL="654300" indent="0">
              <a:buNone/>
            </a:pPr>
            <a:r>
              <a:rPr lang="en-US" sz="1600" dirty="0" smtClean="0"/>
              <a:t> </a:t>
            </a:r>
            <a:r>
              <a:rPr lang="it-IT" sz="1600" dirty="0" err="1"/>
              <a:t>https</a:t>
            </a:r>
            <a:r>
              <a:rPr lang="it-IT" sz="1600" dirty="0"/>
              <a:t>://</a:t>
            </a:r>
            <a:r>
              <a:rPr lang="it-IT" sz="1600" dirty="0" err="1"/>
              <a:t>fr.wikipedia.org</a:t>
            </a:r>
            <a:r>
              <a:rPr lang="it-IT" sz="1600" dirty="0"/>
              <a:t>/</a:t>
            </a:r>
            <a:r>
              <a:rPr lang="it-IT" sz="1600" dirty="0" err="1"/>
              <a:t>wiki</a:t>
            </a:r>
            <a:r>
              <a:rPr lang="it-IT" sz="1600" dirty="0"/>
              <a:t>/</a:t>
            </a:r>
            <a:r>
              <a:rPr lang="it-IT" sz="1600" dirty="0" err="1"/>
              <a:t>Pascal_Paoli</a:t>
            </a:r>
            <a:endParaRPr lang="es-ES_tradnl" sz="1600" dirty="0" smtClean="0"/>
          </a:p>
          <a:p>
            <a:pPr marL="780300" indent="-342900">
              <a:buFont typeface="Wingdings" charset="2"/>
              <a:buChar char="Ø"/>
            </a:pPr>
            <a:endParaRPr lang="es-ES_tradnl" dirty="0" smtClean="0"/>
          </a:p>
          <a:p>
            <a:pPr marL="1429200" indent="-342900">
              <a:buFont typeface="Wingdings" charset="2"/>
              <a:buChar char="ü"/>
            </a:pPr>
            <a:endParaRPr lang="es-ES_tradnl" dirty="0" smtClean="0"/>
          </a:p>
          <a:p>
            <a:endParaRPr lang="fr-FR" dirty="0" smtClean="0"/>
          </a:p>
          <a:p>
            <a:endParaRPr lang="fr-FR" dirty="0"/>
          </a:p>
        </p:txBody>
      </p:sp>
    </p:spTree>
    <p:extLst>
      <p:ext uri="{BB962C8B-B14F-4D97-AF65-F5344CB8AC3E}">
        <p14:creationId xmlns:p14="http://schemas.microsoft.com/office/powerpoint/2010/main" val="3505253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5496"/>
            <a:ext cx="7620000" cy="6478089"/>
          </a:xfrm>
        </p:spPr>
        <p:txBody>
          <a:bodyPr>
            <a:normAutofit/>
          </a:bodyPr>
          <a:lstStyle/>
          <a:p>
            <a:pPr algn="just"/>
            <a:endParaRPr lang="fr-FR" sz="1600" dirty="0" smtClean="0"/>
          </a:p>
          <a:p>
            <a:pPr algn="just"/>
            <a:endParaRPr lang="fr-FR" sz="1600" dirty="0"/>
          </a:p>
          <a:p>
            <a:pPr algn="just"/>
            <a:endParaRPr lang="fr-FR" sz="1600" dirty="0" smtClean="0"/>
          </a:p>
          <a:p>
            <a:pPr algn="just"/>
            <a:r>
              <a:rPr lang="fr-FR" sz="1600" dirty="0" smtClean="0"/>
              <a:t>Pascal </a:t>
            </a:r>
            <a:r>
              <a:rPr lang="fr-FR" sz="1600" dirty="0"/>
              <a:t>PAOLI né le 5 avril 1725 à </a:t>
            </a:r>
            <a:r>
              <a:rPr lang="fr-FR" sz="1600" dirty="0" err="1"/>
              <a:t>Morosaglia</a:t>
            </a:r>
            <a:r>
              <a:rPr lang="fr-FR" sz="1600" dirty="0"/>
              <a:t>, </a:t>
            </a:r>
            <a:r>
              <a:rPr lang="fr-FR" sz="1600" dirty="0" smtClean="0"/>
              <a:t>est contraint </a:t>
            </a:r>
            <a:r>
              <a:rPr lang="fr-FR" sz="1600" dirty="0"/>
              <a:t>de suivre son père </a:t>
            </a:r>
            <a:r>
              <a:rPr lang="fr-FR" sz="1600" dirty="0" err="1"/>
              <a:t>Giacinto</a:t>
            </a:r>
            <a:r>
              <a:rPr lang="fr-FR" sz="1600" dirty="0"/>
              <a:t> en exil à l'âge de 15 </a:t>
            </a:r>
            <a:r>
              <a:rPr lang="fr-FR" sz="1600" dirty="0" smtClean="0"/>
              <a:t>ans à Naples en 1739.</a:t>
            </a:r>
            <a:r>
              <a:rPr lang="fr-FR" sz="1600" dirty="0"/>
              <a:t> </a:t>
            </a:r>
            <a:endParaRPr lang="fr-FR" sz="1600" dirty="0" smtClean="0"/>
          </a:p>
          <a:p>
            <a:pPr algn="just"/>
            <a:endParaRPr lang="fr-FR" sz="1600" dirty="0" smtClean="0"/>
          </a:p>
          <a:p>
            <a:pPr algn="just"/>
            <a:r>
              <a:rPr lang="fr-FR" sz="1600" dirty="0" smtClean="0"/>
              <a:t>En 1755, il est de retour en Corse alors que la République de Gênes continue de mener contre la Corse la guerre, les représentants de la Nation délibèrent sur le chef qu’ils devraient nommer pour guider le pays dans cette lutte.</a:t>
            </a:r>
          </a:p>
          <a:p>
            <a:pPr algn="just"/>
            <a:endParaRPr lang="fr-FR" sz="1600" dirty="0" smtClean="0"/>
          </a:p>
          <a:p>
            <a:pPr algn="just"/>
            <a:r>
              <a:rPr lang="fr-FR" sz="1600" dirty="0" smtClean="0"/>
              <a:t>Pascal PAOLI se rend </a:t>
            </a:r>
            <a:r>
              <a:rPr lang="fr-FR" sz="1600" dirty="0"/>
              <a:t>à l'Assemblée comme député de </a:t>
            </a:r>
            <a:r>
              <a:rPr lang="fr-FR" sz="1600" dirty="0" err="1" smtClean="0"/>
              <a:t>Morosaglia</a:t>
            </a:r>
            <a:r>
              <a:rPr lang="fr-FR" sz="1600" dirty="0" smtClean="0"/>
              <a:t>, cette dernière se </a:t>
            </a:r>
            <a:r>
              <a:rPr lang="fr-FR" sz="1600" dirty="0"/>
              <a:t>réunit au couvent Saint-François de </a:t>
            </a:r>
            <a:r>
              <a:rPr lang="fr-FR" sz="1600" dirty="0" err="1" smtClean="0"/>
              <a:t>Caccia</a:t>
            </a:r>
            <a:r>
              <a:rPr lang="fr-FR" sz="1600" dirty="0" smtClean="0"/>
              <a:t>, </a:t>
            </a:r>
            <a:r>
              <a:rPr lang="fr-FR" sz="1600" dirty="0"/>
              <a:t>il est appelé par les principaux chefs corses révoltés contre </a:t>
            </a:r>
            <a:r>
              <a:rPr lang="fr-FR" sz="1600" dirty="0" smtClean="0"/>
              <a:t>Gênes à prendre </a:t>
            </a:r>
            <a:r>
              <a:rPr lang="fr-FR" sz="1600" dirty="0"/>
              <a:t>la tête de l'insurrection pour l'indépendance de la Corse. </a:t>
            </a:r>
            <a:r>
              <a:rPr lang="fr-FR" sz="1600" dirty="0" smtClean="0"/>
              <a:t>Le 20 avril 1755 il est élu </a:t>
            </a:r>
            <a:r>
              <a:rPr lang="fr-FR" sz="1600" dirty="0"/>
              <a:t>G</a:t>
            </a:r>
            <a:r>
              <a:rPr lang="fr-FR" sz="1600" dirty="0" smtClean="0"/>
              <a:t>énéral </a:t>
            </a:r>
            <a:r>
              <a:rPr lang="fr-FR" sz="1600" dirty="0"/>
              <a:t>en </a:t>
            </a:r>
            <a:r>
              <a:rPr lang="fr-FR" sz="1600" dirty="0" smtClean="0"/>
              <a:t>Chef </a:t>
            </a:r>
            <a:r>
              <a:rPr lang="fr-FR" sz="1600" dirty="0"/>
              <a:t>de la Nation </a:t>
            </a:r>
            <a:r>
              <a:rPr lang="fr-FR" sz="1600" dirty="0" smtClean="0"/>
              <a:t>Corse. </a:t>
            </a:r>
            <a:r>
              <a:rPr lang="fr-FR" sz="1600" dirty="0"/>
              <a:t>Le lendemain de son élection, il est proclamé </a:t>
            </a:r>
            <a:r>
              <a:rPr lang="fr-FR" sz="1600" dirty="0" smtClean="0"/>
              <a:t>Général </a:t>
            </a:r>
            <a:r>
              <a:rPr lang="fr-FR" sz="1600" dirty="0"/>
              <a:t>du « royaume de Corse </a:t>
            </a:r>
            <a:r>
              <a:rPr lang="fr-FR" sz="1600" dirty="0" smtClean="0"/>
              <a:t>».</a:t>
            </a:r>
          </a:p>
          <a:p>
            <a:pPr algn="just"/>
            <a:endParaRPr lang="fr-FR" sz="1600" dirty="0" smtClean="0"/>
          </a:p>
          <a:p>
            <a:pPr algn="just"/>
            <a:r>
              <a:rPr lang="fr-FR" sz="1600" dirty="0"/>
              <a:t>Au cours d'une </a:t>
            </a:r>
            <a:r>
              <a:rPr lang="fr-FR" sz="1600" dirty="0" smtClean="0"/>
              <a:t>assemblée qui </a:t>
            </a:r>
            <a:r>
              <a:rPr lang="fr-FR" sz="1600" dirty="0"/>
              <a:t>se tient </a:t>
            </a:r>
            <a:r>
              <a:rPr lang="fr-FR" sz="1600" dirty="0" smtClean="0"/>
              <a:t>le 14 juillet 1755 au couvent Saint-Antoine de </a:t>
            </a:r>
            <a:r>
              <a:rPr lang="fr-FR" sz="1600" dirty="0" err="1" smtClean="0"/>
              <a:t>Casabianca</a:t>
            </a:r>
            <a:r>
              <a:rPr lang="fr-FR" sz="1600" dirty="0" smtClean="0"/>
              <a:t> l'élection </a:t>
            </a:r>
            <a:r>
              <a:rPr lang="fr-FR" sz="1600" dirty="0"/>
              <a:t>de </a:t>
            </a:r>
            <a:r>
              <a:rPr lang="fr-FR" sz="1600" dirty="0" smtClean="0"/>
              <a:t>Pascal PAOLI </a:t>
            </a:r>
            <a:r>
              <a:rPr lang="fr-FR" sz="1600" dirty="0"/>
              <a:t>est </a:t>
            </a:r>
            <a:r>
              <a:rPr lang="fr-FR" sz="1600" dirty="0" smtClean="0"/>
              <a:t>confirmée.</a:t>
            </a:r>
          </a:p>
          <a:p>
            <a:pPr marL="114300" indent="0" algn="just">
              <a:buNone/>
            </a:pPr>
            <a:endParaRPr lang="fr-FR" sz="1600" dirty="0" smtClean="0"/>
          </a:p>
          <a:p>
            <a:pPr marL="114300" indent="0">
              <a:buNone/>
            </a:pPr>
            <a:endParaRPr lang="fr-FR" sz="1600" dirty="0"/>
          </a:p>
          <a:p>
            <a:endParaRPr lang="fr-FR" sz="1600" dirty="0"/>
          </a:p>
        </p:txBody>
      </p:sp>
      <p:pic>
        <p:nvPicPr>
          <p:cNvPr id="5" name="Image 4" descr="Le_couvent_de_Casabianca-002.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878514" y="4865556"/>
            <a:ext cx="1198686" cy="1798029"/>
          </a:xfrm>
          <a:prstGeom prst="rect">
            <a:avLst/>
          </a:prstGeom>
        </p:spPr>
      </p:pic>
    </p:spTree>
    <p:extLst>
      <p:ext uri="{BB962C8B-B14F-4D97-AF65-F5344CB8AC3E}">
        <p14:creationId xmlns:p14="http://schemas.microsoft.com/office/powerpoint/2010/main" val="1405276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Préambule_Constitution_Corse.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799532" y="884677"/>
            <a:ext cx="3506003" cy="4965583"/>
          </a:xfrm>
          <a:prstGeom prst="rect">
            <a:avLst/>
          </a:prstGeom>
        </p:spPr>
      </p:pic>
      <p:sp>
        <p:nvSpPr>
          <p:cNvPr id="3" name="Espace réservé du contenu 2"/>
          <p:cNvSpPr>
            <a:spLocks noGrp="1"/>
          </p:cNvSpPr>
          <p:nvPr>
            <p:ph idx="1"/>
          </p:nvPr>
        </p:nvSpPr>
        <p:spPr>
          <a:xfrm>
            <a:off x="328761" y="1269940"/>
            <a:ext cx="4470771" cy="2862322"/>
          </a:xfrm>
        </p:spPr>
        <p:txBody>
          <a:bodyPr wrap="square">
            <a:spAutoFit/>
          </a:bodyPr>
          <a:lstStyle/>
          <a:p>
            <a:pPr marL="114300" indent="0" algn="just">
              <a:buNone/>
            </a:pPr>
            <a:endParaRPr lang="fr-FR" sz="1600" dirty="0" smtClean="0"/>
          </a:p>
          <a:p>
            <a:pPr algn="just"/>
            <a:r>
              <a:rPr lang="fr-FR" sz="1600" dirty="0" smtClean="0"/>
              <a:t>Pascal</a:t>
            </a:r>
            <a:r>
              <a:rPr lang="fr-FR" sz="1600" dirty="0"/>
              <a:t> PAOLI met en œuvre un plan </a:t>
            </a:r>
            <a:r>
              <a:rPr lang="fr-FR" sz="1600" dirty="0" smtClean="0"/>
              <a:t>de modernisation </a:t>
            </a:r>
            <a:r>
              <a:rPr lang="fr-FR" sz="1600" dirty="0"/>
              <a:t>de l'île et initie la </a:t>
            </a:r>
            <a:r>
              <a:rPr lang="fr-FR" sz="1600" dirty="0" smtClean="0"/>
              <a:t>première constitution </a:t>
            </a:r>
            <a:r>
              <a:rPr lang="fr-FR" sz="1600" dirty="0"/>
              <a:t>démocratique en Europe </a:t>
            </a:r>
            <a:r>
              <a:rPr lang="fr-FR" sz="1600" dirty="0" smtClean="0"/>
              <a:t>adoptée en 1755.</a:t>
            </a:r>
          </a:p>
          <a:p>
            <a:pPr algn="just"/>
            <a:endParaRPr lang="fr-FR" sz="1600" dirty="0" smtClean="0"/>
          </a:p>
          <a:p>
            <a:pPr algn="just"/>
            <a:r>
              <a:rPr lang="fr-FR" sz="1600" dirty="0" smtClean="0"/>
              <a:t>Cette constitution </a:t>
            </a:r>
            <a:r>
              <a:rPr lang="fr-FR" sz="1600" dirty="0"/>
              <a:t>est la première </a:t>
            </a:r>
            <a:r>
              <a:rPr lang="fr-FR" sz="1600" dirty="0" smtClean="0"/>
              <a:t>constitution au </a:t>
            </a:r>
            <a:r>
              <a:rPr lang="fr-FR" sz="1600" dirty="0"/>
              <a:t>monde à accorder </a:t>
            </a:r>
            <a:r>
              <a:rPr lang="fr-FR" sz="1600" dirty="0" smtClean="0"/>
              <a:t>le droit de vote aux femmes.</a:t>
            </a:r>
            <a:endParaRPr lang="fr-FR" sz="1600" dirty="0"/>
          </a:p>
          <a:p>
            <a:endParaRPr lang="fr-FR" dirty="0"/>
          </a:p>
        </p:txBody>
      </p:sp>
    </p:spTree>
    <p:extLst>
      <p:ext uri="{BB962C8B-B14F-4D97-AF65-F5344CB8AC3E}">
        <p14:creationId xmlns:p14="http://schemas.microsoft.com/office/powerpoint/2010/main" val="3309800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42572"/>
            <a:ext cx="7620000" cy="6158228"/>
          </a:xfrm>
        </p:spPr>
        <p:txBody>
          <a:bodyPr>
            <a:normAutofit/>
          </a:bodyPr>
          <a:lstStyle/>
          <a:p>
            <a:pPr marL="114300" indent="0">
              <a:buNone/>
            </a:pPr>
            <a:endParaRPr lang="fr-FR" sz="1600" dirty="0" smtClean="0"/>
          </a:p>
          <a:p>
            <a:r>
              <a:rPr lang="fr-FR" sz="1600" dirty="0" smtClean="0"/>
              <a:t>Le </a:t>
            </a:r>
            <a:r>
              <a:rPr lang="fr-FR" sz="1600" dirty="0"/>
              <a:t>Royaume de France, désirant, pour des raisons stratégiques renforcer sa position en méditerranée, trouve l’opportunité politique de s’implanter en Corse</a:t>
            </a:r>
            <a:r>
              <a:rPr lang="fr-FR" sz="1600" dirty="0" smtClean="0"/>
              <a:t>.</a:t>
            </a:r>
          </a:p>
          <a:p>
            <a:endParaRPr lang="fr-FR" sz="1600" dirty="0"/>
          </a:p>
          <a:p>
            <a:r>
              <a:rPr lang="fr-FR" sz="1600" dirty="0"/>
              <a:t>Bien décidés à défendre leur indépendance, les forces paolistes remportent plusieurs victoires face aux troupes françaises, la plus célèbre étant celle de Borgo le 5 octobre </a:t>
            </a:r>
            <a:r>
              <a:rPr lang="fr-FR" sz="1600" dirty="0" smtClean="0"/>
              <a:t>1768</a:t>
            </a:r>
            <a:r>
              <a:rPr lang="fr-FR" sz="1600" dirty="0"/>
              <a:t>.</a:t>
            </a:r>
            <a:endParaRPr lang="fr-FR" sz="1600" dirty="0" smtClean="0"/>
          </a:p>
          <a:p>
            <a:endParaRPr lang="fr-FR" sz="1600" dirty="0"/>
          </a:p>
          <a:p>
            <a:r>
              <a:rPr lang="fr-FR" sz="1600" dirty="0"/>
              <a:t>Cependant, fortes de quelque 20 000 soldats, les troupes de Louis XV remportent une victoire décisive le 9 mai 1769 à Ponte </a:t>
            </a:r>
            <a:r>
              <a:rPr lang="fr-FR" sz="1600" dirty="0" err="1"/>
              <a:t>Novu</a:t>
            </a:r>
            <a:r>
              <a:rPr lang="fr-FR" sz="1600" dirty="0"/>
              <a:t>. </a:t>
            </a:r>
            <a:endParaRPr lang="fr-FR" sz="1600" dirty="0" smtClean="0"/>
          </a:p>
          <a:p>
            <a:endParaRPr lang="fr-FR" sz="1600" dirty="0"/>
          </a:p>
          <a:p>
            <a:r>
              <a:rPr lang="fr-FR" sz="1600" dirty="0"/>
              <a:t>Les troupes corses mises en déroute, </a:t>
            </a:r>
            <a:r>
              <a:rPr lang="fr-FR" sz="1600" dirty="0" smtClean="0"/>
              <a:t>Pascal PAOLI, </a:t>
            </a:r>
            <a:r>
              <a:rPr lang="fr-FR" sz="1600" dirty="0"/>
              <a:t>contraint à l’exil, quitte la Corse.</a:t>
            </a:r>
          </a:p>
          <a:p>
            <a:endParaRPr lang="fr-FR" sz="1600" dirty="0"/>
          </a:p>
        </p:txBody>
      </p:sp>
      <p:pic>
        <p:nvPicPr>
          <p:cNvPr id="4" name="Image 3" descr="Paoli.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041766" y="3822422"/>
            <a:ext cx="2278249" cy="2659202"/>
          </a:xfrm>
          <a:prstGeom prst="rect">
            <a:avLst/>
          </a:prstGeom>
        </p:spPr>
      </p:pic>
      <p:pic>
        <p:nvPicPr>
          <p:cNvPr id="5" name="Image 4" descr="Antoine_de_Marcenay_de_Ghuy_-_Le_Général_Paoli.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724678" y="3803141"/>
            <a:ext cx="1969368" cy="2732687"/>
          </a:xfrm>
          <a:prstGeom prst="rect">
            <a:avLst/>
          </a:prstGeom>
        </p:spPr>
      </p:pic>
      <p:sp>
        <p:nvSpPr>
          <p:cNvPr id="6" name="Rectangle 5"/>
          <p:cNvSpPr/>
          <p:nvPr/>
        </p:nvSpPr>
        <p:spPr>
          <a:xfrm>
            <a:off x="5993726" y="5674054"/>
            <a:ext cx="2391246" cy="861774"/>
          </a:xfrm>
          <a:prstGeom prst="rect">
            <a:avLst/>
          </a:prstGeom>
        </p:spPr>
        <p:txBody>
          <a:bodyPr wrap="square">
            <a:spAutoFit/>
          </a:bodyPr>
          <a:lstStyle/>
          <a:p>
            <a:pPr algn="just"/>
            <a:endParaRPr lang="fr-FR" dirty="0"/>
          </a:p>
          <a:p>
            <a:pPr algn="r"/>
            <a:r>
              <a:rPr lang="fr-FR" sz="1600" dirty="0"/>
              <a:t>Pascal PAOLI est mort le 5 février 1807 à Londres</a:t>
            </a:r>
          </a:p>
        </p:txBody>
      </p:sp>
    </p:spTree>
    <p:extLst>
      <p:ext uri="{BB962C8B-B14F-4D97-AF65-F5344CB8AC3E}">
        <p14:creationId xmlns:p14="http://schemas.microsoft.com/office/powerpoint/2010/main" val="2905308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56841"/>
            <a:ext cx="7620000" cy="6143959"/>
          </a:xfrm>
        </p:spPr>
        <p:txBody>
          <a:bodyPr>
            <a:normAutofit/>
          </a:bodyPr>
          <a:lstStyle/>
          <a:p>
            <a:pPr marL="114300" indent="0" algn="just">
              <a:buNone/>
            </a:pPr>
            <a:endParaRPr lang="es-ES" sz="1600" dirty="0" smtClean="0"/>
          </a:p>
          <a:p>
            <a:pPr marL="114300" indent="0" algn="just">
              <a:buNone/>
            </a:pPr>
            <a:endParaRPr lang="es-ES" sz="1600" dirty="0" smtClean="0"/>
          </a:p>
          <a:p>
            <a:pPr algn="just"/>
            <a:r>
              <a:rPr lang="es-ES" sz="1600" dirty="0" err="1" smtClean="0"/>
              <a:t>Pasquale</a:t>
            </a:r>
            <a:r>
              <a:rPr lang="es-ES" sz="1600" dirty="0" smtClean="0"/>
              <a:t> </a:t>
            </a:r>
            <a:r>
              <a:rPr lang="es-ES" sz="1600" dirty="0"/>
              <a:t>PAOLI nació el 5 de abril de 1725 en </a:t>
            </a:r>
            <a:r>
              <a:rPr lang="es-ES" sz="1600" dirty="0" err="1"/>
              <a:t>Morosaglia</a:t>
            </a:r>
            <a:r>
              <a:rPr lang="es-ES" sz="1600" dirty="0"/>
              <a:t>, se vio obligado a seguir a su padre </a:t>
            </a:r>
            <a:r>
              <a:rPr lang="es-ES" sz="1600" dirty="0" err="1"/>
              <a:t>Giacinto</a:t>
            </a:r>
            <a:r>
              <a:rPr lang="es-ES" sz="1600" dirty="0"/>
              <a:t> al exilio a la edad de 15 años en Nápoles en 1739.</a:t>
            </a:r>
            <a:r>
              <a:rPr lang="fr-FR" sz="1600" dirty="0"/>
              <a:t> </a:t>
            </a:r>
            <a:endParaRPr lang="fr-FR" sz="1600" dirty="0" smtClean="0"/>
          </a:p>
          <a:p>
            <a:pPr algn="just"/>
            <a:endParaRPr lang="fr-FR" sz="1600" dirty="0"/>
          </a:p>
          <a:p>
            <a:pPr algn="just"/>
            <a:r>
              <a:rPr lang="es-ES" sz="1600" dirty="0"/>
              <a:t>En 1755, regresó a Córcega mientras la República de Génova continuaba librando la guerra contra Córcega, los representantes de la Nación deliberaron sobre el líder que debían nombrar para guiar al país en esta lucha.</a:t>
            </a:r>
            <a:r>
              <a:rPr lang="fr-FR" sz="1600" dirty="0"/>
              <a:t> </a:t>
            </a:r>
            <a:endParaRPr lang="fr-FR" sz="1600" dirty="0" smtClean="0"/>
          </a:p>
          <a:p>
            <a:endParaRPr lang="fr-FR" sz="1600" dirty="0"/>
          </a:p>
          <a:p>
            <a:pPr algn="just"/>
            <a:r>
              <a:rPr lang="es-ES" sz="1600" dirty="0" err="1" smtClean="0"/>
              <a:t>Pasquale</a:t>
            </a:r>
            <a:r>
              <a:rPr lang="es-ES" sz="1600" dirty="0" smtClean="0"/>
              <a:t> </a:t>
            </a:r>
            <a:r>
              <a:rPr lang="es-ES" sz="1600" dirty="0"/>
              <a:t>PAOLI acude a la Asamblea como diputado de </a:t>
            </a:r>
            <a:r>
              <a:rPr lang="es-ES" sz="1600" dirty="0" err="1"/>
              <a:t>Morosaglia</a:t>
            </a:r>
            <a:r>
              <a:rPr lang="es-ES" sz="1600" dirty="0"/>
              <a:t>, este último se reúne en el convento de Saint-François de </a:t>
            </a:r>
            <a:r>
              <a:rPr lang="es-ES" sz="1600" dirty="0" err="1"/>
              <a:t>Caccia</a:t>
            </a:r>
            <a:r>
              <a:rPr lang="es-ES" sz="1600" dirty="0"/>
              <a:t>, es llamado por los principales líderes corsos rebeldes contra Génova para tomar el mando de la insurrección por la independencia de Córcega. El 20 de abril de 1755 fue elegido General en Jefe de la Nación Corsa. Al día siguiente de su elección, fue proclamado General del “reino de Córcega”.</a:t>
            </a:r>
            <a:r>
              <a:rPr lang="fr-FR" sz="1600" dirty="0"/>
              <a:t> </a:t>
            </a:r>
            <a:endParaRPr lang="fr-FR" sz="1600" dirty="0" smtClean="0"/>
          </a:p>
          <a:p>
            <a:pPr algn="just"/>
            <a:endParaRPr lang="fr-FR" sz="1600" dirty="0"/>
          </a:p>
          <a:p>
            <a:pPr algn="just"/>
            <a:r>
              <a:rPr lang="es-ES" sz="1600" dirty="0"/>
              <a:t>Durante una asamblea celebrada el 14 de julio de 1755 en el convento de Saint-</a:t>
            </a:r>
            <a:r>
              <a:rPr lang="es-ES" sz="1600" dirty="0" err="1"/>
              <a:t>Antoine</a:t>
            </a:r>
            <a:r>
              <a:rPr lang="es-ES" sz="1600" dirty="0"/>
              <a:t> de </a:t>
            </a:r>
            <a:r>
              <a:rPr lang="es-ES" sz="1600" dirty="0" err="1"/>
              <a:t>Casabianca</a:t>
            </a:r>
            <a:r>
              <a:rPr lang="es-ES" sz="1600" dirty="0"/>
              <a:t>, se confirmó la elección de </a:t>
            </a:r>
            <a:r>
              <a:rPr lang="es-ES" sz="1600" dirty="0" err="1" smtClean="0"/>
              <a:t>Pasquale</a:t>
            </a:r>
            <a:r>
              <a:rPr lang="es-ES" sz="1600" dirty="0" smtClean="0"/>
              <a:t> </a:t>
            </a:r>
            <a:r>
              <a:rPr lang="es-ES" sz="1600" dirty="0"/>
              <a:t>PAOLI.</a:t>
            </a:r>
            <a:r>
              <a:rPr lang="fr-FR" sz="1600" dirty="0"/>
              <a:t> </a:t>
            </a:r>
          </a:p>
        </p:txBody>
      </p:sp>
      <p:pic>
        <p:nvPicPr>
          <p:cNvPr id="4" name="Image 3" descr="Le_couvent_de_Casabianca-002.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878514" y="4845344"/>
            <a:ext cx="1198686" cy="1798029"/>
          </a:xfrm>
          <a:prstGeom prst="rect">
            <a:avLst/>
          </a:prstGeom>
        </p:spPr>
      </p:pic>
    </p:spTree>
    <p:extLst>
      <p:ext uri="{BB962C8B-B14F-4D97-AF65-F5344CB8AC3E}">
        <p14:creationId xmlns:p14="http://schemas.microsoft.com/office/powerpoint/2010/main" val="8976640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4223615" cy="2637669"/>
          </a:xfrm>
        </p:spPr>
        <p:txBody>
          <a:bodyPr>
            <a:normAutofit/>
          </a:bodyPr>
          <a:lstStyle/>
          <a:p>
            <a:pPr algn="just"/>
            <a:r>
              <a:rPr lang="es-ES" sz="1600" dirty="0"/>
              <a:t>Pascal PAOLI está implementando un modernización de la isla e inicia la primera constitución democrática en Europa adoptada en 1755. </a:t>
            </a:r>
            <a:endParaRPr lang="es-ES" sz="1600" dirty="0" smtClean="0"/>
          </a:p>
          <a:p>
            <a:pPr algn="just"/>
            <a:endParaRPr lang="es-ES" sz="1600" dirty="0"/>
          </a:p>
          <a:p>
            <a:pPr algn="just"/>
            <a:r>
              <a:rPr lang="es-ES" sz="1600" dirty="0" smtClean="0"/>
              <a:t>Esta </a:t>
            </a:r>
            <a:r>
              <a:rPr lang="es-ES" sz="1600" dirty="0"/>
              <a:t>constitución es la primera constitución en el mundo para otorgar a las mujeres el derecho al voto.</a:t>
            </a:r>
            <a:r>
              <a:rPr lang="fr-FR" sz="1600" dirty="0"/>
              <a:t> </a:t>
            </a:r>
          </a:p>
        </p:txBody>
      </p:sp>
      <p:pic>
        <p:nvPicPr>
          <p:cNvPr id="4" name="Image 3" descr="Préambule_Constitution_Corse.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799532" y="884677"/>
            <a:ext cx="3506003" cy="4965583"/>
          </a:xfrm>
          <a:prstGeom prst="rect">
            <a:avLst/>
          </a:prstGeom>
        </p:spPr>
      </p:pic>
    </p:spTree>
    <p:extLst>
      <p:ext uri="{BB962C8B-B14F-4D97-AF65-F5344CB8AC3E}">
        <p14:creationId xmlns:p14="http://schemas.microsoft.com/office/powerpoint/2010/main" val="12366183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70992"/>
            <a:ext cx="7620000" cy="5544665"/>
          </a:xfrm>
        </p:spPr>
        <p:txBody>
          <a:bodyPr>
            <a:normAutofit/>
          </a:bodyPr>
          <a:lstStyle/>
          <a:p>
            <a:pPr algn="just"/>
            <a:r>
              <a:rPr lang="es-ES" sz="1600" dirty="0"/>
              <a:t>El Reino de Francia, deseando, por razones estratégicas, fortalecer su posición en el Mediterráneo, encuentra la oportunidad política para establecerse en Córcega.</a:t>
            </a:r>
            <a:r>
              <a:rPr lang="fr-FR" sz="1600" dirty="0"/>
              <a:t> </a:t>
            </a:r>
            <a:endParaRPr lang="fr-FR" sz="1600" dirty="0" smtClean="0"/>
          </a:p>
          <a:p>
            <a:pPr algn="just"/>
            <a:endParaRPr lang="fr-FR" sz="1600" dirty="0"/>
          </a:p>
          <a:p>
            <a:pPr algn="just"/>
            <a:r>
              <a:rPr lang="es-ES" sz="1600" dirty="0"/>
              <a:t>Decididas a defender su independencia, las fuerzas </a:t>
            </a:r>
            <a:r>
              <a:rPr lang="es-ES" sz="1600" dirty="0" err="1"/>
              <a:t>paolistas</a:t>
            </a:r>
            <a:r>
              <a:rPr lang="es-ES" sz="1600" dirty="0"/>
              <a:t> obtuvieron varias victorias contra las tropas francesas, siendo la más famosa la de </a:t>
            </a:r>
            <a:r>
              <a:rPr lang="es-ES" sz="1600" dirty="0" err="1"/>
              <a:t>Borgo</a:t>
            </a:r>
            <a:r>
              <a:rPr lang="es-ES" sz="1600" dirty="0"/>
              <a:t> el 5 de octubre de 1768.</a:t>
            </a:r>
            <a:r>
              <a:rPr lang="fr-FR" sz="1600" dirty="0"/>
              <a:t> </a:t>
            </a:r>
            <a:endParaRPr lang="fr-FR" sz="1600" dirty="0" smtClean="0"/>
          </a:p>
          <a:p>
            <a:pPr algn="just"/>
            <a:endParaRPr lang="fr-FR" sz="1600" dirty="0"/>
          </a:p>
          <a:p>
            <a:pPr algn="just"/>
            <a:r>
              <a:rPr lang="es-ES" sz="1600" dirty="0"/>
              <a:t>Sin embargo, con unos 20.000 efectivos, las tropas de Luis XV obtuvieron una victoria decisiva el 9 de mayo de 1769 en Ponte </a:t>
            </a:r>
            <a:r>
              <a:rPr lang="es-ES" sz="1600" dirty="0" err="1"/>
              <a:t>Novu</a:t>
            </a:r>
            <a:r>
              <a:rPr lang="es-ES" sz="1600" dirty="0"/>
              <a:t>.</a:t>
            </a:r>
            <a:r>
              <a:rPr lang="fr-FR" sz="1600" dirty="0"/>
              <a:t> </a:t>
            </a:r>
            <a:endParaRPr lang="fr-FR" sz="1600" dirty="0" smtClean="0"/>
          </a:p>
          <a:p>
            <a:pPr algn="just"/>
            <a:endParaRPr lang="fr-FR" sz="1600" dirty="0"/>
          </a:p>
          <a:p>
            <a:pPr algn="just"/>
            <a:r>
              <a:rPr lang="fr-FR" sz="1600" dirty="0"/>
              <a:t>Las </a:t>
            </a:r>
            <a:r>
              <a:rPr lang="fr-FR" sz="1600" dirty="0" err="1"/>
              <a:t>tropas</a:t>
            </a:r>
            <a:r>
              <a:rPr lang="fr-FR" sz="1600" dirty="0"/>
              <a:t> corsas </a:t>
            </a:r>
            <a:r>
              <a:rPr lang="fr-FR" sz="1600" dirty="0" err="1"/>
              <a:t>derrotadas</a:t>
            </a:r>
            <a:r>
              <a:rPr lang="fr-FR" sz="1600" dirty="0"/>
              <a:t>, </a:t>
            </a:r>
            <a:r>
              <a:rPr lang="fr-FR" sz="1600" dirty="0" err="1" smtClean="0"/>
              <a:t>Pasquale</a:t>
            </a:r>
            <a:r>
              <a:rPr lang="fr-FR" sz="1600" dirty="0" smtClean="0"/>
              <a:t> PAOLI, </a:t>
            </a:r>
            <a:r>
              <a:rPr lang="fr-FR" sz="1600" dirty="0" err="1"/>
              <a:t>obligadas</a:t>
            </a:r>
            <a:r>
              <a:rPr lang="fr-FR" sz="1600" dirty="0"/>
              <a:t> a </a:t>
            </a:r>
            <a:r>
              <a:rPr lang="fr-FR" sz="1600" dirty="0" err="1"/>
              <a:t>exiliarse</a:t>
            </a:r>
            <a:r>
              <a:rPr lang="fr-FR" sz="1600" dirty="0"/>
              <a:t>, </a:t>
            </a:r>
            <a:r>
              <a:rPr lang="fr-FR" sz="1600" dirty="0" err="1"/>
              <a:t>abandona</a:t>
            </a:r>
            <a:r>
              <a:rPr lang="fr-FR" sz="1600" dirty="0"/>
              <a:t> </a:t>
            </a:r>
            <a:r>
              <a:rPr lang="fr-FR" sz="1600" dirty="0" err="1"/>
              <a:t>Córcega</a:t>
            </a:r>
            <a:r>
              <a:rPr lang="fr-FR" sz="1600" dirty="0"/>
              <a:t>.</a:t>
            </a:r>
          </a:p>
          <a:p>
            <a:pPr algn="just"/>
            <a:endParaRPr lang="fr-FR" sz="1600" dirty="0"/>
          </a:p>
        </p:txBody>
      </p:sp>
      <p:pic>
        <p:nvPicPr>
          <p:cNvPr id="4" name="Image 3" descr="Paoli.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84785" y="3808152"/>
            <a:ext cx="2278249" cy="2659202"/>
          </a:xfrm>
          <a:prstGeom prst="rect">
            <a:avLst/>
          </a:prstGeom>
        </p:spPr>
      </p:pic>
      <p:pic>
        <p:nvPicPr>
          <p:cNvPr id="5" name="Image 4" descr="Antoine_de_Marcenay_de_Ghuy_-_Le_Général_Paoli.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7697" y="3788871"/>
            <a:ext cx="1969368" cy="2732687"/>
          </a:xfrm>
          <a:prstGeom prst="rect">
            <a:avLst/>
          </a:prstGeom>
        </p:spPr>
      </p:pic>
      <p:sp>
        <p:nvSpPr>
          <p:cNvPr id="8" name="ZoneTexte 7"/>
          <p:cNvSpPr txBox="1"/>
          <p:nvPr/>
        </p:nvSpPr>
        <p:spPr>
          <a:xfrm>
            <a:off x="5665503" y="5915657"/>
            <a:ext cx="2654365" cy="584776"/>
          </a:xfrm>
          <a:prstGeom prst="rect">
            <a:avLst/>
          </a:prstGeom>
          <a:noFill/>
        </p:spPr>
        <p:txBody>
          <a:bodyPr wrap="square" rtlCol="0">
            <a:spAutoFit/>
          </a:bodyPr>
          <a:lstStyle/>
          <a:p>
            <a:pPr algn="r"/>
            <a:r>
              <a:rPr lang="es-ES" sz="1600" dirty="0" err="1" smtClean="0"/>
              <a:t>Pasquale</a:t>
            </a:r>
            <a:r>
              <a:rPr lang="es-ES" sz="1600" dirty="0" smtClean="0"/>
              <a:t> PAOLI </a:t>
            </a:r>
            <a:r>
              <a:rPr lang="es-ES" sz="1600" dirty="0"/>
              <a:t>murió el 5 de febrero de 1807 en Londres.</a:t>
            </a:r>
            <a:r>
              <a:rPr lang="fr-FR" sz="1600" dirty="0"/>
              <a:t> </a:t>
            </a:r>
          </a:p>
        </p:txBody>
      </p:sp>
    </p:spTree>
    <p:extLst>
      <p:ext uri="{BB962C8B-B14F-4D97-AF65-F5344CB8AC3E}">
        <p14:creationId xmlns:p14="http://schemas.microsoft.com/office/powerpoint/2010/main" val="6485003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56841"/>
            <a:ext cx="7620000" cy="6143959"/>
          </a:xfrm>
        </p:spPr>
        <p:txBody>
          <a:bodyPr>
            <a:normAutofit/>
          </a:bodyPr>
          <a:lstStyle/>
          <a:p>
            <a:endParaRPr lang="it-IT" sz="1600" dirty="0" smtClean="0"/>
          </a:p>
          <a:p>
            <a:endParaRPr lang="it-IT" sz="1600" dirty="0"/>
          </a:p>
          <a:p>
            <a:endParaRPr lang="it-IT" sz="1600" dirty="0" smtClean="0"/>
          </a:p>
          <a:p>
            <a:r>
              <a:rPr lang="it-IT" sz="1600" dirty="0" err="1" smtClean="0"/>
              <a:t>Pascale</a:t>
            </a:r>
            <a:r>
              <a:rPr lang="it-IT" sz="1600" dirty="0" smtClean="0"/>
              <a:t> </a:t>
            </a:r>
            <a:r>
              <a:rPr lang="it-IT" sz="1600" dirty="0"/>
              <a:t>Paoli </a:t>
            </a:r>
            <a:r>
              <a:rPr lang="it-IT" sz="1600" dirty="0" err="1"/>
              <a:t>natu</a:t>
            </a:r>
            <a:r>
              <a:rPr lang="it-IT" sz="1600" dirty="0"/>
              <a:t> u 5 d'aprile, 1725 in </a:t>
            </a:r>
            <a:r>
              <a:rPr lang="it-IT" sz="1600" dirty="0" err="1"/>
              <a:t>Morosaglia</a:t>
            </a:r>
            <a:r>
              <a:rPr lang="it-IT" sz="1600" dirty="0"/>
              <a:t>, </a:t>
            </a:r>
            <a:r>
              <a:rPr lang="it-IT" sz="1600" dirty="0" err="1"/>
              <a:t>hè</a:t>
            </a:r>
            <a:r>
              <a:rPr lang="it-IT" sz="1600" dirty="0"/>
              <a:t> </a:t>
            </a:r>
            <a:r>
              <a:rPr lang="it-IT" sz="1600" dirty="0" err="1"/>
              <a:t>uzoraggiu</a:t>
            </a:r>
            <a:r>
              <a:rPr lang="it-IT" sz="1600" dirty="0"/>
              <a:t>, </a:t>
            </a:r>
            <a:r>
              <a:rPr lang="it-IT" sz="1600" dirty="0" err="1"/>
              <a:t>hè</a:t>
            </a:r>
            <a:r>
              <a:rPr lang="it-IT" sz="1600" dirty="0"/>
              <a:t> </a:t>
            </a:r>
            <a:r>
              <a:rPr lang="it-IT" sz="1600" dirty="0" err="1"/>
              <a:t>usuziatu</a:t>
            </a:r>
            <a:r>
              <a:rPr lang="it-IT" sz="1600" dirty="0"/>
              <a:t> à </a:t>
            </a:r>
            <a:r>
              <a:rPr lang="it-IT" sz="1600" dirty="0" err="1"/>
              <a:t>seguelà</a:t>
            </a:r>
            <a:r>
              <a:rPr lang="it-IT" sz="1600" dirty="0"/>
              <a:t> u so </a:t>
            </a:r>
            <a:r>
              <a:rPr lang="it-IT" sz="1600" dirty="0" err="1"/>
              <a:t>babbu</a:t>
            </a:r>
            <a:r>
              <a:rPr lang="it-IT" sz="1600" dirty="0"/>
              <a:t> Giacinto in l'</a:t>
            </a:r>
            <a:r>
              <a:rPr lang="it-IT" sz="1600" dirty="0" err="1"/>
              <a:t>esiliu</a:t>
            </a:r>
            <a:r>
              <a:rPr lang="it-IT" sz="1600" dirty="0"/>
              <a:t> à l'età di 15 di </a:t>
            </a:r>
            <a:r>
              <a:rPr lang="it-IT" sz="1600" dirty="0" err="1"/>
              <a:t>Napulien</a:t>
            </a:r>
            <a:r>
              <a:rPr lang="it-IT" sz="1600" dirty="0"/>
              <a:t> 1739</a:t>
            </a:r>
            <a:r>
              <a:rPr lang="it-IT" sz="1600" dirty="0" smtClean="0"/>
              <a:t>.</a:t>
            </a:r>
          </a:p>
          <a:p>
            <a:endParaRPr lang="it-IT" sz="1600" dirty="0"/>
          </a:p>
          <a:p>
            <a:r>
              <a:rPr lang="it-IT" sz="1600" dirty="0"/>
              <a:t>In u 1755 Fu </a:t>
            </a:r>
            <a:r>
              <a:rPr lang="it-IT" sz="1600" dirty="0" err="1"/>
              <a:t>vultò</a:t>
            </a:r>
            <a:r>
              <a:rPr lang="it-IT" sz="1600" dirty="0"/>
              <a:t> in Corsica mentre </a:t>
            </a:r>
            <a:r>
              <a:rPr lang="it-IT" sz="1600" dirty="0" err="1"/>
              <a:t>Hè</a:t>
            </a:r>
            <a:r>
              <a:rPr lang="it-IT" sz="1600" dirty="0"/>
              <a:t> </a:t>
            </a:r>
            <a:r>
              <a:rPr lang="it-IT" sz="1600" dirty="0" err="1"/>
              <a:t>appublica</a:t>
            </a:r>
            <a:r>
              <a:rPr lang="it-IT" sz="1600" dirty="0"/>
              <a:t> di Genova, u </a:t>
            </a:r>
            <a:r>
              <a:rPr lang="it-IT" sz="1600" dirty="0" err="1"/>
              <a:t>cumabattu</a:t>
            </a:r>
            <a:r>
              <a:rPr lang="it-IT" sz="1600" dirty="0"/>
              <a:t> </a:t>
            </a:r>
            <a:r>
              <a:rPr lang="it-IT" sz="1600" dirty="0" err="1"/>
              <a:t>sfumanu</a:t>
            </a:r>
            <a:r>
              <a:rPr lang="it-IT" sz="1600" dirty="0"/>
              <a:t> </a:t>
            </a:r>
            <a:r>
              <a:rPr lang="it-IT" sz="1600" dirty="0" err="1"/>
              <a:t>deludacanu</a:t>
            </a:r>
            <a:r>
              <a:rPr lang="it-IT" sz="1600" dirty="0"/>
              <a:t> </a:t>
            </a:r>
            <a:r>
              <a:rPr lang="it-IT" sz="1600" dirty="0" err="1"/>
              <a:t>nantu</a:t>
            </a:r>
            <a:r>
              <a:rPr lang="it-IT" sz="1600" dirty="0"/>
              <a:t> à u </a:t>
            </a:r>
            <a:r>
              <a:rPr lang="it-IT" sz="1600" dirty="0" err="1"/>
              <a:t>capu</a:t>
            </a:r>
            <a:r>
              <a:rPr lang="it-IT" sz="1600" dirty="0"/>
              <a:t> </a:t>
            </a:r>
            <a:r>
              <a:rPr lang="it-IT" sz="1600" dirty="0" err="1"/>
              <a:t>induve</a:t>
            </a:r>
            <a:r>
              <a:rPr lang="it-IT" sz="1600" dirty="0"/>
              <a:t> a guidava u paese di a lotta</a:t>
            </a:r>
            <a:r>
              <a:rPr lang="it-IT" sz="1600" dirty="0" smtClean="0"/>
              <a:t>.</a:t>
            </a:r>
          </a:p>
          <a:p>
            <a:endParaRPr lang="it-IT" sz="1600" dirty="0"/>
          </a:p>
          <a:p>
            <a:r>
              <a:rPr lang="it-IT" sz="1600" dirty="0" err="1" smtClean="0"/>
              <a:t>Pascale</a:t>
            </a:r>
            <a:r>
              <a:rPr lang="it-IT" sz="1600" dirty="0" smtClean="0"/>
              <a:t> </a:t>
            </a:r>
            <a:r>
              <a:rPr lang="it-IT" sz="1600" dirty="0"/>
              <a:t>Paoli gai à l'Assemblea </a:t>
            </a:r>
            <a:r>
              <a:rPr lang="it-IT" sz="1600" dirty="0" err="1"/>
              <a:t>cum'è</a:t>
            </a:r>
            <a:r>
              <a:rPr lang="it-IT" sz="1600" dirty="0"/>
              <a:t> un </a:t>
            </a:r>
            <a:r>
              <a:rPr lang="it-IT" sz="1600" dirty="0" err="1"/>
              <a:t>membru</a:t>
            </a:r>
            <a:r>
              <a:rPr lang="it-IT" sz="1600" dirty="0"/>
              <a:t> di </a:t>
            </a:r>
            <a:r>
              <a:rPr lang="it-IT" sz="1600" dirty="0" err="1"/>
              <a:t>Morosaglia</a:t>
            </a:r>
            <a:r>
              <a:rPr lang="it-IT" sz="1600" dirty="0"/>
              <a:t>, l'ultima scontra da i </a:t>
            </a:r>
            <a:r>
              <a:rPr lang="it-IT" sz="1600" dirty="0" err="1"/>
              <a:t>principals</a:t>
            </a:r>
            <a:r>
              <a:rPr lang="it-IT" sz="1600" dirty="0"/>
              <a:t> principali </a:t>
            </a:r>
            <a:r>
              <a:rPr lang="it-IT" sz="1600" dirty="0" err="1"/>
              <a:t>recaptedenu</a:t>
            </a:r>
            <a:r>
              <a:rPr lang="it-IT" sz="1600" dirty="0"/>
              <a:t> contra u </a:t>
            </a:r>
            <a:r>
              <a:rPr lang="it-IT" sz="1600" dirty="0" err="1"/>
              <a:t>capu</a:t>
            </a:r>
            <a:r>
              <a:rPr lang="it-IT" sz="1600" dirty="0"/>
              <a:t> di a in l'</a:t>
            </a:r>
            <a:r>
              <a:rPr lang="it-IT" sz="1600" dirty="0" err="1"/>
              <a:t>indipectura</a:t>
            </a:r>
            <a:r>
              <a:rPr lang="it-IT" sz="1600" dirty="0"/>
              <a:t> di a Corsica. U 20 d'aprile, 1755 anni </a:t>
            </a:r>
            <a:r>
              <a:rPr lang="it-IT" sz="1600" dirty="0" err="1"/>
              <a:t>hè</a:t>
            </a:r>
            <a:r>
              <a:rPr lang="it-IT" sz="1600" dirty="0"/>
              <a:t> statu </a:t>
            </a:r>
            <a:r>
              <a:rPr lang="it-IT" sz="1600" dirty="0" err="1"/>
              <a:t>elettu</a:t>
            </a:r>
            <a:r>
              <a:rPr lang="it-IT" sz="1600" dirty="0"/>
              <a:t> Generale di a Nazione corsa. U </a:t>
            </a:r>
            <a:r>
              <a:rPr lang="it-IT" sz="1600" dirty="0" err="1"/>
              <a:t>ghjornu</a:t>
            </a:r>
            <a:r>
              <a:rPr lang="it-IT" sz="1600" dirty="0"/>
              <a:t> </a:t>
            </a:r>
            <a:r>
              <a:rPr lang="it-IT" sz="1600" dirty="0" err="1"/>
              <a:t>dopu</a:t>
            </a:r>
            <a:r>
              <a:rPr lang="it-IT" sz="1600" dirty="0"/>
              <a:t> à a so </a:t>
            </a:r>
            <a:r>
              <a:rPr lang="it-IT" sz="1600" dirty="0" err="1"/>
              <a:t>elezzione</a:t>
            </a:r>
            <a:r>
              <a:rPr lang="it-IT" sz="1600" dirty="0"/>
              <a:t>, si </a:t>
            </a:r>
            <a:r>
              <a:rPr lang="it-IT" sz="1600" dirty="0" err="1"/>
              <a:t>pruclamica</a:t>
            </a:r>
            <a:r>
              <a:rPr lang="it-IT" sz="1600" dirty="0"/>
              <a:t> u General di u "</a:t>
            </a:r>
            <a:r>
              <a:rPr lang="it-IT" sz="1600" dirty="0" err="1"/>
              <a:t>Regnu</a:t>
            </a:r>
            <a:r>
              <a:rPr lang="it-IT" sz="1600" dirty="0"/>
              <a:t> di a Corsica"</a:t>
            </a:r>
            <a:r>
              <a:rPr lang="it-IT" sz="1600" dirty="0" smtClean="0"/>
              <a:t>.</a:t>
            </a:r>
          </a:p>
          <a:p>
            <a:endParaRPr lang="it-IT" sz="1600" dirty="0"/>
          </a:p>
          <a:p>
            <a:r>
              <a:rPr lang="it-IT" sz="1600" dirty="0"/>
              <a:t>Durante una </a:t>
            </a:r>
            <a:r>
              <a:rPr lang="it-IT" sz="1600" dirty="0" err="1"/>
              <a:t>reunione</a:t>
            </a:r>
            <a:r>
              <a:rPr lang="it-IT" sz="1600" dirty="0"/>
              <a:t> </a:t>
            </a:r>
            <a:r>
              <a:rPr lang="it-IT" sz="1600" dirty="0" err="1"/>
              <a:t>hà</a:t>
            </a:r>
            <a:r>
              <a:rPr lang="it-IT" sz="1600" dirty="0"/>
              <a:t> </a:t>
            </a:r>
            <a:r>
              <a:rPr lang="it-IT" sz="1600" dirty="0" err="1"/>
              <a:t>tenutu</a:t>
            </a:r>
            <a:r>
              <a:rPr lang="it-IT" sz="1600" dirty="0"/>
              <a:t> u 14 di </a:t>
            </a:r>
            <a:r>
              <a:rPr lang="it-IT" sz="1600" dirty="0" err="1"/>
              <a:t>lugliu</a:t>
            </a:r>
            <a:r>
              <a:rPr lang="it-IT" sz="1600" dirty="0"/>
              <a:t>, u 1755 à u </a:t>
            </a:r>
            <a:r>
              <a:rPr lang="it-IT" sz="1600" dirty="0" err="1"/>
              <a:t>Cunventure</a:t>
            </a:r>
            <a:r>
              <a:rPr lang="it-IT" sz="1600" dirty="0"/>
              <a:t> Saint-Antoine de Casabianca L'</a:t>
            </a:r>
            <a:r>
              <a:rPr lang="it-IT" sz="1600" dirty="0" err="1"/>
              <a:t>eleviziu</a:t>
            </a:r>
            <a:r>
              <a:rPr lang="it-IT" sz="1600" dirty="0"/>
              <a:t> di Pascal Paoli </a:t>
            </a:r>
            <a:r>
              <a:rPr lang="it-IT" sz="1600" dirty="0" err="1"/>
              <a:t>hè</a:t>
            </a:r>
            <a:r>
              <a:rPr lang="it-IT" sz="1600" dirty="0"/>
              <a:t> </a:t>
            </a:r>
            <a:r>
              <a:rPr lang="it-IT" sz="1600" dirty="0" err="1"/>
              <a:t>cunfirmata</a:t>
            </a:r>
            <a:r>
              <a:rPr lang="it-IT" sz="1600" dirty="0"/>
              <a:t>.</a:t>
            </a:r>
            <a:endParaRPr lang="fr-FR" sz="1600" dirty="0"/>
          </a:p>
        </p:txBody>
      </p:sp>
      <p:pic>
        <p:nvPicPr>
          <p:cNvPr id="5" name="Image 4" descr="Le_couvent_de_Casabianca-002.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787448" y="4466172"/>
            <a:ext cx="1289752" cy="1934628"/>
          </a:xfrm>
          <a:prstGeom prst="rect">
            <a:avLst/>
          </a:prstGeom>
        </p:spPr>
      </p:pic>
    </p:spTree>
    <p:extLst>
      <p:ext uri="{BB962C8B-B14F-4D97-AF65-F5344CB8AC3E}">
        <p14:creationId xmlns:p14="http://schemas.microsoft.com/office/powerpoint/2010/main" val="35915204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4342332" cy="4250060"/>
          </a:xfrm>
        </p:spPr>
        <p:txBody>
          <a:bodyPr>
            <a:normAutofit/>
          </a:bodyPr>
          <a:lstStyle/>
          <a:p>
            <a:pPr algn="just"/>
            <a:endParaRPr lang="it-IT" sz="1600" dirty="0" smtClean="0"/>
          </a:p>
          <a:p>
            <a:pPr algn="just"/>
            <a:endParaRPr lang="it-IT" sz="1600" dirty="0"/>
          </a:p>
          <a:p>
            <a:pPr algn="just"/>
            <a:endParaRPr lang="it-IT" sz="1600" dirty="0" smtClean="0"/>
          </a:p>
          <a:p>
            <a:pPr algn="just"/>
            <a:r>
              <a:rPr lang="it-IT" sz="1600" dirty="0" err="1" smtClean="0"/>
              <a:t>Pascale</a:t>
            </a:r>
            <a:r>
              <a:rPr lang="it-IT" sz="1600" dirty="0" smtClean="0"/>
              <a:t> </a:t>
            </a:r>
            <a:r>
              <a:rPr lang="it-IT" sz="1600" dirty="0"/>
              <a:t>Paoli </a:t>
            </a:r>
            <a:r>
              <a:rPr lang="it-IT" sz="1600" dirty="0" err="1"/>
              <a:t>impunisce</a:t>
            </a:r>
            <a:r>
              <a:rPr lang="it-IT" sz="1600" dirty="0"/>
              <a:t> un </a:t>
            </a:r>
            <a:r>
              <a:rPr lang="it-IT" sz="1600" dirty="0" err="1"/>
              <a:t>pianu</a:t>
            </a:r>
            <a:r>
              <a:rPr lang="it-IT" sz="1600" dirty="0"/>
              <a:t> di </a:t>
            </a:r>
            <a:r>
              <a:rPr lang="it-IT" sz="1600" dirty="0" err="1"/>
              <a:t>mudagnis</a:t>
            </a:r>
            <a:r>
              <a:rPr lang="it-IT" sz="1600" dirty="0"/>
              <a:t> di l'</a:t>
            </a:r>
            <a:r>
              <a:rPr lang="it-IT" sz="1600" dirty="0" err="1"/>
              <a:t>isula</a:t>
            </a:r>
            <a:r>
              <a:rPr lang="it-IT" sz="1600" dirty="0"/>
              <a:t> è </a:t>
            </a:r>
            <a:r>
              <a:rPr lang="it-IT" sz="1600" dirty="0" err="1"/>
              <a:t>inzializà</a:t>
            </a:r>
            <a:r>
              <a:rPr lang="it-IT" sz="1600" dirty="0"/>
              <a:t> a prima </a:t>
            </a:r>
            <a:r>
              <a:rPr lang="it-IT" sz="1600" dirty="0" err="1"/>
              <a:t>custissione</a:t>
            </a:r>
            <a:r>
              <a:rPr lang="it-IT" sz="1600" dirty="0"/>
              <a:t> democratica in Europa </a:t>
            </a:r>
            <a:r>
              <a:rPr lang="it-IT" sz="1600" dirty="0" err="1"/>
              <a:t>Aduprata</a:t>
            </a:r>
            <a:r>
              <a:rPr lang="it-IT" sz="1600" dirty="0"/>
              <a:t> in u 1755</a:t>
            </a:r>
            <a:r>
              <a:rPr lang="it-IT" sz="1600" dirty="0" smtClean="0"/>
              <a:t>.</a:t>
            </a:r>
          </a:p>
          <a:p>
            <a:pPr algn="just"/>
            <a:endParaRPr lang="it-IT" sz="1600" dirty="0"/>
          </a:p>
          <a:p>
            <a:pPr algn="just"/>
            <a:r>
              <a:rPr lang="it-IT" sz="1600" dirty="0"/>
              <a:t>Questa </a:t>
            </a:r>
            <a:r>
              <a:rPr lang="it-IT" sz="1600" dirty="0" err="1"/>
              <a:t>custituzione</a:t>
            </a:r>
            <a:r>
              <a:rPr lang="it-IT" sz="1600" dirty="0"/>
              <a:t> </a:t>
            </a:r>
            <a:r>
              <a:rPr lang="it-IT" sz="1600" dirty="0" err="1"/>
              <a:t>hè</a:t>
            </a:r>
            <a:r>
              <a:rPr lang="it-IT" sz="1600" dirty="0"/>
              <a:t> a prima </a:t>
            </a:r>
            <a:r>
              <a:rPr lang="it-IT" sz="1600" dirty="0" err="1"/>
              <a:t>custituzione</a:t>
            </a:r>
            <a:r>
              <a:rPr lang="it-IT" sz="1600" dirty="0"/>
              <a:t> in u </a:t>
            </a:r>
            <a:r>
              <a:rPr lang="it-IT" sz="1600" dirty="0" err="1"/>
              <a:t>mondu</a:t>
            </a:r>
            <a:r>
              <a:rPr lang="it-IT" sz="1600" dirty="0"/>
              <a:t> per dà u </a:t>
            </a:r>
            <a:r>
              <a:rPr lang="it-IT" sz="1600" dirty="0" err="1"/>
              <a:t>dirittu</a:t>
            </a:r>
            <a:r>
              <a:rPr lang="it-IT" sz="1600" dirty="0"/>
              <a:t> di </a:t>
            </a:r>
            <a:r>
              <a:rPr lang="it-IT" sz="1600" dirty="0" err="1"/>
              <a:t>vutà</a:t>
            </a:r>
            <a:r>
              <a:rPr lang="it-IT" sz="1600" dirty="0"/>
              <a:t> e donne.</a:t>
            </a:r>
            <a:endParaRPr lang="fr-FR" sz="1600" dirty="0"/>
          </a:p>
        </p:txBody>
      </p:sp>
      <p:pic>
        <p:nvPicPr>
          <p:cNvPr id="4" name="Image 3" descr="Préambule_Constitution_Corse.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799532" y="884677"/>
            <a:ext cx="3506003" cy="4965583"/>
          </a:xfrm>
          <a:prstGeom prst="rect">
            <a:avLst/>
          </a:prstGeom>
        </p:spPr>
      </p:pic>
    </p:spTree>
    <p:extLst>
      <p:ext uri="{BB962C8B-B14F-4D97-AF65-F5344CB8AC3E}">
        <p14:creationId xmlns:p14="http://schemas.microsoft.com/office/powerpoint/2010/main" val="40647872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jd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Ajdacency.thmx</Template>
  <TotalTime>247</TotalTime>
  <Words>777</Words>
  <Application>Microsoft Office PowerPoint</Application>
  <PresentationFormat>Affichage à l'écran (4:3)</PresentationFormat>
  <Paragraphs>89</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Ajdacency</vt:lpstr>
      <vt:lpstr>L’Arrivée au pouvoir de Pascal PAOLI</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Sources / Fuentes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Pascal PAOLI</dc:title>
  <dc:creator>Aurelie Bicheux</dc:creator>
  <cp:lastModifiedBy>Daria</cp:lastModifiedBy>
  <cp:revision>22</cp:revision>
  <dcterms:created xsi:type="dcterms:W3CDTF">2021-04-28T16:51:12Z</dcterms:created>
  <dcterms:modified xsi:type="dcterms:W3CDTF">2021-04-30T07:22:51Z</dcterms:modified>
</cp:coreProperties>
</file>