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_rels/presentation.xml.rels" ContentType="application/vnd.openxmlformats-package.relationships+xml"/>
  <Override PartName="/ppt/media/image8.png" ContentType="image/png"/>
  <Override PartName="/ppt/media/image7.png" ContentType="image/png"/>
  <Override PartName="/ppt/media/image6.png" ContentType="image/png"/>
  <Override PartName="/ppt/media/image5.png" ContentType="image/png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theme/theme1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</p:sldIdLst>
  <p:sldSz cx="9144000" cy="51435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8520120" cy="162936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311760" y="2936880"/>
            <a:ext cx="8520120" cy="162936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4157640" cy="162936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7840" y="1152360"/>
            <a:ext cx="4157640" cy="162936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677840" y="2936880"/>
            <a:ext cx="4157640" cy="162936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311760" y="2936880"/>
            <a:ext cx="4157640" cy="162936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5" name="" descr=""/>
          <p:cNvPicPr/>
          <p:nvPr/>
        </p:nvPicPr>
        <p:blipFill>
          <a:blip r:embed="rId2"/>
          <a:stretch/>
        </p:blipFill>
        <p:spPr>
          <a:xfrm>
            <a:off x="2430720" y="1152000"/>
            <a:ext cx="4281480" cy="3416040"/>
          </a:xfrm>
          <a:prstGeom prst="rect">
            <a:avLst/>
          </a:prstGeom>
          <a:ln>
            <a:noFill/>
          </a:ln>
        </p:spPr>
      </p:pic>
      <p:pic>
        <p:nvPicPr>
          <p:cNvPr id="36" name="" descr=""/>
          <p:cNvPicPr/>
          <p:nvPr/>
        </p:nvPicPr>
        <p:blipFill>
          <a:blip r:embed="rId3"/>
          <a:stretch/>
        </p:blipFill>
        <p:spPr>
          <a:xfrm>
            <a:off x="2430720" y="1152000"/>
            <a:ext cx="4281480" cy="34160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4157640" cy="341604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677840" y="1152360"/>
            <a:ext cx="4157640" cy="341604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311760" y="444960"/>
            <a:ext cx="8520120" cy="2654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4157640" cy="162936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311760" y="2936880"/>
            <a:ext cx="4157640" cy="162936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677840" y="1152360"/>
            <a:ext cx="4157640" cy="341604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4157640" cy="341604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7840" y="1152360"/>
            <a:ext cx="4157640" cy="162936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7840" y="2936880"/>
            <a:ext cx="4157640" cy="162936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4157640" cy="162936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7840" y="1152360"/>
            <a:ext cx="4157640" cy="162936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311760" y="2936880"/>
            <a:ext cx="8520120" cy="162936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8520120" cy="162936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311760" y="2936880"/>
            <a:ext cx="8520120" cy="162936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4157640" cy="162936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7840" y="1152360"/>
            <a:ext cx="4157640" cy="162936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677840" y="2936880"/>
            <a:ext cx="4157640" cy="162936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311760" y="2936880"/>
            <a:ext cx="4157640" cy="162936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2" name="" descr=""/>
          <p:cNvPicPr/>
          <p:nvPr/>
        </p:nvPicPr>
        <p:blipFill>
          <a:blip r:embed="rId2"/>
          <a:stretch/>
        </p:blipFill>
        <p:spPr>
          <a:xfrm>
            <a:off x="2430720" y="1152000"/>
            <a:ext cx="4281480" cy="3416040"/>
          </a:xfrm>
          <a:prstGeom prst="rect">
            <a:avLst/>
          </a:prstGeom>
          <a:ln>
            <a:noFill/>
          </a:ln>
        </p:spPr>
      </p:pic>
      <p:pic>
        <p:nvPicPr>
          <p:cNvPr id="73" name="" descr=""/>
          <p:cNvPicPr/>
          <p:nvPr/>
        </p:nvPicPr>
        <p:blipFill>
          <a:blip r:embed="rId3"/>
          <a:stretch/>
        </p:blipFill>
        <p:spPr>
          <a:xfrm>
            <a:off x="2430720" y="1152000"/>
            <a:ext cx="4281480" cy="34160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4157640" cy="341604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4677840" y="1152360"/>
            <a:ext cx="4157640" cy="341604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311760" y="444960"/>
            <a:ext cx="8520120" cy="2654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4157640" cy="162936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311760" y="2936880"/>
            <a:ext cx="4157640" cy="162936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4677840" y="1152360"/>
            <a:ext cx="4157640" cy="341604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4157640" cy="341604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77840" y="1152360"/>
            <a:ext cx="4157640" cy="162936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677840" y="2936880"/>
            <a:ext cx="4157640" cy="162936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4157640" cy="162936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7840" y="1152360"/>
            <a:ext cx="4157640" cy="162936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311760" y="2936880"/>
            <a:ext cx="8520120" cy="162936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311760" y="744480"/>
            <a:ext cx="8520120" cy="2052360"/>
          </a:xfrm>
          <a:prstGeom prst="rect">
            <a:avLst/>
          </a:prstGeom>
        </p:spPr>
        <p:txBody>
          <a:bodyPr tIns="91440" bIns="91440" anchor="b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ldNum"/>
          </p:nvPr>
        </p:nvSpPr>
        <p:spPr>
          <a:xfrm>
            <a:off x="8472600" y="4663080"/>
            <a:ext cx="548280" cy="393120"/>
          </a:xfrm>
          <a:prstGeom prst="rect">
            <a:avLst/>
          </a:prstGeom>
        </p:spPr>
        <p:txBody>
          <a:bodyPr tIns="91440" bIns="91440" anchor="ctr"/>
          <a:p>
            <a:pPr algn="r">
              <a:lnSpc>
                <a:spcPct val="100000"/>
              </a:lnSpc>
            </a:pPr>
            <a:fld id="{B74A25CD-6CF0-4627-82D1-4793BB13E68B}" type="slidenum">
              <a:rPr b="0" lang="es-ES" sz="1000" spc="-1" strike="noStrike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&lt;número&gt;</a:t>
            </a:fld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Pulse para editar el formato de esquema del texto</a:t>
            </a:r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Segundo nivel del esquema</a:t>
            </a:r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Tercer nivel del esquema</a:t>
            </a:r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Cuarto nivel del esquema</a:t>
            </a:r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Quinto nivel del esquema</a:t>
            </a:r>
            <a:endParaRPr b="0" lang="es-E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Sexto nivel del esquema</a:t>
            </a:r>
            <a:endParaRPr b="0" lang="es-E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Séptimo nivel del esquema</a:t>
            </a:r>
            <a:endParaRPr b="0" lang="es-E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tIns="91440" bIns="9144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</p:spPr>
        <p:txBody>
          <a:bodyPr tIns="91440" bIns="9144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Pulse para editar el formato de esquema del texto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Segundo nivel del esquema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Tercer nivel del esquema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Cuarto nivel del esquema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Quinto nivel del esquema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Sexto nivel del esquema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Séptimo nivel del esquema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sldNum"/>
          </p:nvPr>
        </p:nvSpPr>
        <p:spPr>
          <a:xfrm>
            <a:off x="8472600" y="4663080"/>
            <a:ext cx="548280" cy="393120"/>
          </a:xfrm>
          <a:prstGeom prst="rect">
            <a:avLst/>
          </a:prstGeom>
        </p:spPr>
        <p:txBody>
          <a:bodyPr tIns="91440" bIns="91440" anchor="ctr"/>
          <a:p>
            <a:pPr algn="r">
              <a:lnSpc>
                <a:spcPct val="100000"/>
              </a:lnSpc>
            </a:pPr>
            <a:fld id="{5B7BD066-1C5C-45AA-93DC-7EA233E8B04E}" type="slidenum">
              <a:rPr b="0" lang="es-ES" sz="1000" spc="-1" strike="noStrike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&lt;número&gt;</a:t>
            </a:fld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image" Target="../media/image6.png"/><Relationship Id="rId3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Shape 1"/>
          <p:cNvSpPr txBox="1"/>
          <p:nvPr/>
        </p:nvSpPr>
        <p:spPr>
          <a:xfrm>
            <a:off x="311760" y="204840"/>
            <a:ext cx="8520120" cy="9547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/>
          <a:p>
            <a:pPr algn="ctr">
              <a:lnSpc>
                <a:spcPct val="100000"/>
              </a:lnSpc>
            </a:pPr>
            <a:r>
              <a:rPr b="0" lang="es-ES" sz="5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BIOGRAFÍA DE CARLOS V</a:t>
            </a:r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TextShape 2"/>
          <p:cNvSpPr txBox="1"/>
          <p:nvPr/>
        </p:nvSpPr>
        <p:spPr>
          <a:xfrm>
            <a:off x="311760" y="2834280"/>
            <a:ext cx="8520120" cy="79236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 algn="ctr"/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6" name="Google Shape;56;p13" descr=""/>
          <p:cNvPicPr/>
          <p:nvPr/>
        </p:nvPicPr>
        <p:blipFill>
          <a:blip r:embed="rId1"/>
          <a:stretch/>
        </p:blipFill>
        <p:spPr>
          <a:xfrm>
            <a:off x="3730320" y="1614960"/>
            <a:ext cx="2274120" cy="3297960"/>
          </a:xfrm>
          <a:prstGeom prst="rect">
            <a:avLst/>
          </a:prstGeom>
          <a:ln>
            <a:noFill/>
          </a:ln>
        </p:spPr>
      </p:pic>
      <p:pic>
        <p:nvPicPr>
          <p:cNvPr id="77" name="Google Shape;57;p13" descr=""/>
          <p:cNvPicPr/>
          <p:nvPr/>
        </p:nvPicPr>
        <p:blipFill>
          <a:blip r:embed="rId2"/>
          <a:stretch/>
        </p:blipFill>
        <p:spPr>
          <a:xfrm>
            <a:off x="1724040" y="1159920"/>
            <a:ext cx="6000480" cy="39830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311760" y="0"/>
            <a:ext cx="8520120" cy="72756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b="0" lang="es-E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                                 </a:t>
            </a:r>
            <a:r>
              <a:rPr b="0" lang="es-E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BIOGRAFÍA</a:t>
            </a:r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9" name="TextShape 2"/>
          <p:cNvSpPr txBox="1"/>
          <p:nvPr/>
        </p:nvSpPr>
        <p:spPr>
          <a:xfrm>
            <a:off x="311760" y="863640"/>
            <a:ext cx="8520120" cy="411732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b="0" lang="es-ES" sz="1800" spc="-1" strike="noStrike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Carlos I de España y V del Sacro Imperio Romano Germánico, llamado el Emperador o el César. Nación en Gande, el condado de Flandes, el día 24 de febrero de 1500 y falleció el 21 de septiembre en Cuacos de Yuste.</a:t>
            </a:r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ES" sz="1800" spc="-1" strike="noStrike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Reinó junto con su madre, Juana I de Castilla de manera nominal y hasta 1555, en todos los reinos hispánicos con el nombre de Carlos I desde 1516 hasta 1556.</a:t>
            </a:r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ES" sz="1800" spc="-1" strike="noStrike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Fue la primera persona en reunir el mandato sobre los reinos de Castilla, Navarra y Aragón. Fue emperador del sacro imperio germánico con el nombre de Carlos V desde 1520 hasta 1558.</a:t>
            </a:r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ES" sz="1800" spc="-1" strike="noStrike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Hijo de Juana I de Castilla y Felipe I el Hermoso, y nieto por vía paterna del emperador Maximiliano I de Habsburgo y María de Borgoña</a:t>
            </a:r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 txBox="1"/>
          <p:nvPr/>
        </p:nvSpPr>
        <p:spPr>
          <a:xfrm>
            <a:off x="8702640" y="911520"/>
            <a:ext cx="129240" cy="10584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1" name="TextShape 2"/>
          <p:cNvSpPr txBox="1"/>
          <p:nvPr/>
        </p:nvSpPr>
        <p:spPr>
          <a:xfrm>
            <a:off x="311760" y="303840"/>
            <a:ext cx="8520120" cy="426492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b="0" lang="es-ES" sz="1800" spc="-1" strike="noStrike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Heredó el patrimonio borgoñón y el Archiducado de Austria con el derecho al trono imperial del SIRG. Por vía materna de los Reyes Católicos heredó la Corona de Castilla, Navarra y las Indias Occidentales, además de la Corona de Aragón que comprendía los reinos de Nápoles, Sicilia, Cerdeña, Valencia, Mallorca y Aragón</a:t>
            </a:r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2" name="Google Shape;70;p15" descr=""/>
          <p:cNvPicPr/>
          <p:nvPr/>
        </p:nvPicPr>
        <p:blipFill>
          <a:blip r:embed="rId1"/>
          <a:stretch/>
        </p:blipFill>
        <p:spPr>
          <a:xfrm>
            <a:off x="2777760" y="2170080"/>
            <a:ext cx="3580560" cy="26474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extShape 1"/>
          <p:cNvSpPr txBox="1"/>
          <p:nvPr/>
        </p:nvSpPr>
        <p:spPr>
          <a:xfrm>
            <a:off x="8702640" y="933120"/>
            <a:ext cx="129240" cy="8424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" name="TextShape 2"/>
          <p:cNvSpPr txBox="1"/>
          <p:nvPr/>
        </p:nvSpPr>
        <p:spPr>
          <a:xfrm>
            <a:off x="311760" y="282240"/>
            <a:ext cx="8520120" cy="42865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b="0" lang="es-E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El 11 de marzo de 1526 se casó con su prima Isabel de Portugal, nieta de los Reyes Católicos y hermana de Juan III de Portugal, quien en 1525 se había casado con su hermana. Con Isabel tuvo cinco hijos:</a:t>
            </a:r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E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-Felipe</a:t>
            </a:r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E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-María</a:t>
            </a:r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E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-Fernando</a:t>
            </a:r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E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-Juana</a:t>
            </a:r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E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-Juan</a:t>
            </a:r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E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Tuvo algunos hijos extramatrimoniales que fueron Isabel de Castilla, Margarita de Austria, Juana de Austria, Tadea de Austria y Juan de Austria.</a:t>
            </a:r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5" name="Google Shape;77;p16" descr=""/>
          <p:cNvPicPr/>
          <p:nvPr/>
        </p:nvPicPr>
        <p:blipFill>
          <a:blip r:embed="rId1"/>
          <a:stretch/>
        </p:blipFill>
        <p:spPr>
          <a:xfrm>
            <a:off x="3228840" y="1345680"/>
            <a:ext cx="4648680" cy="2408760"/>
          </a:xfrm>
          <a:prstGeom prst="rect">
            <a:avLst/>
          </a:prstGeom>
          <a:ln>
            <a:noFill/>
          </a:ln>
        </p:spPr>
      </p:pic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8529120" y="824760"/>
            <a:ext cx="303120" cy="19260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7" name="TextShape 2"/>
          <p:cNvSpPr txBox="1"/>
          <p:nvPr/>
        </p:nvSpPr>
        <p:spPr>
          <a:xfrm>
            <a:off x="311760" y="217080"/>
            <a:ext cx="8520120" cy="435132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b="0" lang="es-E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Después de tantas guerras y conflictos, Carlos entró en una fase de reflexión: sobre sí mismo, sobre la vida y sus vivencias y, además, sobre el estado de Europa. Los grandes protagonistas, que junto con él habían trazado la escena europea en la primera mitad del siglo </a:t>
            </a:r>
            <a:r>
              <a:rPr b="0" lang="es-ES" sz="1800" spc="-1" strike="noStrike" cap="small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XVI</a:t>
            </a:r>
            <a:r>
              <a:rPr b="0" lang="es-E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, habían fallecido.</a:t>
            </a:r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E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El balance de su vida y de aquello que había completado no era del todo positivo, sobre todo en relación con los objetivos que se había fijado.permaneció un año y medio en retiro, alejado de las ciudades y de la vida política, y acompañado por la orden de los Jerónimos, quienes guiaron espiritualmente al monarca hasta sus últimos días. </a:t>
            </a:r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E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Finalmente, el 21 de septiembre de 1558 falleció.tras un mes de agonía y fiebres (a lo que se sumaba la gota, enfermedad que también padecía de manera aguda), causado por la picadura de un mosquito.</a:t>
            </a:r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311760" y="1041840"/>
            <a:ext cx="8520120" cy="238716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b="0" lang="es-E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  </a:t>
            </a:r>
            <a:r>
              <a:rPr b="0" lang="es-E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HECHO POR: SERGIO ZAMBRANO VAQUERO</a:t>
            </a:r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9" name="TextShape 2"/>
          <p:cNvSpPr txBox="1"/>
          <p:nvPr/>
        </p:nvSpPr>
        <p:spPr>
          <a:xfrm>
            <a:off x="311760" y="1844640"/>
            <a:ext cx="8520120" cy="272412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b="0" lang="es-ES" sz="1800" spc="-1" strike="noStrike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 </a:t>
            </a:r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LibreOffice/5.1.6.2$Linux_X86_64 LibreOffice_project/10m0$Build-2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es-ES</dc:language>
  <cp:lastModifiedBy/>
  <cp:revision>0</cp:revision>
  <dc:subject/>
  <dc:title/>
</cp:coreProperties>
</file>