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_rels/presentation.xml.rels" ContentType="application/vnd.openxmlformats-package.relationships+xml"/>
  <Override PartName="/ppt/media/image42.png" ContentType="image/png"/>
  <Override PartName="/ppt/media/image41.png" ContentType="image/png"/>
  <Override PartName="/ppt/media/image40.png" ContentType="image/png"/>
  <Override PartName="/ppt/media/image35.png" ContentType="image/png"/>
  <Override PartName="/ppt/media/image33.png" ContentType="image/png"/>
  <Override PartName="/ppt/media/image32.jpeg" ContentType="image/jpeg"/>
  <Override PartName="/ppt/media/image29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34.jpeg" ContentType="image/jpeg"/>
  <Override PartName="/ppt/media/image24.png" ContentType="image/png"/>
  <Override PartName="/ppt/media/image9.png" ContentType="image/png"/>
  <Override PartName="/ppt/media/image10.png" ContentType="image/png"/>
  <Override PartName="/ppt/media/image23.png" ContentType="image/png"/>
  <Override PartName="/ppt/media/image8.png" ContentType="image/png"/>
  <Override PartName="/ppt/media/image6.png" ContentType="image/png"/>
  <Override PartName="/ppt/media/image36.png" ContentType="image/png"/>
  <Override PartName="/ppt/media/image1.png" ContentType="image/png"/>
  <Override PartName="/ppt/media/image37.png" ContentType="image/png"/>
  <Override PartName="/ppt/media/image30.jpeg" ContentType="image/jpeg"/>
  <Override PartName="/ppt/media/image2.png" ContentType="image/png"/>
  <Override PartName="/ppt/media/image7.png" ContentType="image/png"/>
  <Override PartName="/ppt/media/image22.png" ContentType="image/png"/>
  <Override PartName="/ppt/media/image38.png" ContentType="image/png"/>
  <Override PartName="/ppt/media/image3.png" ContentType="image/png"/>
  <Override PartName="/ppt/media/image39.png" ContentType="image/png"/>
  <Override PartName="/ppt/media/image4.png" ContentType="image/png"/>
  <Override PartName="/ppt/media/image11.png" ContentType="image/png"/>
  <Override PartName="/ppt/media/image28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31.png" ContentType="image/png"/>
  <Override PartName="/ppt/media/image15.jpeg" ContentType="image/jpeg"/>
  <Override PartName="/ppt/media/image16.png" ContentType="image/png"/>
  <Override PartName="/ppt/media/image21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5.png" ContentType="image/png"/>
  <Override PartName="/ppt/media/image20.png" ContentType="image/png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3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110" name="" descr=""/>
          <p:cNvPicPr/>
          <p:nvPr/>
        </p:nvPicPr>
        <p:blipFill>
          <a:blip r:embed="rId3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tIns="91440" bIns="91440" anchor="b"/>
          <a:p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F3213E4C-7342-48B0-B616-245FB2ACA900}" type="slidenum">
              <a:rPr b="0" lang="es-E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&lt;número&gt;</a:t>
            </a:fld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1028EC0B-1456-493C-B6F5-7DAC3DBC7100}" type="slidenum">
              <a:rPr b="0" lang="es-E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&lt;número&gt;</a:t>
            </a:fld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</p:spPr>
        <p:txBody>
          <a:bodyPr tIns="91440" bIns="91440" anchor="b"/>
          <a:p>
            <a:pPr algn="ctr">
              <a:lnSpc>
                <a:spcPct val="100000"/>
              </a:lnSpc>
            </a:pPr>
            <a:r>
              <a:rPr b="0" lang="es-ES" sz="1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xx%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</p:spPr>
        <p:txBody>
          <a:bodyPr tIns="91440" bIns="9144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8413E379-D3EC-4F52-974C-9DCED037F173}" type="slidenum">
              <a:rPr b="0" lang="es-E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&lt;número&gt;</a:t>
            </a:fld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png"/><Relationship Id="rId8" Type="http://schemas.openxmlformats.org/officeDocument/2006/relationships/image" Target="../media/image30.jpeg"/><Relationship Id="rId9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54;p1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112" name="Google Shape;55;p13" descr=""/>
          <p:cNvPicPr/>
          <p:nvPr/>
        </p:nvPicPr>
        <p:blipFill>
          <a:blip r:embed="rId2"/>
          <a:srcRect l="0" t="25872" r="0" b="40722"/>
          <a:stretch/>
        </p:blipFill>
        <p:spPr>
          <a:xfrm>
            <a:off x="354600" y="605520"/>
            <a:ext cx="8434440" cy="2818080"/>
          </a:xfrm>
          <a:prstGeom prst="rect">
            <a:avLst/>
          </a:prstGeom>
          <a:ln>
            <a:noFill/>
          </a:ln>
        </p:spPr>
      </p:pic>
      <p:pic>
        <p:nvPicPr>
          <p:cNvPr id="113" name="Google Shape;56;p13" descr=""/>
          <p:cNvPicPr/>
          <p:nvPr/>
        </p:nvPicPr>
        <p:blipFill>
          <a:blip r:embed="rId3"/>
          <a:stretch/>
        </p:blipFill>
        <p:spPr>
          <a:xfrm>
            <a:off x="6091560" y="2258640"/>
            <a:ext cx="2818080" cy="2818080"/>
          </a:xfrm>
          <a:prstGeom prst="rect">
            <a:avLst/>
          </a:prstGeom>
          <a:ln>
            <a:noFill/>
          </a:ln>
        </p:spPr>
      </p:pic>
      <p:pic>
        <p:nvPicPr>
          <p:cNvPr id="114" name="Google Shape;57;p13" descr=""/>
          <p:cNvPicPr/>
          <p:nvPr/>
        </p:nvPicPr>
        <p:blipFill>
          <a:blip r:embed="rId4"/>
          <a:stretch/>
        </p:blipFill>
        <p:spPr>
          <a:xfrm>
            <a:off x="723960" y="2258640"/>
            <a:ext cx="2228400" cy="272376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3164760" y="4161240"/>
            <a:ext cx="2817720" cy="66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Candela Pajuelo Gallardo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3º ESO 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fill="hold" presetClass="emph" presetID="8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63;p14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117" name="Google Shape;64;p14" descr=""/>
          <p:cNvPicPr/>
          <p:nvPr/>
        </p:nvPicPr>
        <p:blipFill>
          <a:blip r:embed="rId2"/>
          <a:srcRect l="7047" t="8895" r="44399" b="66125"/>
          <a:stretch/>
        </p:blipFill>
        <p:spPr>
          <a:xfrm>
            <a:off x="552960" y="1362600"/>
            <a:ext cx="2349360" cy="120888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 flipH="1" rot="10800000">
            <a:off x="3006360" y="1968120"/>
            <a:ext cx="405720" cy="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2"/>
          <p:cNvSpPr/>
          <p:nvPr/>
        </p:nvSpPr>
        <p:spPr>
          <a:xfrm>
            <a:off x="3346200" y="1585440"/>
            <a:ext cx="1685520" cy="763200"/>
          </a:xfrm>
          <a:prstGeom prst="rect">
            <a:avLst/>
          </a:prstGeom>
          <a:solidFill>
            <a:srgbClr val="c9daf8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Fue rey de España desde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 flipH="1" rot="10800000">
            <a:off x="5641200" y="1968120"/>
            <a:ext cx="405720" cy="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21" name="Google Shape;68;p14" descr=""/>
          <p:cNvPicPr/>
          <p:nvPr/>
        </p:nvPicPr>
        <p:blipFill>
          <a:blip r:embed="rId3"/>
          <a:srcRect l="6921" t="34711" r="56608" b="34708"/>
          <a:stretch/>
        </p:blipFill>
        <p:spPr>
          <a:xfrm>
            <a:off x="5819760" y="1533960"/>
            <a:ext cx="1032480" cy="865800"/>
          </a:xfrm>
          <a:prstGeom prst="rect">
            <a:avLst/>
          </a:prstGeom>
          <a:ln>
            <a:noFill/>
          </a:ln>
        </p:spPr>
      </p:pic>
      <p:sp>
        <p:nvSpPr>
          <p:cNvPr id="122" name="CustomShape 4"/>
          <p:cNvSpPr/>
          <p:nvPr/>
        </p:nvSpPr>
        <p:spPr>
          <a:xfrm>
            <a:off x="6748560" y="1749960"/>
            <a:ext cx="704520" cy="42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galoo"/>
                <a:ea typeface="Boogaloo"/>
              </a:rPr>
              <a:t>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3" name="Google Shape;70;p14" descr=""/>
          <p:cNvPicPr/>
          <p:nvPr/>
        </p:nvPicPr>
        <p:blipFill>
          <a:blip r:embed="rId4"/>
          <a:srcRect l="42848" t="35577" r="18272" b="33417"/>
          <a:stretch/>
        </p:blipFill>
        <p:spPr>
          <a:xfrm>
            <a:off x="7030440" y="1533960"/>
            <a:ext cx="1032480" cy="865800"/>
          </a:xfrm>
          <a:prstGeom prst="rect">
            <a:avLst/>
          </a:prstGeom>
          <a:ln>
            <a:noFill/>
          </a:ln>
        </p:spPr>
      </p:pic>
      <p:sp>
        <p:nvSpPr>
          <p:cNvPr id="124" name="CustomShape 5"/>
          <p:cNvSpPr/>
          <p:nvPr/>
        </p:nvSpPr>
        <p:spPr>
          <a:xfrm>
            <a:off x="1510560" y="2671560"/>
            <a:ext cx="3960" cy="27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6"/>
          <p:cNvSpPr/>
          <p:nvPr/>
        </p:nvSpPr>
        <p:spPr>
          <a:xfrm>
            <a:off x="3328560" y="3343320"/>
            <a:ext cx="1720080" cy="865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s-E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Junto con su madre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7"/>
          <p:cNvSpPr/>
          <p:nvPr/>
        </p:nvSpPr>
        <p:spPr>
          <a:xfrm flipH="1" rot="10800000">
            <a:off x="3006360" y="3777480"/>
            <a:ext cx="405720" cy="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8"/>
          <p:cNvSpPr/>
          <p:nvPr/>
        </p:nvSpPr>
        <p:spPr>
          <a:xfrm flipH="1" rot="10800000">
            <a:off x="5743800" y="3776760"/>
            <a:ext cx="426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28" name="Google Shape;75;p14" descr=""/>
          <p:cNvPicPr/>
          <p:nvPr/>
        </p:nvPicPr>
        <p:blipFill>
          <a:blip r:embed="rId5"/>
          <a:srcRect l="0" t="2270" r="0" b="0"/>
          <a:stretch/>
        </p:blipFill>
        <p:spPr>
          <a:xfrm>
            <a:off x="6011640" y="3149280"/>
            <a:ext cx="2178360" cy="125424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sp>
        <p:nvSpPr>
          <p:cNvPr id="129" name="CustomShape 9"/>
          <p:cNvSpPr/>
          <p:nvPr/>
        </p:nvSpPr>
        <p:spPr>
          <a:xfrm>
            <a:off x="5918760" y="4403880"/>
            <a:ext cx="2756520" cy="39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Juana I de Castilla, “la loca</a:t>
            </a: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”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0" name="Google Shape;77;p14" descr=""/>
          <p:cNvPicPr/>
          <p:nvPr/>
        </p:nvPicPr>
        <p:blipFill>
          <a:blip r:embed="rId6"/>
          <a:srcRect l="32554" t="12917" r="27060" b="62699"/>
          <a:stretch/>
        </p:blipFill>
        <p:spPr>
          <a:xfrm>
            <a:off x="3193560" y="0"/>
            <a:ext cx="2756520" cy="1418400"/>
          </a:xfrm>
          <a:prstGeom prst="rect">
            <a:avLst/>
          </a:prstGeom>
          <a:ln>
            <a:noFill/>
          </a:ln>
        </p:spPr>
      </p:pic>
      <p:pic>
        <p:nvPicPr>
          <p:cNvPr id="131" name="Google Shape;78;p14" descr=""/>
          <p:cNvPicPr/>
          <p:nvPr/>
        </p:nvPicPr>
        <p:blipFill>
          <a:blip r:embed="rId7"/>
          <a:stretch/>
        </p:blipFill>
        <p:spPr>
          <a:xfrm>
            <a:off x="851040" y="3047400"/>
            <a:ext cx="1322640" cy="181368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</p:spTree>
  </p:cSld>
  <p:timing>
    <p:tnLst>
      <p:par>
        <p:cTn id="14" dur="indefinite" restart="never" nodeType="tmRoot">
          <p:childTnLst>
            <p:seq>
              <p:cTn id="15" dur="indefinite" nodeType="mainSeq"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83;p15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 flipH="1" rot="1200">
            <a:off x="1491840" y="435240"/>
            <a:ext cx="24379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En 1504 falleció la reina </a:t>
            </a:r>
            <a:r>
              <a:rPr b="1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Isabel I</a:t>
            </a: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 de Castillas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4994640" y="435240"/>
            <a:ext cx="288972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El elegido por Fernando e Isabel fue su nieto </a:t>
            </a:r>
            <a:r>
              <a:rPr b="1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Carlos I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1720800" y="1888560"/>
            <a:ext cx="2210400" cy="1081440"/>
          </a:xfrm>
          <a:prstGeom prst="cloud">
            <a:avLst/>
          </a:prstGeom>
          <a:solidFill>
            <a:srgbClr val="ffd966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s-E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En el momento de la muerte de Isabel, Carlos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4135320" y="1930320"/>
            <a:ext cx="175320" cy="92484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5"/>
          <p:cNvSpPr/>
          <p:nvPr/>
        </p:nvSpPr>
        <p:spPr>
          <a:xfrm>
            <a:off x="4392720" y="1674000"/>
            <a:ext cx="19864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s-ES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Tenía                años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8" name="Google Shape;89;p15" descr=""/>
          <p:cNvPicPr/>
          <p:nvPr/>
        </p:nvPicPr>
        <p:blipFill>
          <a:blip r:embed="rId2"/>
          <a:stretch/>
        </p:blipFill>
        <p:spPr>
          <a:xfrm>
            <a:off x="4994640" y="1674000"/>
            <a:ext cx="591120" cy="415080"/>
          </a:xfrm>
          <a:prstGeom prst="rect">
            <a:avLst/>
          </a:prstGeom>
          <a:ln>
            <a:noFill/>
          </a:ln>
        </p:spPr>
      </p:pic>
      <p:sp>
        <p:nvSpPr>
          <p:cNvPr id="139" name="CustomShape 6"/>
          <p:cNvSpPr/>
          <p:nvPr/>
        </p:nvSpPr>
        <p:spPr>
          <a:xfrm>
            <a:off x="4311000" y="2503440"/>
            <a:ext cx="2634120" cy="54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Debía que ser educado en España para convertirse en rey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0" name="Google Shape;91;p15" descr=""/>
          <p:cNvPicPr/>
          <p:nvPr/>
        </p:nvPicPr>
        <p:blipFill>
          <a:blip r:embed="rId3"/>
          <a:stretch/>
        </p:blipFill>
        <p:spPr>
          <a:xfrm>
            <a:off x="6879960" y="2402280"/>
            <a:ext cx="723960" cy="752040"/>
          </a:xfrm>
          <a:prstGeom prst="rect">
            <a:avLst/>
          </a:prstGeom>
          <a:ln>
            <a:noFill/>
          </a:ln>
        </p:spPr>
      </p:pic>
      <p:sp>
        <p:nvSpPr>
          <p:cNvPr id="141" name="CustomShape 7"/>
          <p:cNvSpPr/>
          <p:nvPr/>
        </p:nvSpPr>
        <p:spPr>
          <a:xfrm>
            <a:off x="1404000" y="335160"/>
            <a:ext cx="2634120" cy="856440"/>
          </a:xfrm>
          <a:prstGeom prst="rect">
            <a:avLst/>
          </a:prstGeom>
          <a:noFill/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8"/>
          <p:cNvSpPr/>
          <p:nvPr/>
        </p:nvSpPr>
        <p:spPr>
          <a:xfrm>
            <a:off x="5122440" y="335160"/>
            <a:ext cx="2634120" cy="856440"/>
          </a:xfrm>
          <a:prstGeom prst="rect">
            <a:avLst/>
          </a:prstGeom>
          <a:noFill/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9"/>
          <p:cNvSpPr/>
          <p:nvPr/>
        </p:nvSpPr>
        <p:spPr>
          <a:xfrm flipH="1" rot="10800000">
            <a:off x="4848840" y="780120"/>
            <a:ext cx="538200" cy="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44" name="Google Shape;95;p15" descr=""/>
          <p:cNvPicPr/>
          <p:nvPr/>
        </p:nvPicPr>
        <p:blipFill>
          <a:blip r:embed="rId4"/>
          <a:srcRect l="29226" t="13485" r="0" b="0"/>
          <a:stretch/>
        </p:blipFill>
        <p:spPr>
          <a:xfrm>
            <a:off x="471600" y="3420000"/>
            <a:ext cx="1400040" cy="117576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sp>
        <p:nvSpPr>
          <p:cNvPr id="145" name="CustomShape 10"/>
          <p:cNvSpPr/>
          <p:nvPr/>
        </p:nvSpPr>
        <p:spPr>
          <a:xfrm>
            <a:off x="236880" y="4548960"/>
            <a:ext cx="1986480" cy="51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Muerte de Felipe “El hermoso”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11"/>
          <p:cNvSpPr/>
          <p:nvPr/>
        </p:nvSpPr>
        <p:spPr>
          <a:xfrm flipH="1" rot="10800000">
            <a:off x="2728440" y="4014000"/>
            <a:ext cx="504720" cy="1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12"/>
          <p:cNvSpPr/>
          <p:nvPr/>
        </p:nvSpPr>
        <p:spPr>
          <a:xfrm flipH="1" rot="10800000">
            <a:off x="5729760" y="4008600"/>
            <a:ext cx="538200" cy="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13"/>
          <p:cNvSpPr/>
          <p:nvPr/>
        </p:nvSpPr>
        <p:spPr>
          <a:xfrm>
            <a:off x="6023160" y="3467160"/>
            <a:ext cx="2437920" cy="1081440"/>
          </a:xfrm>
          <a:prstGeom prst="foldedCorner">
            <a:avLst>
              <a:gd name="adj" fmla="val 16667"/>
            </a:avLst>
          </a:prstGeom>
          <a:solidFill>
            <a:srgbClr val="f9cb9c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Fernando, la encerró en un convento en Tordesillas para asegurarse de que nunca llegase al trono, abriendo la puerta para que su nieto </a:t>
            </a:r>
            <a:r>
              <a:rPr b="1" lang="es-E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Carlos</a:t>
            </a:r>
            <a:r>
              <a:rPr b="0" lang="es-E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 reinase en España</a:t>
            </a: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9" name="Google Shape;100;p15" descr=""/>
          <p:cNvPicPr/>
          <p:nvPr/>
        </p:nvPicPr>
        <p:blipFill>
          <a:blip r:embed="rId5"/>
          <a:srcRect l="58078" t="17974" r="12043" b="53305"/>
          <a:stretch/>
        </p:blipFill>
        <p:spPr>
          <a:xfrm>
            <a:off x="2728440" y="3141000"/>
            <a:ext cx="2568600" cy="1733400"/>
          </a:xfrm>
          <a:prstGeom prst="rect">
            <a:avLst/>
          </a:prstGeom>
          <a:ln>
            <a:noFill/>
          </a:ln>
        </p:spPr>
      </p:pic>
      <p:sp>
        <p:nvSpPr>
          <p:cNvPr id="150" name="CustomShape 14"/>
          <p:cNvSpPr/>
          <p:nvPr/>
        </p:nvSpPr>
        <p:spPr>
          <a:xfrm>
            <a:off x="3016800" y="3567600"/>
            <a:ext cx="1686600" cy="101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Tras su muerte, Juana emprendió una marcha con el féretro por el reino de Castilla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06;p16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152" name="Google Shape;107;p16" descr=""/>
          <p:cNvPicPr/>
          <p:nvPr/>
        </p:nvPicPr>
        <p:blipFill>
          <a:blip r:embed="rId2"/>
          <a:srcRect l="63286" t="62374" r="8466" b="0"/>
          <a:stretch/>
        </p:blipFill>
        <p:spPr>
          <a:xfrm>
            <a:off x="147960" y="148320"/>
            <a:ext cx="2329560" cy="3102840"/>
          </a:xfrm>
          <a:prstGeom prst="rect">
            <a:avLst/>
          </a:prstGeom>
          <a:ln>
            <a:noFill/>
          </a:ln>
        </p:spPr>
      </p:pic>
      <p:pic>
        <p:nvPicPr>
          <p:cNvPr id="153" name="Google Shape;108;p16" descr=""/>
          <p:cNvPicPr/>
          <p:nvPr/>
        </p:nvPicPr>
        <p:blipFill>
          <a:blip r:embed="rId3"/>
          <a:srcRect l="22921" t="37568" r="25234" b="36076"/>
          <a:stretch/>
        </p:blipFill>
        <p:spPr>
          <a:xfrm>
            <a:off x="936000" y="1018800"/>
            <a:ext cx="874440" cy="35604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762120" y="979560"/>
            <a:ext cx="433440" cy="66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En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537840" y="1286280"/>
            <a:ext cx="1524600" cy="54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Fernando redacta su último 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" name="Google Shape;111;p16" descr=""/>
          <p:cNvPicPr/>
          <p:nvPr/>
        </p:nvPicPr>
        <p:blipFill>
          <a:blip r:embed="rId4"/>
          <a:srcRect l="13745" t="61750" r="22218" b="10884"/>
          <a:stretch/>
        </p:blipFill>
        <p:spPr>
          <a:xfrm>
            <a:off x="655200" y="1630440"/>
            <a:ext cx="1016640" cy="356040"/>
          </a:xfrm>
          <a:prstGeom prst="rect">
            <a:avLst/>
          </a:prstGeom>
          <a:ln>
            <a:noFill/>
          </a:ln>
        </p:spPr>
      </p:pic>
      <p:sp>
        <p:nvSpPr>
          <p:cNvPr id="157" name="CustomShape 3"/>
          <p:cNvSpPr/>
          <p:nvPr/>
        </p:nvSpPr>
        <p:spPr>
          <a:xfrm>
            <a:off x="559800" y="1860480"/>
            <a:ext cx="1312560" cy="54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en el que nombraba 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4"/>
          <p:cNvSpPr/>
          <p:nvPr/>
        </p:nvSpPr>
        <p:spPr>
          <a:xfrm flipH="1" rot="10800000">
            <a:off x="2819520" y="1705320"/>
            <a:ext cx="756720" cy="345600"/>
          </a:xfrm>
          <a:prstGeom prst="curvedConnector3">
            <a:avLst>
              <a:gd name="adj1" fmla="val 50000"/>
            </a:avLst>
          </a:prstGeom>
          <a:noFill/>
          <a:ln w="19080">
            <a:solidFill>
              <a:schemeClr val="dk1"/>
            </a:solidFill>
            <a:custDash>
              <a:ds d="800000" sp="300000"/>
            </a:custDash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Google Shape;114;p16" descr=""/>
          <p:cNvPicPr/>
          <p:nvPr/>
        </p:nvPicPr>
        <p:blipFill>
          <a:blip r:embed="rId5"/>
          <a:srcRect l="3746" t="10525" r="43115" b="65423"/>
          <a:stretch/>
        </p:blipFill>
        <p:spPr>
          <a:xfrm>
            <a:off x="3408120" y="372240"/>
            <a:ext cx="1427400" cy="646200"/>
          </a:xfrm>
          <a:prstGeom prst="rect">
            <a:avLst/>
          </a:prstGeom>
          <a:ln>
            <a:noFill/>
          </a:ln>
        </p:spPr>
      </p:pic>
      <p:sp>
        <p:nvSpPr>
          <p:cNvPr id="160" name="CustomShape 5"/>
          <p:cNvSpPr/>
          <p:nvPr/>
        </p:nvSpPr>
        <p:spPr>
          <a:xfrm>
            <a:off x="2988000" y="979560"/>
            <a:ext cx="2762640" cy="73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marL="457200" indent="-304560">
              <a:lnSpc>
                <a:spcPct val="100000"/>
              </a:lnSpc>
              <a:buClr>
                <a:srgbClr val="000000"/>
              </a:buClr>
              <a:buFont typeface="Bree Serif"/>
              <a:buChar char="●"/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Gobernador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000000"/>
              </a:buClr>
              <a:buFont typeface="Bree Serif"/>
              <a:buChar char="●"/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Administrador de los reinos de Castilla y León 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Google Shape;116;p16" descr=""/>
          <p:cNvPicPr/>
          <p:nvPr/>
        </p:nvPicPr>
        <p:blipFill>
          <a:blip r:embed="rId6"/>
          <a:stretch/>
        </p:blipFill>
        <p:spPr>
          <a:xfrm>
            <a:off x="3535920" y="1704240"/>
            <a:ext cx="1406160" cy="84348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sp>
        <p:nvSpPr>
          <p:cNvPr id="162" name="CustomShape 6"/>
          <p:cNvSpPr/>
          <p:nvPr/>
        </p:nvSpPr>
        <p:spPr>
          <a:xfrm flipH="1" rot="10800000">
            <a:off x="6315120" y="1752120"/>
            <a:ext cx="870120" cy="439200"/>
          </a:xfrm>
          <a:prstGeom prst="curvedConnector3">
            <a:avLst>
              <a:gd name="adj1" fmla="val 50000"/>
            </a:avLst>
          </a:prstGeom>
          <a:noFill/>
          <a:ln w="19080">
            <a:solidFill>
              <a:schemeClr val="dk1"/>
            </a:solidFill>
            <a:custDash>
              <a:ds d="800000" sp="300000"/>
            </a:custDash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7"/>
          <p:cNvSpPr/>
          <p:nvPr/>
        </p:nvSpPr>
        <p:spPr>
          <a:xfrm>
            <a:off x="6465240" y="505800"/>
            <a:ext cx="2219760" cy="60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De esta forma, se convertía en 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Google Shape;119;p16" descr=""/>
          <p:cNvPicPr/>
          <p:nvPr/>
        </p:nvPicPr>
        <p:blipFill>
          <a:blip r:embed="rId7"/>
          <a:srcRect l="26263" t="11898" r="30581" b="32725"/>
          <a:stretch/>
        </p:blipFill>
        <p:spPr>
          <a:xfrm>
            <a:off x="7067160" y="1018800"/>
            <a:ext cx="870120" cy="843840"/>
          </a:xfrm>
          <a:prstGeom prst="rect">
            <a:avLst/>
          </a:prstGeom>
          <a:ln>
            <a:noFill/>
          </a:ln>
        </p:spPr>
      </p:pic>
      <p:sp>
        <p:nvSpPr>
          <p:cNvPr id="165" name="CustomShape 8"/>
          <p:cNvSpPr/>
          <p:nvPr/>
        </p:nvSpPr>
        <p:spPr>
          <a:xfrm>
            <a:off x="6918840" y="1712520"/>
            <a:ext cx="1312560" cy="39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de Castilla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9"/>
          <p:cNvSpPr/>
          <p:nvPr/>
        </p:nvSpPr>
        <p:spPr>
          <a:xfrm>
            <a:off x="6806160" y="505800"/>
            <a:ext cx="1597320" cy="1705320"/>
          </a:xfrm>
          <a:prstGeom prst="rect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10"/>
          <p:cNvSpPr/>
          <p:nvPr/>
        </p:nvSpPr>
        <p:spPr>
          <a:xfrm>
            <a:off x="147960" y="3175560"/>
            <a:ext cx="2219760" cy="1285920"/>
          </a:xfrm>
          <a:prstGeom prst="cloud">
            <a:avLst/>
          </a:prstGeom>
          <a:solidFill>
            <a:srgbClr val="c9daf8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11"/>
          <p:cNvSpPr/>
          <p:nvPr/>
        </p:nvSpPr>
        <p:spPr>
          <a:xfrm>
            <a:off x="347040" y="3522960"/>
            <a:ext cx="1821600" cy="63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Lo que sumaba a su reinado 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9" name="Google Shape;124;p16" descr=""/>
          <p:cNvPicPr/>
          <p:nvPr/>
        </p:nvPicPr>
        <p:blipFill>
          <a:blip r:embed="rId8"/>
          <a:srcRect l="0" t="7612" r="0" b="0"/>
          <a:stretch/>
        </p:blipFill>
        <p:spPr>
          <a:xfrm>
            <a:off x="3408120" y="3047400"/>
            <a:ext cx="1597320" cy="154188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sp>
        <p:nvSpPr>
          <p:cNvPr id="170" name="CustomShape 12"/>
          <p:cNvSpPr/>
          <p:nvPr/>
        </p:nvSpPr>
        <p:spPr>
          <a:xfrm>
            <a:off x="3296160" y="4590000"/>
            <a:ext cx="1821600" cy="41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Países Bajos</a:t>
            </a: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13"/>
          <p:cNvSpPr/>
          <p:nvPr/>
        </p:nvSpPr>
        <p:spPr>
          <a:xfrm>
            <a:off x="2552760" y="3724920"/>
            <a:ext cx="471240" cy="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14"/>
          <p:cNvSpPr/>
          <p:nvPr/>
        </p:nvSpPr>
        <p:spPr>
          <a:xfrm>
            <a:off x="5279400" y="3724920"/>
            <a:ext cx="471240" cy="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15"/>
          <p:cNvSpPr/>
          <p:nvPr/>
        </p:nvSpPr>
        <p:spPr>
          <a:xfrm>
            <a:off x="6519960" y="3175560"/>
            <a:ext cx="87012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Como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16"/>
          <p:cNvSpPr/>
          <p:nvPr/>
        </p:nvSpPr>
        <p:spPr>
          <a:xfrm>
            <a:off x="6118560" y="3724920"/>
            <a:ext cx="1821600" cy="49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1400" spc="-1" strike="noStrike">
                <a:solidFill>
                  <a:srgbClr val="dfe9fb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Arial"/>
              </a:rPr>
              <a:t>Carlos V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34;p17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271080" y="1127160"/>
            <a:ext cx="2061720" cy="99972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Durante su reinado, se conquistó 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2700000" y="665280"/>
            <a:ext cx="232200" cy="192348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3"/>
          <p:cNvSpPr/>
          <p:nvPr/>
        </p:nvSpPr>
        <p:spPr>
          <a:xfrm>
            <a:off x="3119040" y="380520"/>
            <a:ext cx="2197800" cy="654120"/>
          </a:xfrm>
          <a:prstGeom prst="ribbon2">
            <a:avLst>
              <a:gd name="adj1" fmla="val 20438"/>
              <a:gd name="adj2" fmla="val 63995"/>
            </a:avLst>
          </a:prstGeom>
          <a:solidFill>
            <a:srgbClr val="c9daf8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galoo"/>
                <a:ea typeface="Boogaloo"/>
              </a:rPr>
              <a:t>Nueva España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3119040" y="1299960"/>
            <a:ext cx="1742040" cy="593280"/>
          </a:xfrm>
          <a:prstGeom prst="ribbon2">
            <a:avLst>
              <a:gd name="adj1" fmla="val 21929"/>
              <a:gd name="adj2" fmla="val 64054"/>
            </a:avLst>
          </a:prstGeom>
          <a:solidFill>
            <a:srgbClr val="a4c2f4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galoo"/>
                <a:ea typeface="Boogaloo"/>
              </a:rPr>
              <a:t>México 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3119040" y="2127240"/>
            <a:ext cx="2061720" cy="654120"/>
          </a:xfrm>
          <a:prstGeom prst="ribbon2">
            <a:avLst>
              <a:gd name="adj1" fmla="val 21929"/>
              <a:gd name="adj2" fmla="val 63995"/>
            </a:avLst>
          </a:prstGeom>
          <a:solidFill>
            <a:srgbClr val="6d9eeb"/>
          </a:solidFill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galoo"/>
                <a:ea typeface="Boogaloo"/>
              </a:rPr>
              <a:t>El Imperio Inca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Google Shape;140;p17" descr=""/>
          <p:cNvPicPr/>
          <p:nvPr/>
        </p:nvPicPr>
        <p:blipFill>
          <a:blip r:embed="rId2"/>
          <a:stretch/>
        </p:blipFill>
        <p:spPr>
          <a:xfrm>
            <a:off x="5967000" y="774000"/>
            <a:ext cx="2797560" cy="170568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pic>
        <p:nvPicPr>
          <p:cNvPr id="182" name="Google Shape;141;p17" descr=""/>
          <p:cNvPicPr/>
          <p:nvPr/>
        </p:nvPicPr>
        <p:blipFill>
          <a:blip r:embed="rId3"/>
          <a:srcRect l="3940" t="0" r="62193" b="58649"/>
          <a:stretch/>
        </p:blipFill>
        <p:spPr>
          <a:xfrm>
            <a:off x="321120" y="1727640"/>
            <a:ext cx="2797560" cy="3415320"/>
          </a:xfrm>
          <a:prstGeom prst="rect">
            <a:avLst/>
          </a:prstGeom>
          <a:ln>
            <a:noFill/>
          </a:ln>
        </p:spPr>
      </p:pic>
      <p:sp>
        <p:nvSpPr>
          <p:cNvPr id="183" name="CustomShape 6"/>
          <p:cNvSpPr/>
          <p:nvPr/>
        </p:nvSpPr>
        <p:spPr>
          <a:xfrm flipH="1">
            <a:off x="958320" y="3122280"/>
            <a:ext cx="1180080" cy="122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España dio la vuelta al mundo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Google Shape;143;p17" descr=""/>
          <p:cNvPicPr/>
          <p:nvPr/>
        </p:nvPicPr>
        <p:blipFill>
          <a:blip r:embed="rId4"/>
          <a:stretch/>
        </p:blipFill>
        <p:spPr>
          <a:xfrm>
            <a:off x="2829600" y="4024080"/>
            <a:ext cx="1742040" cy="98208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sp>
        <p:nvSpPr>
          <p:cNvPr id="185" name="CustomShape 7"/>
          <p:cNvSpPr/>
          <p:nvPr/>
        </p:nvSpPr>
        <p:spPr>
          <a:xfrm flipH="1" rot="16200000">
            <a:off x="2548440" y="3072960"/>
            <a:ext cx="798120" cy="699120"/>
          </a:xfrm>
          <a:prstGeom prst="curvedConnector3">
            <a:avLst>
              <a:gd name="adj1" fmla="val 50000"/>
            </a:avLst>
          </a:prstGeom>
          <a:noFill/>
          <a:ln w="19080">
            <a:solidFill>
              <a:schemeClr val="dk1"/>
            </a:solidFill>
            <a:custDash>
              <a:ds d="400000" sp="300000"/>
            </a:custDash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86" name="Google Shape;145;p17" descr=""/>
          <p:cNvPicPr/>
          <p:nvPr/>
        </p:nvPicPr>
        <p:blipFill>
          <a:blip r:embed="rId5"/>
          <a:srcRect l="0" t="45226" r="53057" b="21614"/>
          <a:stretch/>
        </p:blipFill>
        <p:spPr>
          <a:xfrm>
            <a:off x="5181120" y="2781360"/>
            <a:ext cx="4024080" cy="2417040"/>
          </a:xfrm>
          <a:prstGeom prst="rect">
            <a:avLst/>
          </a:prstGeom>
          <a:ln>
            <a:noFill/>
          </a:ln>
        </p:spPr>
      </p:pic>
      <p:sp>
        <p:nvSpPr>
          <p:cNvPr id="187" name="CustomShape 8"/>
          <p:cNvSpPr/>
          <p:nvPr/>
        </p:nvSpPr>
        <p:spPr>
          <a:xfrm>
            <a:off x="6325560" y="3353400"/>
            <a:ext cx="1884240" cy="117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s-E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Se sentaron las bases de la soberanía española en Filipinas y las islas Marianas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afterEffect" fill="hold" presetClass="emph" presetID="8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nodeType="afterEffect" fill="hold" presetClass="emph" presetID="8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51;p18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189" name="Google Shape;152;p18" descr=""/>
          <p:cNvPicPr/>
          <p:nvPr/>
        </p:nvPicPr>
        <p:blipFill>
          <a:blip r:embed="rId2"/>
          <a:srcRect l="51497" t="44248" r="16373" b="17700"/>
          <a:stretch/>
        </p:blipFill>
        <p:spPr>
          <a:xfrm rot="290400">
            <a:off x="-660600" y="-590760"/>
            <a:ext cx="4342680" cy="5143320"/>
          </a:xfrm>
          <a:prstGeom prst="rect">
            <a:avLst/>
          </a:prstGeom>
          <a:ln>
            <a:noFill/>
          </a:ln>
        </p:spPr>
      </p:pic>
      <p:sp>
        <p:nvSpPr>
          <p:cNvPr id="190" name="CustomShape 1"/>
          <p:cNvSpPr/>
          <p:nvPr/>
        </p:nvSpPr>
        <p:spPr>
          <a:xfrm rot="600">
            <a:off x="597960" y="929160"/>
            <a:ext cx="2315160" cy="210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Con Carlos, España conoció durante su reinado una etapa de máxima prosperidad económica, la colonización y la conquista de América abrieron muchos mercados.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3733920" y="750600"/>
            <a:ext cx="3514320" cy="16023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d0d0"/>
              </a:gs>
              <a:gs pos="95000">
                <a:srgbClr val="e79c9c"/>
              </a:gs>
              <a:gs pos="100000">
                <a:srgbClr val="d96868"/>
              </a:gs>
            </a:gsLst>
            <a:lin ang="0"/>
          </a:gra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s-E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Las continuas amenazas y la mala situación financiera hicieron que el emperador abdicó en </a:t>
            </a:r>
            <a:r>
              <a:rPr b="1" lang="es-E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Bruselas </a:t>
            </a:r>
            <a:r>
              <a:rPr b="0" lang="es-E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el </a:t>
            </a:r>
            <a:r>
              <a:rPr b="1" lang="es-E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25 de octubre de 1555</a:t>
            </a:r>
            <a:r>
              <a:rPr b="0" lang="es-E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, dejando el imperio alemán y las propiedades de los Austrias en Alemania a su hermano Fernando.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Google Shape;155;p18" descr=""/>
          <p:cNvPicPr/>
          <p:nvPr/>
        </p:nvPicPr>
        <p:blipFill>
          <a:blip r:embed="rId3"/>
          <a:stretch/>
        </p:blipFill>
        <p:spPr>
          <a:xfrm>
            <a:off x="6873480" y="2019960"/>
            <a:ext cx="1938240" cy="138564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sp>
        <p:nvSpPr>
          <p:cNvPr id="193" name="CustomShape 3"/>
          <p:cNvSpPr/>
          <p:nvPr/>
        </p:nvSpPr>
        <p:spPr>
          <a:xfrm>
            <a:off x="5491080" y="2429280"/>
            <a:ext cx="2880" cy="46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custDash>
              <a:ds d="400000" sp="300000"/>
            </a:custDash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4"/>
          <p:cNvSpPr/>
          <p:nvPr/>
        </p:nvSpPr>
        <p:spPr>
          <a:xfrm>
            <a:off x="4224960" y="2890800"/>
            <a:ext cx="231516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Cedió a su hijo Felipe II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" name="Google Shape;158;p18" descr=""/>
          <p:cNvPicPr/>
          <p:nvPr/>
        </p:nvPicPr>
        <p:blipFill>
          <a:blip r:embed="rId4"/>
          <a:srcRect l="58078" t="17974" r="12043" b="53305"/>
          <a:stretch/>
        </p:blipFill>
        <p:spPr>
          <a:xfrm>
            <a:off x="4123440" y="3290760"/>
            <a:ext cx="2739240" cy="1848600"/>
          </a:xfrm>
          <a:prstGeom prst="rect">
            <a:avLst/>
          </a:prstGeom>
          <a:ln>
            <a:noFill/>
          </a:ln>
        </p:spPr>
      </p:pic>
      <p:sp>
        <p:nvSpPr>
          <p:cNvPr id="196" name="CustomShape 5"/>
          <p:cNvSpPr/>
          <p:nvPr/>
        </p:nvSpPr>
        <p:spPr>
          <a:xfrm>
            <a:off x="4401360" y="3753720"/>
            <a:ext cx="1871640" cy="10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Se retiró al monasterio de Yuste, Extremadura, donde murió el 21 de septiembre de 1558.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" name="Google Shape;160;p18" descr=""/>
          <p:cNvPicPr/>
          <p:nvPr/>
        </p:nvPicPr>
        <p:blipFill>
          <a:blip r:embed="rId5"/>
          <a:stretch/>
        </p:blipFill>
        <p:spPr>
          <a:xfrm>
            <a:off x="1599840" y="3624840"/>
            <a:ext cx="1871640" cy="1051920"/>
          </a:xfrm>
          <a:prstGeom prst="rect">
            <a:avLst/>
          </a:prstGeom>
          <a:ln>
            <a:noFill/>
          </a:ln>
        </p:spPr>
      </p:pic>
      <p:sp>
        <p:nvSpPr>
          <p:cNvPr id="198" name="CustomShape 6"/>
          <p:cNvSpPr/>
          <p:nvPr/>
        </p:nvSpPr>
        <p:spPr>
          <a:xfrm rot="10800000">
            <a:off x="4233240" y="4484520"/>
            <a:ext cx="641520" cy="488520"/>
          </a:xfrm>
          <a:prstGeom prst="curvedConnector3">
            <a:avLst>
              <a:gd name="adj1" fmla="val 50000"/>
            </a:avLst>
          </a:prstGeom>
          <a:noFill/>
          <a:ln w="19080">
            <a:solidFill>
              <a:srgbClr val="000000"/>
            </a:solidFill>
            <a:custDash>
              <a:ds d="400000" sp="300000"/>
            </a:custDash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2" dur="indefinite" restart="never" nodeType="tmRoot">
          <p:childTnLst>
            <p:seq>
              <p:cTn id="83" dur="indefinite" nodeType="mainSeq"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nodeType="after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66;p19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200" name="Google Shape;167;p19" descr=""/>
          <p:cNvPicPr/>
          <p:nvPr/>
        </p:nvPicPr>
        <p:blipFill>
          <a:blip r:embed="rId2"/>
          <a:stretch/>
        </p:blipFill>
        <p:spPr>
          <a:xfrm>
            <a:off x="1979280" y="198360"/>
            <a:ext cx="5060880" cy="4200120"/>
          </a:xfrm>
          <a:prstGeom prst="rect">
            <a:avLst/>
          </a:prstGeom>
          <a:ln>
            <a:noFill/>
          </a:ln>
          <a:effectLst>
            <a:outerShdw algn="bl" blurRad="57150" dir="5400000" dist="19050" rotWithShape="0">
              <a:srgbClr val="000000">
                <a:alpha val="50000"/>
              </a:srgbClr>
            </a:outerShdw>
          </a:effectLst>
        </p:spPr>
      </p:pic>
      <p:sp>
        <p:nvSpPr>
          <p:cNvPr id="201" name="CustomShape 1"/>
          <p:cNvSpPr/>
          <p:nvPr/>
        </p:nvSpPr>
        <p:spPr>
          <a:xfrm>
            <a:off x="6144120" y="4466520"/>
            <a:ext cx="2999520" cy="66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Candela Pajuelo Gallardo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ree Serif"/>
                <a:ea typeface="Bree Serif"/>
              </a:rPr>
              <a:t>3º ESO A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nodeType="afterEffect" fill="hold" presetClass="emph" presetID="8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es-ES</dc:language>
  <cp:lastModifiedBy/>
  <cp:revision>0</cp:revision>
  <dc:subject/>
  <dc:title/>
</cp:coreProperties>
</file>