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  <p:embeddedFont>
      <p:font typeface="La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Italic.fntdata"/><Relationship Id="rId6" Type="http://schemas.openxmlformats.org/officeDocument/2006/relationships/slide" Target="slides/slide1.xml"/><Relationship Id="rId18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ac1b3818d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ac1b3818d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ac6ca3e4e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ac6ca3e4e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ac6ca3e4e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ac6ca3e4e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ac6ca3e4e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ac6ca3e4e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ac6ca3e4e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ac6ca3e4e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11700" y="1732550"/>
            <a:ext cx="8520600" cy="1335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urier New"/>
                <a:ea typeface="Courier New"/>
                <a:cs typeface="Courier New"/>
                <a:sym typeface="Courier New"/>
              </a:rPr>
              <a:t>TRATADOS DE LA UNIÓN               EUROPEA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198525" y="3343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          </a:t>
            </a:r>
            <a:r>
              <a:rPr lang="es" sz="3700">
                <a:latin typeface="Courier New"/>
                <a:ea typeface="Courier New"/>
                <a:cs typeface="Courier New"/>
                <a:sym typeface="Courier New"/>
              </a:rPr>
              <a:t>TRATADO DE ROMA </a:t>
            </a:r>
            <a:endParaRPr sz="37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3632825" y="1567550"/>
            <a:ext cx="47037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-La CEE entró en vigor el 1 de Enero de 1958 según el dispuesto del tratado de Roma que establecía un periodo transitorio de integración positiva de doce años de duración que concluyó en Enero de 1970.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-Se </a:t>
            </a:r>
            <a:r>
              <a:rPr lang="es"/>
              <a:t>establecían</a:t>
            </a:r>
            <a:r>
              <a:rPr lang="es"/>
              <a:t> los siguientes acuerdos: La unión Aduanera de los Estados Unidos,manteniendo una política comercial comunitaria.La defensa de libre circulación entre personas,mercancías etc..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/>
              <a:t>-Hubo sucesivos acuerdos con objetivos más ambiciosos que supusieron un nivel de integración.</a:t>
            </a:r>
            <a:endParaRPr/>
          </a:p>
        </p:txBody>
      </p:sp>
      <p:pic>
        <p:nvPicPr>
          <p:cNvPr id="142" name="Google Shape;14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375" y="1670625"/>
            <a:ext cx="3282600" cy="251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TRATADO DE MAASTRICHT</a:t>
            </a:r>
            <a:endParaRPr/>
          </a:p>
        </p:txBody>
      </p:sp>
      <p:sp>
        <p:nvSpPr>
          <p:cNvPr id="148" name="Google Shape;148;p15"/>
          <p:cNvSpPr txBox="1"/>
          <p:nvPr>
            <p:ph idx="1" type="body"/>
          </p:nvPr>
        </p:nvSpPr>
        <p:spPr>
          <a:xfrm>
            <a:off x="249825" y="1381400"/>
            <a:ext cx="4834800" cy="30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-A principios de la década de 1990 la Comunidad Europea tuvo que hacer frente a diferentes circunstancias,como la consolidación del espacio económico a partir de la creación de una moneda única.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-Esto obligó a construir la Unión económica y monetaria.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/>
              <a:t>-El 7 de Febrero de 1992 en Maastricht modificó todos los tratados anteriores.</a:t>
            </a:r>
            <a:endParaRPr/>
          </a:p>
        </p:txBody>
      </p:sp>
      <p:pic>
        <p:nvPicPr>
          <p:cNvPr id="149" name="Google Shape;14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8850" y="2924450"/>
            <a:ext cx="3506925" cy="173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9363" y="957813"/>
            <a:ext cx="2466975" cy="18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TRATADO DE ÁMSTERDAM</a:t>
            </a:r>
            <a:endParaRPr/>
          </a:p>
        </p:txBody>
      </p:sp>
      <p:sp>
        <p:nvSpPr>
          <p:cNvPr id="156" name="Google Shape;156;p16"/>
          <p:cNvSpPr txBox="1"/>
          <p:nvPr>
            <p:ph idx="1" type="body"/>
          </p:nvPr>
        </p:nvSpPr>
        <p:spPr>
          <a:xfrm>
            <a:off x="969925" y="1102175"/>
            <a:ext cx="7366500" cy="20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-En el año 1997 se firmó el Tratado de Ámsterdam que entró en vigor en 1999.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-El Tratado de Amsterdam modificaba ciertos artículos del Tratado de la Unión Europea, del Tratado Constitutivo de la CECA y de la </a:t>
            </a:r>
            <a:r>
              <a:rPr lang="es"/>
              <a:t>EURATOM.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-Única. Los cuatro grandes objetivos del Tratado de Amsterdam fueron: hacer del empleo y de los derechos de los ciudadanos el eje de la Unión, suprimir los últimos obstáculos a la libre circulación y reforzar la seguridad.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3159575"/>
            <a:ext cx="2476500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8325" y="3245300"/>
            <a:ext cx="3133725" cy="14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HACIA EL TRATADO DE NIZA</a:t>
            </a:r>
            <a:endParaRPr/>
          </a:p>
        </p:txBody>
      </p:sp>
      <p:sp>
        <p:nvSpPr>
          <p:cNvPr id="164" name="Google Shape;164;p17"/>
          <p:cNvSpPr txBox="1"/>
          <p:nvPr>
            <p:ph idx="1" type="body"/>
          </p:nvPr>
        </p:nvSpPr>
        <p:spPr>
          <a:xfrm>
            <a:off x="1207250" y="16576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-En Mayo del 2000 se firma un nuevo acuerdo cuyo objetivo era reformar la estructura Institucional para aumentar el tamaño de la Unión Europea.</a:t>
            </a:r>
            <a:endParaRPr/>
          </a:p>
        </p:txBody>
      </p:sp>
      <p:pic>
        <p:nvPicPr>
          <p:cNvPr id="165" name="Google Shape;16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3314400"/>
            <a:ext cx="2286000" cy="15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3314400"/>
            <a:ext cx="3019425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TRATADO DE LISBOA</a:t>
            </a:r>
            <a:endParaRPr/>
          </a:p>
        </p:txBody>
      </p:sp>
      <p:sp>
        <p:nvSpPr>
          <p:cNvPr id="172" name="Google Shape;172;p18"/>
          <p:cNvSpPr txBox="1"/>
          <p:nvPr>
            <p:ph idx="1" type="body"/>
          </p:nvPr>
        </p:nvSpPr>
        <p:spPr>
          <a:xfrm>
            <a:off x="4150900" y="1567550"/>
            <a:ext cx="4710300" cy="31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-</a:t>
            </a:r>
            <a:r>
              <a:rPr lang="es" sz="1400">
                <a:solidFill>
                  <a:srgbClr val="FFFFFF"/>
                </a:solidFill>
                <a:latin typeface="Abyssinica SIL"/>
                <a:ea typeface="Abyssinica SIL"/>
                <a:cs typeface="Abyssinica SIL"/>
                <a:sym typeface="Abyssinica SIL"/>
              </a:rPr>
              <a:t>Un tratado constitucional fue firmado el 28 de octubre de 2004. </a:t>
            </a:r>
            <a:endParaRPr sz="1400">
              <a:solidFill>
                <a:srgbClr val="FFFFFF"/>
              </a:solidFill>
              <a:latin typeface="Abyssinica SIL"/>
              <a:ea typeface="Abyssinica SIL"/>
              <a:cs typeface="Abyssinica SIL"/>
              <a:sym typeface="Abyssinica SI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FFFFFF"/>
                </a:solidFill>
                <a:latin typeface="Abyssinica SIL"/>
                <a:ea typeface="Abyssinica SIL"/>
                <a:cs typeface="Abyssinica SIL"/>
                <a:sym typeface="Abyssinica SIL"/>
              </a:rPr>
              <a:t>-La ratificación del tratado fue iniciada por la aprobación del Parlamento, pero algunos estados convocaron referendos en 2005.</a:t>
            </a:r>
            <a:endParaRPr sz="1400">
              <a:solidFill>
                <a:srgbClr val="FFFFFF"/>
              </a:solidFill>
              <a:latin typeface="Abyssinica SIL"/>
              <a:ea typeface="Abyssinica SIL"/>
              <a:cs typeface="Abyssinica SIL"/>
              <a:sym typeface="Abyssinica SI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FFFFFF"/>
                </a:solidFill>
                <a:latin typeface="Abyssinica SIL"/>
                <a:ea typeface="Abyssinica SIL"/>
                <a:cs typeface="Abyssinica SIL"/>
                <a:sym typeface="Abyssinica SIL"/>
              </a:rPr>
              <a:t>-</a:t>
            </a:r>
            <a:r>
              <a:rPr lang="es" sz="1400">
                <a:solidFill>
                  <a:srgbClr val="000000"/>
                </a:solidFill>
                <a:latin typeface="Abyssinica SIL"/>
                <a:ea typeface="Abyssinica SIL"/>
                <a:cs typeface="Abyssinica SIL"/>
                <a:sym typeface="Abyssinica SIL"/>
              </a:rPr>
              <a:t> </a:t>
            </a:r>
            <a:r>
              <a:rPr lang="es" sz="1400">
                <a:solidFill>
                  <a:srgbClr val="FFFFFF"/>
                </a:solidFill>
                <a:latin typeface="Abyssinica SIL"/>
                <a:ea typeface="Abyssinica SIL"/>
                <a:cs typeface="Abyssinica SIL"/>
                <a:sym typeface="Abyssinica SIL"/>
              </a:rPr>
              <a:t>En 2007 se firmó la Declaración de Berlín el 25 de marzo de 2007,</a:t>
            </a:r>
            <a:r>
              <a:rPr lang="es" sz="1400">
                <a:solidFill>
                  <a:srgbClr val="000000"/>
                </a:solidFill>
                <a:latin typeface="Abyssinica SIL"/>
                <a:ea typeface="Abyssinica SIL"/>
                <a:cs typeface="Abyssinica SIL"/>
                <a:sym typeface="Abyssinica SIL"/>
              </a:rPr>
              <a:t> </a:t>
            </a:r>
            <a:r>
              <a:rPr lang="es" sz="1400">
                <a:solidFill>
                  <a:srgbClr val="FFFFFF"/>
                </a:solidFill>
                <a:latin typeface="Abyssinica SIL"/>
                <a:ea typeface="Abyssinica SIL"/>
                <a:cs typeface="Abyssinica SIL"/>
                <a:sym typeface="Abyssinica SIL"/>
              </a:rPr>
              <a:t>la declaración tenía por objeto dar un nuevo impulso a la búsqueda de un nuevo acuerdo institucional antes de realizar las elecciones europeas de 2009. </a:t>
            </a:r>
            <a:endParaRPr sz="1400">
              <a:solidFill>
                <a:srgbClr val="FFFFFF"/>
              </a:solidFill>
              <a:latin typeface="Abyssinica SIL"/>
              <a:ea typeface="Abyssinica SIL"/>
              <a:cs typeface="Abyssinica SIL"/>
              <a:sym typeface="Abyssinica SI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Abyssinica SIL"/>
              <a:ea typeface="Abyssinica SIL"/>
              <a:cs typeface="Abyssinica SIL"/>
              <a:sym typeface="Abyssinica SI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Abyssinica SIL"/>
              <a:ea typeface="Abyssinica SIL"/>
              <a:cs typeface="Abyssinica SIL"/>
              <a:sym typeface="Abyssinica SIL"/>
            </a:endParaRPr>
          </a:p>
        </p:txBody>
      </p:sp>
      <p:sp>
        <p:nvSpPr>
          <p:cNvPr id="173" name="Google Shape;173;p18"/>
          <p:cNvSpPr txBox="1"/>
          <p:nvPr/>
        </p:nvSpPr>
        <p:spPr>
          <a:xfrm>
            <a:off x="-920400" y="-233250"/>
            <a:ext cx="577500" cy="6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Abyssinica SIL"/>
                <a:ea typeface="Abyssinica SIL"/>
                <a:cs typeface="Abyssinica SIL"/>
                <a:sym typeface="Abyssinica SIL"/>
              </a:rPr>
              <a:t> </a:t>
            </a:r>
            <a:endParaRPr sz="1200">
              <a:latin typeface="Liberation Serif"/>
              <a:ea typeface="Liberation Serif"/>
              <a:cs typeface="Liberation Serif"/>
              <a:sym typeface="Liberation Serif"/>
            </a:endParaRPr>
          </a:p>
        </p:txBody>
      </p:sp>
      <p:pic>
        <p:nvPicPr>
          <p:cNvPr id="174" name="Google Shape;17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700" y="1479900"/>
            <a:ext cx="2436375" cy="303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