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AE6DF979-9256-4DF2-A9A5-55934ACDFEB0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AD6C0193-AF63-4CF1-9C6A-64EA55D0BE92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4A40DFA-7287-4B69-9C80-4D55C4F8B914}" type="slidenum">
              <a:rPr b="0" lang="es-E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311760" y="350280"/>
            <a:ext cx="8520120" cy="1028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1" lang="es-ES" sz="5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
</a:t>
            </a:r>
            <a:r>
              <a:rPr b="1" lang="es-ES" sz="5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 </a:t>
            </a:r>
            <a:r>
              <a:rPr b="1" lang="es-ES" sz="5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POLÍTICA INTERIOR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0" y="4671360"/>
            <a:ext cx="9143640" cy="471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Claudia Merino Melchor                                                             3º ESO B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0" y="0"/>
            <a:ext cx="2994120" cy="79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CARLOS I DE ESPAÑA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5" name="Google Shape;57;p13" descr=""/>
          <p:cNvPicPr/>
          <p:nvPr/>
        </p:nvPicPr>
        <p:blipFill>
          <a:blip r:embed="rId1"/>
          <a:stretch/>
        </p:blipFill>
        <p:spPr>
          <a:xfrm>
            <a:off x="2275560" y="1379160"/>
            <a:ext cx="4592160" cy="3055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311760" y="261000"/>
            <a:ext cx="8520120" cy="658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31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INSTITUCIONES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11760" y="1081080"/>
            <a:ext cx="4160520" cy="3776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El aparato de gobierno del Imperio era muy complejo.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Junto al monarca se encontraban los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secretarios y ayudantes más directos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(tomaban decisiones). Se desarrollaron más consejos y siguió ese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sistema polisinodial.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TextShape 3"/>
          <p:cNvSpPr txBox="1"/>
          <p:nvPr/>
        </p:nvSpPr>
        <p:spPr>
          <a:xfrm>
            <a:off x="4671360" y="1081080"/>
            <a:ext cx="4248720" cy="4062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Existían una serie de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consejos de asuntos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o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especializados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que se encargaban de resolver las cuestiones de Estado, como el de Guerra, el de las Órdenes Militares, el de Hacienda o el de la Santa Inquisición. Junto a éstos se desarrollaron otros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consejos de carácter territorial 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como el de Aragón, el de Castilla, el de Italia, etc.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El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Consejo de Estado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se ocupaba de la política exterior.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Las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Cortes 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siguieron celebrándose por reinos, manteniendo su carácter estamental, y perdieron importancia (sólo se convocaban para aprobar nuevos subsidios).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Google Shape;129;p22" descr=""/>
          <p:cNvPicPr/>
          <p:nvPr/>
        </p:nvPicPr>
        <p:blipFill>
          <a:blip r:embed="rId1"/>
          <a:stretch/>
        </p:blipFill>
        <p:spPr>
          <a:xfrm>
            <a:off x="745920" y="3014280"/>
            <a:ext cx="3291840" cy="1843200"/>
          </a:xfrm>
          <a:prstGeom prst="rect">
            <a:avLst/>
          </a:prstGeom>
          <a:ln>
            <a:noFill/>
          </a:ln>
        </p:spPr>
      </p:pic>
      <p:sp>
        <p:nvSpPr>
          <p:cNvPr id="152" name="CustomShape 4"/>
          <p:cNvSpPr/>
          <p:nvPr/>
        </p:nvSpPr>
        <p:spPr>
          <a:xfrm flipH="1" rot="10800000">
            <a:off x="2856960" y="590040"/>
            <a:ext cx="2545560" cy="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5"/>
          <p:cNvSpPr/>
          <p:nvPr/>
        </p:nvSpPr>
        <p:spPr>
          <a:xfrm flipH="1">
            <a:off x="6336360" y="590040"/>
            <a:ext cx="2495520" cy="6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149880" y="3950640"/>
            <a:ext cx="1117800" cy="34776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3d85c6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TextShape 2"/>
          <p:cNvSpPr txBox="1"/>
          <p:nvPr/>
        </p:nvSpPr>
        <p:spPr>
          <a:xfrm>
            <a:off x="211320" y="211320"/>
            <a:ext cx="8733600" cy="4357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El poder local estaba bajo la administración de los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cabildos y concejos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, y la presencia de los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corregidores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, que eran los representantes del rey.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El poder supremo fuera de Castilla lo tuvo el virrey 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(máxima autoridad en los territorios de la Corona de Aragón).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La justicia estuvo en manos de las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Audiencias.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Un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poderoso ejército </a:t>
            </a: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dependiente del rey consumía la mayor parte del tesoro con su mantenimiento y organización.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Otro de los grandes poderes de la época fue la Iglesia, que intervino en asuntos religiosos y en civiles. La mejor prueba de la unión entre la Iglesia y la Monarquía fue </a:t>
            </a:r>
            <a:r>
              <a:rPr b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la Inquisición.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Google Shape;138;p23" descr=""/>
          <p:cNvPicPr/>
          <p:nvPr/>
        </p:nvPicPr>
        <p:blipFill>
          <a:blip r:embed="rId1"/>
          <a:stretch/>
        </p:blipFill>
        <p:spPr>
          <a:xfrm>
            <a:off x="3147840" y="3299760"/>
            <a:ext cx="2847600" cy="159984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6162120" y="3913560"/>
            <a:ext cx="111780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i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Inquisición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0" y="98640"/>
            <a:ext cx="8831880" cy="643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30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INTRODUCCIÓN</a:t>
            </a:r>
            <a:r>
              <a:rPr b="1" lang="es-E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236520" y="741960"/>
            <a:ext cx="4713840" cy="4282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Carlos I de España y V de Alemania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se convirtió en el monarca más poderoso conquistando multitud de territorios.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Cuando murió su abuela Isabel, su hija Juana (madre de Carlos I) heredaría el trono. Pero estaba incapacitada por la muerte de su marido Felipe. Así que, a la muerte de Fernando II de Aragón, su abuelo, Carlos I heredó el trono de Aragón.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De esta manera, comenzaría su reinado en España.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Google Shape;64;p14" descr=""/>
          <p:cNvPicPr/>
          <p:nvPr/>
        </p:nvPicPr>
        <p:blipFill>
          <a:blip r:embed="rId1"/>
          <a:stretch/>
        </p:blipFill>
        <p:spPr>
          <a:xfrm>
            <a:off x="5635080" y="855000"/>
            <a:ext cx="2976480" cy="373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0" y="414000"/>
            <a:ext cx="4138200" cy="4729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Reinó durante 40 años en España (1516-1556)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En España vivió 14 años de su reinado.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Murió en el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Monasterio de Yuste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(Extremadura).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En estos años, conquistó muchos lugares, participando en guerras y batallas políticas y sociales, desarrolló varias instituciones, y fue un monarca muy poderoso.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Google Shape;70;p15" descr=""/>
          <p:cNvPicPr/>
          <p:nvPr/>
        </p:nvPicPr>
        <p:blipFill>
          <a:blip r:embed="rId1"/>
          <a:stretch/>
        </p:blipFill>
        <p:spPr>
          <a:xfrm>
            <a:off x="271080" y="256320"/>
            <a:ext cx="2946240" cy="1960560"/>
          </a:xfrm>
          <a:prstGeom prst="rect">
            <a:avLst/>
          </a:prstGeom>
          <a:ln>
            <a:noFill/>
          </a:ln>
        </p:spPr>
      </p:pic>
      <p:pic>
        <p:nvPicPr>
          <p:cNvPr id="121" name="Google Shape;71;p15" descr=""/>
          <p:cNvPicPr/>
          <p:nvPr/>
        </p:nvPicPr>
        <p:blipFill>
          <a:blip r:embed="rId2"/>
          <a:stretch/>
        </p:blipFill>
        <p:spPr>
          <a:xfrm>
            <a:off x="1142280" y="2453400"/>
            <a:ext cx="3256560" cy="196056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1142280" y="4414320"/>
            <a:ext cx="3429720" cy="66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i="1" lang="es-E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Carlos I en el Monasterio de Yuste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11760" y="2480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30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POLÍTICA INTERIOR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177480" y="926280"/>
            <a:ext cx="8848080" cy="4217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En política interior, se destacan los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dos conflictos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que tuvo que apaciguar al inicio de su reinado por su condición de rey extranjero y su obsesión por el Imperio.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Son revueltas de origen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nobiliario y popular: 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las rebeliones de las </a:t>
            </a:r>
            <a:r>
              <a:rPr b="1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Comunidades de Castilla y las Germanías de Valencia y Mallorca</a:t>
            </a: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, que tuvieron el carácter de revueltas políticas y también fueron revueltas sociales y antiseñoriales.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Se dividen en tres partes: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Merriweather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Revuelta de las Comunidades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Merriweather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Revuelta de las Germanías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Merriweather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Instituciones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11760" y="1580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28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REVUELTA DE LAS COMUNIDADES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49040" y="730800"/>
            <a:ext cx="4422600" cy="4313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ES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</a:t>
            </a:r>
            <a:r>
              <a:rPr b="1" lang="es-ES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FECHA:</a:t>
            </a:r>
            <a:r>
              <a:rPr b="0" lang="es-ES" sz="4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1520-1522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437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ORIGEN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43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Surgieron en </a:t>
            </a:r>
            <a:r>
              <a:rPr b="1" lang="es-ES" sz="43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Castilla</a:t>
            </a:r>
            <a:r>
              <a:rPr b="0" lang="es-ES" sz="43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donde se habían registrado graves trastornos sociales y políticos desde la muerte de Isabel, muchos consideraban a Fernando como un regente extranjero.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43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La llegada de Carlos I, ansisoso de poder, aumentó la crispación.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437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¿QUÉ OCURRIÓ?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437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Muchas ciudades castellanas se levantaron contra el rey reclamándole más atención a los asuntos castellanos y buscaron el apoyo moral de la reina Juana (recluida por su locura).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Google Shape;85;p17" descr=""/>
          <p:cNvPicPr/>
          <p:nvPr/>
        </p:nvPicPr>
        <p:blipFill>
          <a:blip r:embed="rId1"/>
          <a:stretch/>
        </p:blipFill>
        <p:spPr>
          <a:xfrm>
            <a:off x="5012640" y="1390680"/>
            <a:ext cx="3638880" cy="2670840"/>
          </a:xfrm>
          <a:prstGeom prst="rect">
            <a:avLst/>
          </a:prstGeom>
          <a:ln>
            <a:noFill/>
          </a:ln>
        </p:spPr>
      </p:pic>
      <p:sp>
        <p:nvSpPr>
          <p:cNvPr id="128" name="CustomShape 3"/>
          <p:cNvSpPr/>
          <p:nvPr/>
        </p:nvSpPr>
        <p:spPr>
          <a:xfrm>
            <a:off x="5111640" y="4061880"/>
            <a:ext cx="3440880" cy="6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i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Mapa de las guerras de esta revuelta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311760" y="444240"/>
            <a:ext cx="99252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5"/>
          <p:cNvSpPr/>
          <p:nvPr/>
        </p:nvSpPr>
        <p:spPr>
          <a:xfrm flipH="1">
            <a:off x="7864200" y="444240"/>
            <a:ext cx="967680" cy="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11960" y="177480"/>
            <a:ext cx="4285800" cy="3263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¿QUÉ RECLAMABAN LAS CORTES?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79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Pedían que los principales cargos de administración no fueran ocupados por extranjeros.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79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Protección de la industria nacional.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79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Respeto de las leyes de Castilla.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79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Residir en el reino.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79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Protección de la exportación de lana.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79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Aprender la lengua castellana rápidamente.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758480" y="167400"/>
            <a:ext cx="4093560" cy="4808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LÍDERES DE LA REVUELTA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Padilla, Bravo y Maldonado que fueron ejecutados públicamente, mientras que el rey concedió el</a:t>
            </a:r>
            <a:r>
              <a:rPr b="1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perdón real </a:t>
            </a: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en forma de amnistía a casi 300 comuneros.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RESPUESTA DE CARLOS I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Convocó las Cortes para pedir dinero para su coronación como emperador.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" sz="1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PRIMEROS CONFLICTOS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Las ciudades se </a:t>
            </a:r>
            <a:r>
              <a:rPr b="1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sublevaron.</a:t>
            </a:r>
            <a:r>
              <a:rPr b="0" lang="es-ES" sz="1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Toledo, Segovia (primeros conflictos),  Burgos, Ávila, y Murcia, se constituyeron formando la Junta General del reino y ofrecieron la corona a Juana, pero la rechazó.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Google Shape;95;p18" descr=""/>
          <p:cNvPicPr/>
          <p:nvPr/>
        </p:nvPicPr>
        <p:blipFill>
          <a:blip r:embed="rId1"/>
          <a:stretch/>
        </p:blipFill>
        <p:spPr>
          <a:xfrm>
            <a:off x="1080720" y="3323160"/>
            <a:ext cx="2483280" cy="16524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16800" y="186480"/>
            <a:ext cx="4174560" cy="3329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Un movimiento protagonizado por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hidalgos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y por la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clase media urbana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salpicó a los campesinos, que protagonizaron revueltas de carácter antiseñorial, por lo que la nobleza terrateniente se posicionó del lado del monarca.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Adriano de Utrech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, en ausencia del rey, reunió un ejército.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Carlos intentó convencer a los nobles de que sus intereses y los del rey eran los mismos.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En la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batalla de Villalar en 1521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el ejército real aplastó al ejército comunero poniendo fin a la sublevación.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733640" y="2310840"/>
            <a:ext cx="4273560" cy="2670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CONSECUENCIAS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Pérdida de la élite política de las ciudades castellanas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Bajada en las rentas del Estado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Oportunidad perdida de las industrias textiles de Castilla de convertirse en industrias dinámicas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17160" algn="just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El rey quitó a los extranjeros de los altos cargos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Google Shape;102;p19" descr=""/>
          <p:cNvPicPr/>
          <p:nvPr/>
        </p:nvPicPr>
        <p:blipFill>
          <a:blip r:embed="rId1"/>
          <a:stretch/>
        </p:blipFill>
        <p:spPr>
          <a:xfrm>
            <a:off x="1254960" y="3369600"/>
            <a:ext cx="2298240" cy="1612080"/>
          </a:xfrm>
          <a:prstGeom prst="rect">
            <a:avLst/>
          </a:prstGeom>
          <a:ln>
            <a:noFill/>
          </a:ln>
        </p:spPr>
      </p:pic>
      <p:pic>
        <p:nvPicPr>
          <p:cNvPr id="137" name="Google Shape;103;p19" descr=""/>
          <p:cNvPicPr/>
          <p:nvPr/>
        </p:nvPicPr>
        <p:blipFill>
          <a:blip r:embed="rId2"/>
          <a:stretch/>
        </p:blipFill>
        <p:spPr>
          <a:xfrm>
            <a:off x="5133240" y="401040"/>
            <a:ext cx="3697200" cy="17355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11760" y="183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28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REVUELTA DE LAS GERMANÍAS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149040" y="831240"/>
            <a:ext cx="4273560" cy="4100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FECHA: </a:t>
            </a:r>
            <a:r>
              <a:rPr b="0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1519-1523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Fue un conflicto más</a:t>
            </a:r>
            <a:r>
              <a:rPr b="1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social </a:t>
            </a:r>
            <a:r>
              <a:rPr b="0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que político donde las asociaciones gremiales iniciaron el proceso con el protagonismo del artesanado y de la burguesía contra la nobleza urbana y la alta burguesía que gobernaba en las ciudades.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Ocurrió casi al mismo tiempo que sucedían los hechos en Castilla. Se produjo una nueva rebelión en Aragón donde el pactismo afectó a casi todo el territorio de la Corona de Aragón.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A esta situación se unió la </a:t>
            </a:r>
            <a:r>
              <a:rPr b="1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mala situación económica.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4832280" y="831240"/>
            <a:ext cx="3999600" cy="3737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5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¿DE QUÉ SE QUEJABAN?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3640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Mal gobierno municipal y escasa representación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3640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Más democratización de los cargos municipales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23640">
              <a:lnSpc>
                <a:spcPct val="100000"/>
              </a:lnSpc>
              <a:buClr>
                <a:srgbClr val="000000"/>
              </a:buClr>
              <a:buFont typeface="Merriweather"/>
              <a:buChar char="-"/>
            </a:pPr>
            <a:r>
              <a:rPr b="0" lang="es-ES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Mejora de los arrendamientos campesinos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Google Shape;111;p20" descr=""/>
          <p:cNvPicPr/>
          <p:nvPr/>
        </p:nvPicPr>
        <p:blipFill>
          <a:blip r:embed="rId1"/>
          <a:stretch/>
        </p:blipFill>
        <p:spPr>
          <a:xfrm>
            <a:off x="5095800" y="3056040"/>
            <a:ext cx="3277800" cy="1875960"/>
          </a:xfrm>
          <a:prstGeom prst="rect">
            <a:avLst/>
          </a:prstGeom>
          <a:ln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311760" y="470520"/>
            <a:ext cx="1290600" cy="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5"/>
          <p:cNvSpPr/>
          <p:nvPr/>
        </p:nvSpPr>
        <p:spPr>
          <a:xfrm flipH="1">
            <a:off x="7528680" y="470520"/>
            <a:ext cx="1303200" cy="1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11760" y="385200"/>
            <a:ext cx="3999600" cy="45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En el verano de 1519, aprovechando la huida de las autoridades municipales por temor a la peste y a los ataques de los berberiscos, los agermanados se hicieron con el control de Valencia, dirigidos por dirigentes como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Joan Llorens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o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Vicente Peris.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Poco a poco, los agermanados pierden poder por discrepancias entre sus líderes.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En 1922, entran las tropas reales en Valencia y ejecutan a Vicente Peris y sus colaboradores, produciéndose así la definitiva derrota de los agermanados.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Se nombra virrey de Valencia a 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Germana de Foix.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832280" y="285840"/>
            <a:ext cx="3999600" cy="4397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s-ES" sz="15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FIN DE LA REVUELTA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La pacificación total del reino no llegó hasta</a:t>
            </a:r>
            <a:r>
              <a:rPr b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 1528 </a:t>
            </a: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cuando el monarca otorga un perdón real.  Al igual que en Castilla, también supuso un afianzamiento de la autoridad real en los territorios de la Corona de Aragón.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Google Shape;120;p21" descr=""/>
          <p:cNvPicPr/>
          <p:nvPr/>
        </p:nvPicPr>
        <p:blipFill>
          <a:blip r:embed="rId1"/>
          <a:stretch/>
        </p:blipFill>
        <p:spPr>
          <a:xfrm>
            <a:off x="5500080" y="2502720"/>
            <a:ext cx="2664000" cy="218052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5243040" y="4609440"/>
            <a:ext cx="3204720" cy="3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i="1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erriweather"/>
                <a:ea typeface="Merriweather"/>
              </a:rPr>
              <a:t>Germana de Foix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