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_rels/presentation.xml.rels" ContentType="application/vnd.openxmlformats-package.relationships+xml"/>
  <Override PartName="/ppt/media/image13.jpeg" ContentType="image/jpeg"/>
  <Override PartName="/ppt/media/image12.jpeg" ContentType="image/jpeg"/>
  <Override PartName="/ppt/media/image11.png" ContentType="image/png"/>
  <Override PartName="/ppt/media/image4.png" ContentType="image/png"/>
  <Override PartName="/ppt/media/image3.png" ContentType="image/png"/>
  <Override PartName="/ppt/media/image1.png" ContentType="image/png"/>
  <Override PartName="/ppt/media/image8.jpeg" ContentType="image/jpeg"/>
  <Override PartName="/ppt/media/image5.png" ContentType="image/png"/>
  <Override PartName="/ppt/media/image9.jpeg" ContentType="image/jpeg"/>
  <Override PartName="/ppt/media/image6.png" ContentType="image/png"/>
  <Override PartName="/ppt/media/image2.png" ContentType="image/png"/>
  <Override PartName="/ppt/media/image7.jpeg" ContentType="image/jpeg"/>
  <Override PartName="/ppt/media/image10.jpeg" ContentType="image/jpeg"/>
  <Override PartName="/ppt/presentation.xml" ContentType="application/vnd.openxmlformats-officedocument.presentationml.presentation.main+xml"/>
  <Override PartName="/ppt/slideMasters/slideMaster3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11760" y="1225080"/>
            <a:ext cx="8520120" cy="159948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11760" y="2976840"/>
            <a:ext cx="8520120" cy="159948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11760" y="1225080"/>
            <a:ext cx="4157640" cy="159948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7840" y="1225080"/>
            <a:ext cx="4157640" cy="159948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7840" y="2976840"/>
            <a:ext cx="4157640" cy="159948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11760" y="2976840"/>
            <a:ext cx="4157640" cy="159948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11760" y="1225080"/>
            <a:ext cx="8520120" cy="33537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11760" y="1225080"/>
            <a:ext cx="8520120" cy="33537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469960" y="1225080"/>
            <a:ext cx="4203360" cy="33537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469960" y="1225080"/>
            <a:ext cx="4203360" cy="33537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311760" y="1225080"/>
            <a:ext cx="8520120" cy="3353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311760" y="1225080"/>
            <a:ext cx="8520120" cy="33537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311760" y="1225080"/>
            <a:ext cx="4157640" cy="33537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677840" y="1225080"/>
            <a:ext cx="4157640" cy="33537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311760" y="316080"/>
            <a:ext cx="8520120" cy="3852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311760" y="1225080"/>
            <a:ext cx="4157640" cy="159948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311760" y="2976840"/>
            <a:ext cx="4157640" cy="159948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4677840" y="1225080"/>
            <a:ext cx="4157640" cy="33537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11760" y="1225080"/>
            <a:ext cx="8520120" cy="3353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311760" y="1225080"/>
            <a:ext cx="4157640" cy="33537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7840" y="1225080"/>
            <a:ext cx="4157640" cy="159948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677840" y="2976840"/>
            <a:ext cx="4157640" cy="159948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311760" y="1225080"/>
            <a:ext cx="4157640" cy="159948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7840" y="1225080"/>
            <a:ext cx="4157640" cy="159948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311760" y="2976840"/>
            <a:ext cx="8520120" cy="159948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311760" y="1225080"/>
            <a:ext cx="8520120" cy="159948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311760" y="2976840"/>
            <a:ext cx="8520120" cy="159948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311760" y="1225080"/>
            <a:ext cx="4157640" cy="159948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7840" y="1225080"/>
            <a:ext cx="4157640" cy="159948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677840" y="2976840"/>
            <a:ext cx="4157640" cy="159948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311760" y="2976840"/>
            <a:ext cx="4157640" cy="159948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311760" y="1225080"/>
            <a:ext cx="8520120" cy="33537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311760" y="1225080"/>
            <a:ext cx="8520120" cy="33537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5" name="" descr=""/>
          <p:cNvPicPr/>
          <p:nvPr/>
        </p:nvPicPr>
        <p:blipFill>
          <a:blip r:embed="rId2"/>
          <a:stretch/>
        </p:blipFill>
        <p:spPr>
          <a:xfrm>
            <a:off x="2469960" y="1225080"/>
            <a:ext cx="4203360" cy="3353760"/>
          </a:xfrm>
          <a:prstGeom prst="rect">
            <a:avLst/>
          </a:prstGeom>
          <a:ln>
            <a:noFill/>
          </a:ln>
        </p:spPr>
      </p:pic>
      <p:pic>
        <p:nvPicPr>
          <p:cNvPr id="76" name="" descr=""/>
          <p:cNvPicPr/>
          <p:nvPr/>
        </p:nvPicPr>
        <p:blipFill>
          <a:blip r:embed="rId3"/>
          <a:stretch/>
        </p:blipFill>
        <p:spPr>
          <a:xfrm>
            <a:off x="2469960" y="1225080"/>
            <a:ext cx="4203360" cy="33537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311760" y="1225080"/>
            <a:ext cx="8520120" cy="3353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311760" y="1225080"/>
            <a:ext cx="8520120" cy="33537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311760" y="1225080"/>
            <a:ext cx="4157640" cy="33537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4677840" y="1225080"/>
            <a:ext cx="4157640" cy="33537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11760" y="1225080"/>
            <a:ext cx="8520120" cy="33537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311760" y="316080"/>
            <a:ext cx="8520120" cy="3852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311760" y="1225080"/>
            <a:ext cx="4157640" cy="159948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311760" y="2976840"/>
            <a:ext cx="4157640" cy="159948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4677840" y="1225080"/>
            <a:ext cx="4157640" cy="33537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311760" y="1225080"/>
            <a:ext cx="4157640" cy="33537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77840" y="1225080"/>
            <a:ext cx="4157640" cy="159948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4677840" y="2976840"/>
            <a:ext cx="4157640" cy="159948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311760" y="1225080"/>
            <a:ext cx="4157640" cy="159948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7840" y="1225080"/>
            <a:ext cx="4157640" cy="159948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311760" y="2976840"/>
            <a:ext cx="8520120" cy="159948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311760" y="1225080"/>
            <a:ext cx="8520120" cy="159948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311760" y="2976840"/>
            <a:ext cx="8520120" cy="159948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311760" y="1225080"/>
            <a:ext cx="4157640" cy="159948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677840" y="1225080"/>
            <a:ext cx="4157640" cy="159948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677840" y="2976840"/>
            <a:ext cx="4157640" cy="159948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311760" y="2976840"/>
            <a:ext cx="4157640" cy="159948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311760" y="1225080"/>
            <a:ext cx="8520120" cy="33537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311760" y="1225080"/>
            <a:ext cx="8520120" cy="33537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3" name="" descr=""/>
          <p:cNvPicPr/>
          <p:nvPr/>
        </p:nvPicPr>
        <p:blipFill>
          <a:blip r:embed="rId2"/>
          <a:stretch/>
        </p:blipFill>
        <p:spPr>
          <a:xfrm>
            <a:off x="2469960" y="1225080"/>
            <a:ext cx="4203360" cy="3353760"/>
          </a:xfrm>
          <a:prstGeom prst="rect">
            <a:avLst/>
          </a:prstGeom>
          <a:ln>
            <a:noFill/>
          </a:ln>
        </p:spPr>
      </p:pic>
      <p:pic>
        <p:nvPicPr>
          <p:cNvPr id="114" name="" descr=""/>
          <p:cNvPicPr/>
          <p:nvPr/>
        </p:nvPicPr>
        <p:blipFill>
          <a:blip r:embed="rId3"/>
          <a:stretch/>
        </p:blipFill>
        <p:spPr>
          <a:xfrm>
            <a:off x="2469960" y="1225080"/>
            <a:ext cx="4203360" cy="33537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11760" y="1225080"/>
            <a:ext cx="4157640" cy="33537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7840" y="1225080"/>
            <a:ext cx="4157640" cy="33537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11760" y="316080"/>
            <a:ext cx="8520120" cy="3852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11760" y="1225080"/>
            <a:ext cx="4157640" cy="159948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11760" y="2976840"/>
            <a:ext cx="4157640" cy="159948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7840" y="1225080"/>
            <a:ext cx="4157640" cy="33537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11760" y="1225080"/>
            <a:ext cx="4157640" cy="33537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7840" y="1225080"/>
            <a:ext cx="4157640" cy="159948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7840" y="2976840"/>
            <a:ext cx="4157640" cy="159948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11760" y="1225080"/>
            <a:ext cx="4157640" cy="159948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7840" y="1225080"/>
            <a:ext cx="4157640" cy="159948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11760" y="2976840"/>
            <a:ext cx="8520120" cy="159948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2743920" y="756720"/>
            <a:ext cx="1081440" cy="1124640"/>
          </a:xfrm>
          <a:custGeom>
            <a:avLst/>
            <a:gdLst/>
            <a:ahLst/>
            <a:rect l="l" t="t" r="r" b="b"/>
            <a:pathLst>
              <a:path w="43265" h="44998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440">
            <a:solidFill>
              <a:schemeClr val="lt2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 rot="10800000">
            <a:off x="6400080" y="4391640"/>
            <a:ext cx="1081440" cy="1124640"/>
          </a:xfrm>
          <a:custGeom>
            <a:avLst/>
            <a:gdLst/>
            <a:ahLst/>
            <a:rect l="l" t="t" r="r" b="b"/>
            <a:pathLst>
              <a:path w="43265" h="44998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440">
            <a:solidFill>
              <a:schemeClr val="lt2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3044880" y="1444320"/>
            <a:ext cx="3054240" cy="1536840"/>
          </a:xfrm>
          <a:prstGeom prst="rect">
            <a:avLst/>
          </a:prstGeom>
        </p:spPr>
        <p:txBody>
          <a:bodyPr tIns="91440" bIns="91440" anchor="b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 algn="r">
              <a:lnSpc>
                <a:spcPct val="100000"/>
              </a:lnSpc>
            </a:pPr>
            <a:fld id="{FAC3B38B-6EAE-41F8-9128-21BE93E4C1FE}" type="slidenum">
              <a:rPr b="0" lang="es-ES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Economica"/>
                <a:ea typeface="Economica"/>
              </a:rPr>
              <a:t>&lt;número&gt;</a:t>
            </a:fld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 esquema del texto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Segundo nivel del esquema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Tercer nivel del esquema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Cuarto nivel del esquema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Sexto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Séptimo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</p:spPr>
        <p:txBody>
          <a:bodyPr tIns="91440" bIns="91440" anchor="b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311760" y="1225080"/>
            <a:ext cx="3999600" cy="3353760"/>
          </a:xfrm>
          <a:prstGeom prst="rect">
            <a:avLst/>
          </a:prstGeom>
        </p:spPr>
        <p:txBody>
          <a:bodyPr tIns="91440" bIns="9144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 esquema del texto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Segundo nivel del esquema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Tercer nivel del esquema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Cuarto nivel del esquema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nivel del esquema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Sexto nivel del esquema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Séptimo nivel del esquema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832280" y="1225080"/>
            <a:ext cx="3999600" cy="3353760"/>
          </a:xfrm>
          <a:prstGeom prst="rect">
            <a:avLst/>
          </a:prstGeom>
        </p:spPr>
        <p:txBody>
          <a:bodyPr tIns="91440" bIns="9144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 esquema del texto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Segundo nivel del esquema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Tercer nivel del esquema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Cuarto nivel del esquema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nivel del esquema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Sexto nivel del esquema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Séptimo nivel del esquema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 algn="r">
              <a:lnSpc>
                <a:spcPct val="100000"/>
              </a:lnSpc>
            </a:pPr>
            <a:fld id="{FB664CCF-5DEC-4F2F-AFEA-B24E0FD437A0}" type="slidenum">
              <a:rPr b="0" lang="es-ES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Economica"/>
                <a:ea typeface="Economica"/>
              </a:rPr>
              <a:t>&lt;número&gt;</a:t>
            </a:fld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0" y="5045760"/>
            <a:ext cx="9143640" cy="9756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8" name="PlaceHolder 2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</p:spPr>
        <p:txBody>
          <a:bodyPr tIns="91440" bIns="91440" anchor="b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311760" y="1225080"/>
            <a:ext cx="8520120" cy="3353760"/>
          </a:xfrm>
          <a:prstGeom prst="rect">
            <a:avLst/>
          </a:prstGeom>
        </p:spPr>
        <p:txBody>
          <a:bodyPr tIns="91440" bIns="9144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 esquema del texto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Segundo nivel del esquema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Tercer nivel del esquema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Cuarto nivel del esquema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nivel del esquema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Sexto nivel del esquema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Séptimo nivel del esquema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 algn="r">
              <a:lnSpc>
                <a:spcPct val="100000"/>
              </a:lnSpc>
            </a:pPr>
            <a:fld id="{989B239B-57FB-4341-A9E8-3D15D7164C40}" type="slidenum">
              <a:rPr b="0" lang="es-ES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Economica"/>
                <a:ea typeface="Economica"/>
              </a:rPr>
              <a:t>&lt;número&gt;</a:t>
            </a:fld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jpeg"/><Relationship Id="rId3" Type="http://schemas.openxmlformats.org/officeDocument/2006/relationships/slideLayout" Target="../slideLayouts/slideLayout16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0.jpeg"/><Relationship Id="rId3" Type="http://schemas.openxmlformats.org/officeDocument/2006/relationships/slideLayout" Target="../slideLayouts/slideLayout2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jpeg"/><Relationship Id="rId3" Type="http://schemas.openxmlformats.org/officeDocument/2006/relationships/slideLayout" Target="../slideLayouts/slideLayout2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2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044880" y="1444320"/>
            <a:ext cx="3054240" cy="15368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 algn="ctr">
              <a:lnSpc>
                <a:spcPct val="100000"/>
              </a:lnSpc>
            </a:pPr>
            <a:r>
              <a:rPr b="0" lang="es-ES" sz="4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Economica"/>
                <a:ea typeface="Economica"/>
              </a:rPr>
              <a:t>
</a:t>
            </a:r>
            <a:r>
              <a:rPr b="0" lang="es-ES" sz="4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Economica"/>
                <a:ea typeface="Economica"/>
              </a:rPr>
              <a:t>
</a:t>
            </a:r>
            <a:r>
              <a:rPr b="0" lang="es-ES" sz="4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Economica"/>
                <a:ea typeface="Economica"/>
              </a:rPr>
              <a:t>
</a:t>
            </a:r>
            <a:r>
              <a:rPr b="0" lang="es-ES" sz="4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Economica"/>
                <a:ea typeface="Economica"/>
              </a:rPr>
              <a:t>Últimos años de vida de Carlos I 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311760" y="316080"/>
            <a:ext cx="8520120" cy="83088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0" lang="es-ES" sz="4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Economica"/>
                <a:ea typeface="Economica"/>
              </a:rPr>
              <a:t>¿Quién era Carlos I ?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311760" y="1040400"/>
            <a:ext cx="8520120" cy="35384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algn="ctr">
              <a:lnSpc>
                <a:spcPct val="100000"/>
              </a:lnSpc>
            </a:pPr>
            <a:r>
              <a:rPr b="0" lang="es-E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 Sans"/>
                <a:ea typeface="Open Sans"/>
              </a:rPr>
              <a:t>Carlos I de España y V de Alemania (hijo de los reyes católicos) Felipe I de Habsburgo y Juana I de Castilla(Juana la loca).Contrajo matrimonio con Isabel de Portugal siendo Felipe II su único heredero al trono.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TextShape 3"/>
          <p:cNvSpPr txBox="1"/>
          <p:nvPr/>
        </p:nvSpPr>
        <p:spPr>
          <a:xfrm>
            <a:off x="4572000" y="-5695920"/>
            <a:ext cx="3999600" cy="335376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9" name="Google Shape;70;p14" descr=""/>
          <p:cNvPicPr/>
          <p:nvPr/>
        </p:nvPicPr>
        <p:blipFill>
          <a:blip r:embed="rId1"/>
          <a:stretch/>
        </p:blipFill>
        <p:spPr>
          <a:xfrm>
            <a:off x="2619360" y="1988280"/>
            <a:ext cx="2133000" cy="2433600"/>
          </a:xfrm>
          <a:prstGeom prst="rect">
            <a:avLst/>
          </a:prstGeom>
          <a:ln>
            <a:noFill/>
          </a:ln>
        </p:spPr>
      </p:pic>
      <p:pic>
        <p:nvPicPr>
          <p:cNvPr id="120" name="Google Shape;71;p14" descr=""/>
          <p:cNvPicPr/>
          <p:nvPr/>
        </p:nvPicPr>
        <p:blipFill>
          <a:blip r:embed="rId2"/>
          <a:stretch/>
        </p:blipFill>
        <p:spPr>
          <a:xfrm>
            <a:off x="3612240" y="1988280"/>
            <a:ext cx="4359960" cy="2978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311760" y="316080"/>
            <a:ext cx="8520120" cy="83088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0" lang="es-ES" sz="4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Economica"/>
                <a:ea typeface="Economica"/>
              </a:rPr>
              <a:t>¿Dónde pasó sus últimos años de vida?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TextShape 2"/>
          <p:cNvSpPr txBox="1"/>
          <p:nvPr/>
        </p:nvSpPr>
        <p:spPr>
          <a:xfrm>
            <a:off x="311760" y="1225080"/>
            <a:ext cx="8520120" cy="335376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 Sans"/>
                <a:ea typeface="Open Sans"/>
              </a:rPr>
              <a:t>Los dos últimos años de su vida los paso en el monasterio de Yuste en la provincia espabila de Cáceres,dónde se había retirado para acercarse a Dios y curarse de la Gota. Carlos I padecía está enfermedad desde los 28 años,los médicos le dijeron que cuidara su dieta,sin embargo este los ignoró y no escucho los consejos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3" name="Google Shape;78;p15" descr=""/>
          <p:cNvPicPr/>
          <p:nvPr/>
        </p:nvPicPr>
        <p:blipFill>
          <a:blip r:embed="rId1"/>
          <a:stretch/>
        </p:blipFill>
        <p:spPr>
          <a:xfrm>
            <a:off x="893520" y="3153960"/>
            <a:ext cx="3109320" cy="1820160"/>
          </a:xfrm>
          <a:prstGeom prst="rect">
            <a:avLst/>
          </a:prstGeom>
          <a:ln>
            <a:noFill/>
          </a:ln>
        </p:spPr>
      </p:pic>
      <p:sp>
        <p:nvSpPr>
          <p:cNvPr id="124" name="CustomShape 3"/>
          <p:cNvSpPr/>
          <p:nvPr/>
        </p:nvSpPr>
        <p:spPr>
          <a:xfrm>
            <a:off x="5326200" y="-3706200"/>
            <a:ext cx="7314840" cy="396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25" name="Google Shape;80;p15" descr=""/>
          <p:cNvPicPr/>
          <p:nvPr/>
        </p:nvPicPr>
        <p:blipFill>
          <a:blip r:embed="rId2"/>
          <a:stretch/>
        </p:blipFill>
        <p:spPr>
          <a:xfrm>
            <a:off x="4572000" y="3153960"/>
            <a:ext cx="3218040" cy="18201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311760" y="316080"/>
            <a:ext cx="8520120" cy="83088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0" lang="es-ES" sz="4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Economica"/>
                <a:ea typeface="Economica"/>
              </a:rPr>
              <a:t>¿Que era la gota?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311760" y="1147320"/>
            <a:ext cx="8520120" cy="22086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 Sans"/>
                <a:ea typeface="Open Sans"/>
              </a:rPr>
              <a:t>Es un término médico que se refiere a la enfermedad causada por la acumulación de cristales de ácido úrico en las articulaciones de las extremidades,en los que se produce una inflamación muy dolorosa.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 Sans"/>
                <a:ea typeface="Open Sans"/>
              </a:rPr>
              <a:t>También llamada la enfermedad de los reyes por el exceso de consumo de comida y bebida.Se caracteriza por ataques repentinos y repetitivos en el dedo gordo del pie.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8" name="Google Shape;87;p16" descr=""/>
          <p:cNvPicPr/>
          <p:nvPr/>
        </p:nvPicPr>
        <p:blipFill>
          <a:blip r:embed="rId1"/>
          <a:stretch/>
        </p:blipFill>
        <p:spPr>
          <a:xfrm>
            <a:off x="997560" y="2818800"/>
            <a:ext cx="3574080" cy="1936800"/>
          </a:xfrm>
          <a:prstGeom prst="rect">
            <a:avLst/>
          </a:prstGeom>
          <a:ln>
            <a:noFill/>
          </a:ln>
        </p:spPr>
      </p:pic>
      <p:pic>
        <p:nvPicPr>
          <p:cNvPr id="129" name="Google Shape;88;p16" descr=""/>
          <p:cNvPicPr/>
          <p:nvPr/>
        </p:nvPicPr>
        <p:blipFill>
          <a:blip r:embed="rId2"/>
          <a:stretch/>
        </p:blipFill>
        <p:spPr>
          <a:xfrm>
            <a:off x="4572000" y="2818800"/>
            <a:ext cx="3574080" cy="1800720"/>
          </a:xfrm>
          <a:prstGeom prst="rect">
            <a:avLst/>
          </a:prstGeom>
          <a:ln>
            <a:noFill/>
          </a:ln>
        </p:spPr>
      </p:pic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311760" y="316080"/>
            <a:ext cx="8520120" cy="83088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0" lang="es-ES" sz="4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Economica"/>
                <a:ea typeface="Economica"/>
              </a:rPr>
              <a:t>Muerte de Carlos I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TextShape 2"/>
          <p:cNvSpPr txBox="1"/>
          <p:nvPr/>
        </p:nvSpPr>
        <p:spPr>
          <a:xfrm>
            <a:off x="311760" y="1225080"/>
            <a:ext cx="8520120" cy="335376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 Sans"/>
                <a:ea typeface="Open Sans"/>
              </a:rPr>
              <a:t>Un año y pocos meses después, allí,rodeado de relojes y otros artefactos mecánicos y acompañado de los frailes del monasterio,murió el 21 de Septiembre de 1558.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 Sans"/>
                <a:ea typeface="Open Sans"/>
              </a:rPr>
              <a:t>Así, en 1556 fue su hijo Felipe II quien heredó el trono. 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CustomShape 3"/>
          <p:cNvSpPr/>
          <p:nvPr/>
        </p:nvSpPr>
        <p:spPr>
          <a:xfrm>
            <a:off x="914400" y="-3278160"/>
            <a:ext cx="7314840" cy="396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33" name="Google Shape;96;p17" descr=""/>
          <p:cNvPicPr/>
          <p:nvPr/>
        </p:nvPicPr>
        <p:blipFill>
          <a:blip r:embed="rId1"/>
          <a:stretch/>
        </p:blipFill>
        <p:spPr>
          <a:xfrm>
            <a:off x="2874240" y="2930040"/>
            <a:ext cx="3394800" cy="1910160"/>
          </a:xfrm>
          <a:prstGeom prst="rect">
            <a:avLst/>
          </a:prstGeom>
          <a:ln>
            <a:noFill/>
          </a:ln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LibreOffice/5.1.6.2$Linux_X86_64 LibreOffice_project/10m0$Build-2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es-ES</dc:language>
  <cp:lastModifiedBy/>
  <cp:revision>0</cp:revision>
  <dc:subject/>
  <dc:title/>
</cp:coreProperties>
</file>