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7.jpeg" ContentType="image/jpeg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572000" y="0"/>
            <a:ext cx="4571640" cy="51433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265680" y="1233000"/>
            <a:ext cx="4044960" cy="1482120"/>
          </a:xfrm>
          <a:prstGeom prst="rect">
            <a:avLst/>
          </a:prstGeom>
        </p:spPr>
        <p:txBody>
          <a:bodyPr tIns="91440" bIns="91440" anchor="b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939560" y="723960"/>
            <a:ext cx="3836520" cy="3694680"/>
          </a:xfrm>
          <a:prstGeom prst="rect">
            <a:avLst/>
          </a:prstGeom>
        </p:spPr>
        <p:txBody>
          <a:bodyPr tIns="91440" bIns="91440" anchor="ctr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3F1D72EA-5693-4E2A-9F14-7E14B4398E26}" type="slidenum">
              <a:rPr b="0" lang="es-ES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CD7D3BE5-E954-40FC-8E97-B01F6077BB06}" type="slidenum">
              <a:rPr b="0" lang="es-ES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es.wikipedia.org/wiki/Carlos_I_de_Espa%C3%B1a#cite_note-9" TargetMode="External"/><Relationship Id="rId2" Type="http://schemas.openxmlformats.org/officeDocument/2006/relationships/hyperlink" Target="https://es.wikipedia.org/wiki/Gante" TargetMode="External"/><Relationship Id="rId3" Type="http://schemas.openxmlformats.org/officeDocument/2006/relationships/hyperlink" Target="https://es.wikipedia.org/wiki/Condado_de_Flandes" TargetMode="External"/><Relationship Id="rId4" Type="http://schemas.openxmlformats.org/officeDocument/2006/relationships/hyperlink" Target="https://es.wikipedia.org/wiki/Cuacos_de_Yuste" TargetMode="External"/><Relationship Id="rId5" Type="http://schemas.openxmlformats.org/officeDocument/2006/relationships/hyperlink" Target="https://es.wikipedia.org/wiki/Juana_I_de_Castilla" TargetMode="External"/><Relationship Id="rId6" Type="http://schemas.openxmlformats.org/officeDocument/2006/relationships/hyperlink" Target="https://es.wikipedia.org/wiki/Imperio_espa%C3%B1ol" TargetMode="External"/><Relationship Id="rId7" Type="http://schemas.openxmlformats.org/officeDocument/2006/relationships/hyperlink" Target="https://es.wikipedia.org/wiki/Carlos_I_de_Espa%C3%B1a#cite_note-Reinado-1" TargetMode="External"/><Relationship Id="rId8" Type="http://schemas.openxmlformats.org/officeDocument/2006/relationships/hyperlink" Target="https://es.wikipedia.org/wiki/Corona_de_Castilla" TargetMode="External"/><Relationship Id="rId9" Type="http://schemas.openxmlformats.org/officeDocument/2006/relationships/hyperlink" Target="https://es.wikipedia.org/wiki/Reino_de_Navarra" TargetMode="External"/><Relationship Id="rId10" Type="http://schemas.openxmlformats.org/officeDocument/2006/relationships/hyperlink" Target="https://es.wikipedia.org/wiki/Corona_de_Arag%C3%B3n" TargetMode="External"/><Relationship Id="rId1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es.wikipedia.org/wiki/Descubrimiento_de_Am%C3%A9rica" TargetMode="External"/><Relationship Id="rId2" Type="http://schemas.openxmlformats.org/officeDocument/2006/relationships/hyperlink" Target="https://es.wikipedia.org/wiki/Casa_de_Austria" TargetMode="External"/><Relationship Id="rId3" Type="http://schemas.openxmlformats.org/officeDocument/2006/relationships/hyperlink" Target="https://es.wikipedia.org/wiki/Colonizaci%C3%B3n_espa%C3%B1ola_de_Am%C3%A9rica" TargetMode="External"/><Relationship Id="rId4" Type="http://schemas.openxmlformats.org/officeDocument/2006/relationships/hyperlink" Target="https://es.wikipedia.org/wiki/Estados_Unidos" TargetMode="External"/><Relationship Id="rId5" Type="http://schemas.openxmlformats.org/officeDocument/2006/relationships/hyperlink" Target="https://es.wikipedia.org/wiki/M%C3%A9xico" TargetMode="External"/><Relationship Id="rId6" Type="http://schemas.openxmlformats.org/officeDocument/2006/relationships/hyperlink" Target="https://es.wikipedia.org/wiki/Caribe_(regi%C3%B3n)" TargetMode="External"/><Relationship Id="rId7" Type="http://schemas.openxmlformats.org/officeDocument/2006/relationships/hyperlink" Target="https://es.wikipedia.org/wiki/Centroam%C3%A9rica" TargetMode="External"/><Relationship Id="rId8" Type="http://schemas.openxmlformats.org/officeDocument/2006/relationships/hyperlink" Target="https://es.wikipedia.org/wiki/Sudam%C3%A9rica" TargetMode="External"/><Relationship Id="rId9" Type="http://schemas.openxmlformats.org/officeDocument/2006/relationships/hyperlink" Target="https://es.wikipedia.org/wiki/Norteam%C3%A9rica" TargetMode="External"/><Relationship Id="rId10" Type="http://schemas.openxmlformats.org/officeDocument/2006/relationships/hyperlink" Target="https://es.wikipedia.org/wiki/Alaska" TargetMode="External"/><Relationship Id="rId11" Type="http://schemas.openxmlformats.org/officeDocument/2006/relationships/hyperlink" Target="https://es.wikipedia.org/wiki/Columbia_Brit%C3%A1nica" TargetMode="External"/><Relationship Id="rId12" Type="http://schemas.openxmlformats.org/officeDocument/2006/relationships/hyperlink" Target="https://es.wikipedia.org/wiki/Corona_de_Castilla" TargetMode="External"/><Relationship Id="rId13" Type="http://schemas.openxmlformats.org/officeDocument/2006/relationships/hyperlink" Target="https://es.wikipedia.org/wiki/Virreinato_de_Nueva_Espa%C3%B1a" TargetMode="External"/><Relationship Id="rId14" Type="http://schemas.openxmlformats.org/officeDocument/2006/relationships/hyperlink" Target="https://es.wikipedia.org/wiki/Virreinato_del_Per%C3%BA" TargetMode="External"/><Relationship Id="rId15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ead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265680" y="1233000"/>
            <a:ext cx="4044960" cy="1482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 algn="ctr">
              <a:lnSpc>
                <a:spcPct val="100000"/>
              </a:lnSpc>
            </a:pPr>
            <a:r>
              <a:rPr b="0" lang="es-E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Carlos I.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265680" y="2802960"/>
            <a:ext cx="4044960" cy="12348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es-ES" sz="21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Coral Jiménez Gil 3 eso B.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3"/>
          <p:cNvSpPr txBox="1"/>
          <p:nvPr/>
        </p:nvSpPr>
        <p:spPr>
          <a:xfrm>
            <a:off x="4939560" y="723960"/>
            <a:ext cx="3836520" cy="36946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Google Shape;57;p13" descr=""/>
          <p:cNvPicPr/>
          <p:nvPr/>
        </p:nvPicPr>
        <p:blipFill>
          <a:blip r:embed="rId1"/>
          <a:stretch/>
        </p:blipFill>
        <p:spPr>
          <a:xfrm>
            <a:off x="4939560" y="723960"/>
            <a:ext cx="3836520" cy="3694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6d7a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0"/>
            <a:ext cx="9143640" cy="514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Conflictos con el Imperio Turco-otomano. El origen de este problema, avivado por Francia y los príncipes alemanes con el fin de obligar a Carlos I a mantener varios frentes abiertos, se encuentra en la política del sultán Solimán el Magnífico para dotar a su imperio de nuevos límites de expansión seguros: el Danubio, Asia Anterior y el Mediterráneo. De ahí su apoyo a la nobleza húngara en su enfrentamiento con Austria por la corona magiar, su alianza con Francisco I de Francia y el apoyo del pirata berberisco Barbarroja. Sus intervenciones permitieron a Solimán acercarse a Viena y consolidar su dominio sobre la mayor parte de Hungría.Política exterior.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Carlos I concibió un imperio universal, la Universitas Cristiana, una hegemonía sin dominio real, y la unión de Europa, proyectos que fracasaron a causa de la Reforma protestante.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15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Durante el reinado de Carlos I, la política exterior estuvo marcada por las guerras con Francia, el problema protestante y los conflictos con el Imperio Turco-otomano.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3c47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0"/>
            <a:ext cx="914364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Territorios controlados por España en tiempos de Carlos I.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Google Shape;68;p15" descr=""/>
          <p:cNvPicPr/>
          <p:nvPr/>
        </p:nvPicPr>
        <p:blipFill>
          <a:blip r:embed="rId1"/>
          <a:stretch/>
        </p:blipFill>
        <p:spPr>
          <a:xfrm>
            <a:off x="0" y="473040"/>
            <a:ext cx="3994560" cy="3145320"/>
          </a:xfrm>
          <a:prstGeom prst="rect">
            <a:avLst/>
          </a:prstGeom>
          <a:ln>
            <a:noFill/>
          </a:ln>
        </p:spPr>
      </p:pic>
      <p:pic>
        <p:nvPicPr>
          <p:cNvPr id="82" name="Google Shape;69;p15" descr=""/>
          <p:cNvPicPr/>
          <p:nvPr/>
        </p:nvPicPr>
        <p:blipFill>
          <a:blip r:embed="rId2"/>
          <a:stretch/>
        </p:blipFill>
        <p:spPr>
          <a:xfrm>
            <a:off x="3994920" y="473040"/>
            <a:ext cx="5148720" cy="3309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aa8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0"/>
            <a:ext cx="8784720" cy="29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s-ES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Territorios controlados por España en tiempos de Carlos I.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Carlos I de España y V del Sacro Imperio Romano Germánico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llamado </a:t>
            </a:r>
            <a:r>
              <a:rPr b="1" i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Emperador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 </a:t>
            </a:r>
            <a:r>
              <a:rPr b="1" i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 César</a:t>
            </a:r>
            <a:r>
              <a:rPr b="0" lang="es-ES" sz="2000" spc="-1" strike="noStrike" u="sng" baseline="30000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"/>
              </a:rPr>
              <a:t>c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​ (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Gante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Condado de Flandes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24 de febrero de 1500-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4"/>
              </a:rPr>
              <a:t>Cuacos de Yuste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21 de septiembre de 1558), reinó junto con su madre,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5"/>
              </a:rPr>
              <a:t>Juana I de Castilla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—esta última de forma solo nominal y hasta 1555—, en todos los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6"/>
              </a:rPr>
              <a:t>reinos y territorios hispánicos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con el nombre de Carlos I desde 1516</a:t>
            </a:r>
            <a:r>
              <a:rPr b="0" lang="es-ES" sz="2000" spc="-1" strike="noStrike" u="sng" baseline="30000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7"/>
              </a:rPr>
              <a:t>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​ hasta 1556, reuniendo así por primera vez en una misma persona las Coronas de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8"/>
              </a:rPr>
              <a:t>Castilla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—el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9"/>
              </a:rPr>
              <a:t>Reino de Navarra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inclusive— y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0"/>
              </a:rPr>
              <a:t>Aragón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6d7a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9143640" cy="323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s-ES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Territorios controlados por España en tiempos de Carlos I  que formaba parte de la corona fuera de españa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Tras el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"/>
              </a:rPr>
              <a:t>descubrimiento de América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en 1492,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España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exploró y conquistó grandes extensiones de territorio en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América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desde el actual suroeste de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4"/>
              </a:rPr>
              <a:t>Estados Unidos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5"/>
              </a:rPr>
              <a:t>México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 el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6"/>
              </a:rPr>
              <a:t>Caribe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hasta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7"/>
              </a:rPr>
              <a:t>Centroamérica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la mayor parte de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8"/>
              </a:rPr>
              <a:t>Sudamérica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 la costa noroeste de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9"/>
              </a:rPr>
              <a:t>Norteamérica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(actual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0"/>
              </a:rPr>
              <a:t>Alaska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1"/>
              </a:rPr>
              <a:t>Columbia Británica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). Todos estos territorios se integraron en la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2"/>
              </a:rPr>
              <a:t>Corona de Castilla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y, más tarde, como reinos de la Corona española. Inicialmente se organizaron en dos virreinatos, el de la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3"/>
              </a:rPr>
              <a:t>Nueva España</a:t>
            </a: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y el del </a:t>
            </a:r>
            <a:r>
              <a:rPr b="0" lang="es-ES" sz="2000" spc="-1" strike="noStrike" u="sng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14"/>
              </a:rPr>
              <a:t>Perú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aa8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560" y="0"/>
            <a:ext cx="8685720" cy="44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es-ES" sz="2000" spc="-1" strike="noStrike" u="sng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Parte de la corona fuera de España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Roboto"/>
                <a:ea typeface="Roboto"/>
              </a:rPr>
              <a:t>La historia de España en tiempos de los Reyes Católicos y de los primeros Austrias -y aun después- se ha contemplado con demasiada frecuencia desde una perspectiva castellana, hecho éste que, unido a la realidad del predominio de Castilla en aquel periodo, ha contribuido a transmitirnos una imagen un tanto distorsionada de la realidad. Ello hace más importante la aportación de Belenguer, valenciano de nacimiento y catalán por su ya larga estancia en Barcelona, quien ha sabido analizar un periodo fundamental en la historia de España desde la óptica del mundo catalano-aragonés, agregando nuevos matices a las visiones tradicionales. Este hecho, que confiere un enorme valor a la obra de su autor, se hace especialmente patente en el libro sobre el imperio de Carlos V.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cp:revision>0</cp:revision>
  <dc:subject/>
  <dc:title/>
</cp:coreProperties>
</file>