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Caveat"/>
      <p:regular r:id="rId19"/>
      <p:bold r:id="rId20"/>
    </p:embeddedFont>
    <p:embeddedFont>
      <p:font typeface="Merriweather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veat-bold.fntdata"/><Relationship Id="rId11" Type="http://schemas.openxmlformats.org/officeDocument/2006/relationships/slide" Target="slides/slide6.xml"/><Relationship Id="rId22" Type="http://schemas.openxmlformats.org/officeDocument/2006/relationships/font" Target="fonts/Merriweather-bold.fntdata"/><Relationship Id="rId10" Type="http://schemas.openxmlformats.org/officeDocument/2006/relationships/slide" Target="slides/slide5.xml"/><Relationship Id="rId21" Type="http://schemas.openxmlformats.org/officeDocument/2006/relationships/font" Target="fonts/Merriweather-regular.fntdata"/><Relationship Id="rId13" Type="http://schemas.openxmlformats.org/officeDocument/2006/relationships/slide" Target="slides/slide8.xml"/><Relationship Id="rId24" Type="http://schemas.openxmlformats.org/officeDocument/2006/relationships/font" Target="fonts/Merriweather-boldItalic.fntdata"/><Relationship Id="rId12" Type="http://schemas.openxmlformats.org/officeDocument/2006/relationships/slide" Target="slides/slide7.xml"/><Relationship Id="rId23" Type="http://schemas.openxmlformats.org/officeDocument/2006/relationships/font" Target="fonts/Merriweather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aveat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4171ca52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4171ca52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c0bfd741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c0bfd741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c0bfd74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c0bfd74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c0467a7c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c0467a7c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8cc3e781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8cc3e781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8cc3e781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8cc3e781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990f94f0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990f94f0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c0bfd741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c0bfd741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c0bfd741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c0bfd741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c0bfd741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c0bfd741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c0bfd741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c0bfd741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c0bfd741f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c0bfd741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3050" y="1307063"/>
            <a:ext cx="6066175" cy="31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0" y="157675"/>
            <a:ext cx="9144000" cy="92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TRATADOS DE LA UNIÓN EUROPEA</a:t>
            </a:r>
            <a:endParaRPr b="1" sz="38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118250" y="4611425"/>
            <a:ext cx="8907600" cy="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Claudia Merino Melchor                      3º ESO B</a:t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Merriweather"/>
                <a:ea typeface="Merriweather"/>
                <a:cs typeface="Merriweather"/>
                <a:sym typeface="Merriweather"/>
              </a:rPr>
              <a:t>2.6 TRATADO DE ÁMSTERDAM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216775" y="1152475"/>
            <a:ext cx="47100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</a:t>
            </a:r>
            <a:r>
              <a:rPr b="1" lang="es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irma:</a:t>
            </a:r>
            <a:r>
              <a:rPr lang="es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2 octubre 1997</a:t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Entrado en vigor: </a:t>
            </a:r>
            <a:r>
              <a:rPr lang="es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1 mayo 1999</a:t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Objetivo: </a:t>
            </a:r>
            <a:r>
              <a:rPr lang="es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hacer del empleo y de los derechos de los ciudadanos el eje de la Unión, suprimir los últimos obstáculos a la libre circulación y reforzar la seguridad, hacer que la voz de Europa se oiga mejor en el mundo, y hacer más eficaz la arquitectura institucional de la Unión con miras a la próxima ampliación.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Principales cambios: </a:t>
            </a:r>
            <a:r>
              <a:rPr lang="es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modificación, renumeración y consolidación de los tratados CEE y UE; mayor transparencia en la toma de decisiones.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9150" y="1741625"/>
            <a:ext cx="3513150" cy="238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Merriweather"/>
                <a:ea typeface="Merriweather"/>
                <a:cs typeface="Merriweather"/>
                <a:sym typeface="Merriweather"/>
              </a:rPr>
              <a:t>2.7 TRATADO DE NIZA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3"/>
          <p:cNvSpPr txBox="1"/>
          <p:nvPr>
            <p:ph idx="2" type="body"/>
          </p:nvPr>
        </p:nvSpPr>
        <p:spPr>
          <a:xfrm>
            <a:off x="4670525" y="1152475"/>
            <a:ext cx="4161900" cy="3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Firma:</a:t>
            </a:r>
            <a:r>
              <a:rPr lang="es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26 febrero 2001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Entrada en vigor:</a:t>
            </a:r>
            <a:r>
              <a:rPr lang="es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1 febrero 2003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Objetivos:</a:t>
            </a:r>
            <a:r>
              <a:rPr lang="es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s" sz="16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reformar las instituciones para que la UE pudiese funcionar eficientemente tras sumar 25 países miembros.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s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Principales cambios: </a:t>
            </a:r>
            <a:r>
              <a:rPr lang="es" sz="16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métodos para cambiar la composición de la Comisión y redefinir el sistema de voto en el Consejo</a:t>
            </a:r>
            <a:r>
              <a:rPr lang="es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299" y="1735387"/>
            <a:ext cx="3622701" cy="241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197075" y="197075"/>
            <a:ext cx="8635200" cy="8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Merriweather"/>
                <a:ea typeface="Merriweather"/>
                <a:cs typeface="Merriweather"/>
                <a:sym typeface="Merriweather"/>
              </a:rPr>
              <a:t>2.8 TRATADO DE LISBOA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827700"/>
            <a:ext cx="4654500" cy="39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Se firmó tras el fracaso de otro tratado en 2004. Con él desapareció la organización defensiva UEO.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Firma: </a:t>
            </a:r>
            <a:r>
              <a:rPr lang="es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13 diciembre 2007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Entrada en vigor: </a:t>
            </a:r>
            <a:r>
              <a:rPr lang="es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1 diciembre 2009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Objetivos: </a:t>
            </a:r>
            <a:r>
              <a:rPr lang="es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hacer la UE más democrática, eficiente y mejor capacitada para abordar problemas mundiales (cambio climático).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Principales cambios: </a:t>
            </a:r>
            <a:r>
              <a:rPr lang="es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iniciativa ciudadana, cambio de los procedimientos de voto en el consejo… 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 rotWithShape="1">
          <a:blip r:embed="rId3">
            <a:alphaModFix/>
          </a:blip>
          <a:srcRect b="-40646" l="2515" r="0" t="0"/>
          <a:stretch/>
        </p:blipFill>
        <p:spPr>
          <a:xfrm>
            <a:off x="5399700" y="1518100"/>
            <a:ext cx="3066250" cy="32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47950"/>
            <a:ext cx="8520600" cy="4647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197075"/>
            <a:ext cx="8520600" cy="7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300">
                <a:latin typeface="Caveat"/>
                <a:ea typeface="Caveat"/>
                <a:cs typeface="Caveat"/>
                <a:sym typeface="Caveat"/>
              </a:rPr>
              <a:t>ÍNDICE</a:t>
            </a:r>
            <a:endParaRPr b="1" sz="43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958475"/>
            <a:ext cx="8674800" cy="41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erriweather"/>
              <a:buAutoNum type="arabicPeriod"/>
            </a:pPr>
            <a:r>
              <a:rPr b="1" lang="es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¿QUÉ ES UN TRATADO?</a:t>
            </a:r>
            <a:endParaRPr b="1" sz="2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erriweather"/>
              <a:buAutoNum type="arabicPeriod"/>
            </a:pPr>
            <a:r>
              <a:rPr b="1" lang="es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¿CUÁLES SON LOS TRATADOS MÁS IMPORTANTES?</a:t>
            </a:r>
            <a:endParaRPr b="1" sz="2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erriweather"/>
              <a:buAutoNum type="arabicPeriod"/>
            </a:pPr>
            <a:r>
              <a:rPr lang="es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TRATADO CONSTITUTIVO DE LA COMUNIDAD EUROPEA DEL CARBÓN Y DEL ACERO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erriweather"/>
              <a:buAutoNum type="arabicPeriod"/>
            </a:pPr>
            <a:r>
              <a:rPr lang="es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TRATADOS DE ROMA: TRATADOS CEE Y EURATOM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erriweather"/>
              <a:buAutoNum type="arabicPeriod"/>
            </a:pPr>
            <a:r>
              <a:rPr lang="es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TRATADO DE BRUSELAS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erriweather"/>
              <a:buAutoNum type="arabicPeriod"/>
            </a:pPr>
            <a:r>
              <a:rPr lang="es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ACTA ÚNICA EUROPEA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erriweather"/>
              <a:buAutoNum type="arabicPeriod"/>
            </a:pPr>
            <a:r>
              <a:rPr lang="es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TRATADO DE MAASTRICHT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erriweather"/>
              <a:buAutoNum type="arabicPeriod"/>
            </a:pPr>
            <a:r>
              <a:rPr lang="es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TRATADO DE ÁMSTERDAM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erriweather"/>
              <a:buAutoNum type="arabicPeriod"/>
            </a:pPr>
            <a:r>
              <a:rPr lang="es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TRATADO DE NIZA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erriweather"/>
              <a:buAutoNum type="arabicPeriod"/>
            </a:pPr>
            <a:r>
              <a:rPr lang="es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TRATADO DE LISBOA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AutoNum type="arabicPeriod"/>
            </a:pPr>
            <a:r>
              <a:rPr b="1" lang="es">
                <a:latin typeface="Merriweather"/>
                <a:ea typeface="Merriweather"/>
                <a:cs typeface="Merriweather"/>
                <a:sym typeface="Merriweather"/>
              </a:rPr>
              <a:t>¿QUÉ ES UN TRATADO DE LA UE?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197075" y="1152475"/>
            <a:ext cx="4769100" cy="3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Un </a:t>
            </a:r>
            <a:r>
              <a:rPr b="1" lang="es" sz="17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tratado</a:t>
            </a:r>
            <a:r>
              <a:rPr lang="es" sz="17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 es un acuerdo entre los países miembros de la UE. Establece los objetivos de la UE, las normas aplicables a sus instituciones, la manera en que se toman las decisiones y la relación que existe entre la Unión y sus países miembros.</a:t>
            </a:r>
            <a:endParaRPr sz="170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Los tratados se modifican para aumentar la </a:t>
            </a:r>
            <a:r>
              <a:rPr b="1" lang="es" sz="17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eficiencia</a:t>
            </a:r>
            <a:r>
              <a:rPr lang="es" sz="17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 y la </a:t>
            </a:r>
            <a:r>
              <a:rPr b="1" lang="es" sz="17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transparencia</a:t>
            </a:r>
            <a:r>
              <a:rPr lang="es" sz="17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 de la UE, para preparar la llegada de nuevos países miembros y para introducir nuevos ámbitos de cooperación, como la moneda única.</a:t>
            </a:r>
            <a:endParaRPr sz="170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8350" y="1770063"/>
            <a:ext cx="3048000" cy="2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197075" y="157650"/>
            <a:ext cx="8769600" cy="8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latin typeface="Merriweather"/>
                <a:ea typeface="Merriweather"/>
                <a:cs typeface="Merriweather"/>
                <a:sym typeface="Merriweather"/>
              </a:rPr>
              <a:t>2. </a:t>
            </a:r>
            <a:r>
              <a:rPr b="1" lang="es" sz="2400">
                <a:latin typeface="Merriweather"/>
                <a:ea typeface="Merriweather"/>
                <a:cs typeface="Merriweather"/>
                <a:sym typeface="Merriweather"/>
              </a:rPr>
              <a:t>¿CUÁLES SON LOS TRATADOS MÁS  IMPORTANTES?</a:t>
            </a:r>
            <a:endParaRPr b="1"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5" name="Google Shape;75;p16"/>
          <p:cNvSpPr txBox="1"/>
          <p:nvPr>
            <p:ph idx="2" type="body"/>
          </p:nvPr>
        </p:nvSpPr>
        <p:spPr>
          <a:xfrm>
            <a:off x="4572000" y="867100"/>
            <a:ext cx="4260300" cy="41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Por orden cronológico del más antiguo al más reciente, los tratados son: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➢"/>
            </a:pPr>
            <a:r>
              <a:rPr lang="es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Tratado constitutivo de la Comunidad Europea del Carbón y del Acero.</a:t>
            </a:r>
            <a:endParaRPr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➢"/>
            </a:pPr>
            <a:r>
              <a:rPr lang="es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Tratados de Roma: Tratados CEE y Euratom</a:t>
            </a:r>
            <a:endParaRPr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➢"/>
            </a:pPr>
            <a:r>
              <a:rPr lang="es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Tratado de Bruselas</a:t>
            </a:r>
            <a:endParaRPr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➢"/>
            </a:pPr>
            <a:r>
              <a:rPr lang="es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Acta Única Europea</a:t>
            </a:r>
            <a:endParaRPr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➢"/>
            </a:pPr>
            <a:r>
              <a:rPr lang="es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Tratado de Maastricht</a:t>
            </a:r>
            <a:endParaRPr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"/>
              <a:buChar char="➢"/>
            </a:pPr>
            <a:r>
              <a:rPr lang="es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Tratado de Ámsterdam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➢"/>
            </a:pPr>
            <a:r>
              <a:rPr lang="es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Tratado de Niza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"/>
              <a:buChar char="➢"/>
            </a:pPr>
            <a:r>
              <a:rPr lang="es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Tratado de Lisboa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35700"/>
            <a:ext cx="3999901" cy="2249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118250" y="256200"/>
            <a:ext cx="9025800" cy="7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Merriweather"/>
                <a:ea typeface="Merriweather"/>
                <a:cs typeface="Merriweather"/>
                <a:sym typeface="Merriweather"/>
              </a:rPr>
              <a:t>2.1 TRATADO CONSTITUTIVO DE LA COMUNIDAD EUROPEA DEL CARBÓN Y DEL ACERO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2" name="Google Shape;82;p17"/>
          <p:cNvSpPr txBox="1"/>
          <p:nvPr>
            <p:ph idx="2" type="body"/>
          </p:nvPr>
        </p:nvSpPr>
        <p:spPr>
          <a:xfrm>
            <a:off x="4572000" y="1379475"/>
            <a:ext cx="4414200" cy="35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Firma:</a:t>
            </a:r>
            <a:r>
              <a:rPr lang="es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18 abril 1951</a:t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Entrada en vigor: </a:t>
            </a:r>
            <a:r>
              <a:rPr lang="es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23 julio 1952</a:t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Expiración: </a:t>
            </a:r>
            <a:r>
              <a:rPr lang="es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23 julio 2002</a:t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Objetivos: </a:t>
            </a:r>
            <a:r>
              <a:rPr lang="es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hacer interdependientes los sectores del carbón y del acero, de modo que, a partir de ese momento, ningún país pueda movilizar sus fuerzas armadas sin que los demás países se percaten; con ello se mitigaron la desconfianza y las tensiones tras la Segunda Guerra Mundial. </a:t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El Tratado CECA expiró en 2002.</a:t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93149"/>
            <a:ext cx="1976974" cy="202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7" y="3627811"/>
            <a:ext cx="2114550" cy="1407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0438" y="1820800"/>
            <a:ext cx="1857375" cy="24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157650" y="445025"/>
            <a:ext cx="884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Merriweather"/>
                <a:ea typeface="Merriweather"/>
                <a:cs typeface="Merriweather"/>
                <a:sym typeface="Merriweather"/>
              </a:rPr>
              <a:t>2.2 </a:t>
            </a:r>
            <a:r>
              <a:rPr b="1" lang="es" sz="2400">
                <a:latin typeface="Merriweather"/>
                <a:ea typeface="Merriweather"/>
                <a:cs typeface="Merriweather"/>
                <a:sym typeface="Merriweather"/>
              </a:rPr>
              <a:t>TRATADOS DE ROMA: TRATADOS CEE Y EURATOM</a:t>
            </a:r>
            <a:endParaRPr b="1"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4260300" cy="3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Firma: </a:t>
            </a:r>
            <a:r>
              <a:rPr lang="es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25 marzo 1957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Entrada en vigor:</a:t>
            </a:r>
            <a:r>
              <a:rPr lang="es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1 enero 1958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Objetivos: </a:t>
            </a:r>
            <a:r>
              <a:rPr lang="es" sz="16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Establecer la Comunidad Económica Europea (CEE) y la Comunidad Europea de la Energía Atómica (Euratom).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Principales cambios:</a:t>
            </a:r>
            <a:r>
              <a:rPr lang="es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s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s" sz="16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profundización de la integración europea para incluir la cooperación económica general.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404040"/>
              </a:solidFill>
              <a:highlight>
                <a:srgbClr val="FFFFFF"/>
              </a:highlight>
            </a:endParaRPr>
          </a:p>
        </p:txBody>
      </p:sp>
      <p:sp>
        <p:nvSpPr>
          <p:cNvPr id="92" name="Google Shape;92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2838" y="1152463"/>
            <a:ext cx="284797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2838" y="3067050"/>
            <a:ext cx="2847975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Merriweather"/>
                <a:ea typeface="Merriweather"/>
                <a:cs typeface="Merriweather"/>
                <a:sym typeface="Merriweather"/>
              </a:rPr>
              <a:t>2.3 TRATADO DE BRUSELAS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0" name="Google Shape;100;p19"/>
          <p:cNvSpPr txBox="1"/>
          <p:nvPr>
            <p:ph idx="2" type="body"/>
          </p:nvPr>
        </p:nvSpPr>
        <p:spPr>
          <a:xfrm>
            <a:off x="4572000" y="1152475"/>
            <a:ext cx="4394700" cy="36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Firma: </a:t>
            </a:r>
            <a:r>
              <a:rPr lang="es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8 abril 1965 </a:t>
            </a:r>
            <a:endParaRPr sz="15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Entrada en vigor: </a:t>
            </a:r>
            <a:r>
              <a:rPr lang="es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1 julio 1967</a:t>
            </a:r>
            <a:endParaRPr sz="15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Objetivos:</a:t>
            </a:r>
            <a:r>
              <a:rPr lang="es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racionalizar las instituciones europeas.</a:t>
            </a:r>
            <a:endParaRPr b="1" sz="15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Principales cambios: </a:t>
            </a:r>
            <a:r>
              <a:rPr lang="es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creación de una única Comisión y un único Consejo al servicio de las tres Comunidades Europeas (CEE, Euratom y CECA). </a:t>
            </a:r>
            <a:endParaRPr sz="15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Fue modificado por el Tratado de Ámsterdam.</a:t>
            </a:r>
            <a:endParaRPr sz="15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88" y="1449863"/>
            <a:ext cx="2970125" cy="282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Merriweather"/>
                <a:ea typeface="Merriweather"/>
                <a:cs typeface="Merriweather"/>
                <a:sym typeface="Merriweather"/>
              </a:rPr>
              <a:t>2.4 ACTA ÚNICA EUROPEA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197075" y="1017725"/>
            <a:ext cx="5084400" cy="39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Con este tratado se pretendía crear un espacio europeo sin fronteras internas, la libre circulación de personas, mercancías y servicios, y profundizar en el desarrollo de la integración europea.</a:t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Firma:</a:t>
            </a:r>
            <a:r>
              <a:rPr lang="es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s" sz="1200">
                <a:solidFill>
                  <a:srgbClr val="404040"/>
                </a:solidFill>
                <a:highlight>
                  <a:srgbClr val="FFFFFF"/>
                </a:highlight>
              </a:rPr>
              <a:t> </a:t>
            </a:r>
            <a:r>
              <a:rPr lang="es" sz="12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17  febrero  1986 (Luxemburgo) / 28 febrero 1986 (La Haya)</a:t>
            </a:r>
            <a:endParaRPr sz="12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Entrada en vigor: </a:t>
            </a:r>
            <a:r>
              <a:rPr lang="es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1 julio 1987</a:t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Objetivos: </a:t>
            </a:r>
            <a:r>
              <a:rPr lang="es" sz="13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reformar las instituciones para la adhesión de España y Portugal, y agilizar la toma de decisiones (llegada mercado único).</a:t>
            </a:r>
            <a:endParaRPr sz="130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s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Principales cambios: </a:t>
            </a:r>
            <a:r>
              <a:rPr lang="es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 ampliación de la votación por mayoría cualificada en el Consejo 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7401" y="1603992"/>
            <a:ext cx="3038425" cy="1935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Merriweather"/>
                <a:ea typeface="Merriweather"/>
                <a:cs typeface="Merriweather"/>
                <a:sym typeface="Merriweather"/>
              </a:rPr>
              <a:t>2.5 TRATADO DE MAASTRICHT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 txBox="1"/>
          <p:nvPr>
            <p:ph idx="2" type="body"/>
          </p:nvPr>
        </p:nvSpPr>
        <p:spPr>
          <a:xfrm>
            <a:off x="4709950" y="1017725"/>
            <a:ext cx="4122300" cy="37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Modificó todos los tratados anteriores.</a:t>
            </a:r>
            <a:endParaRPr sz="15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Firma:</a:t>
            </a:r>
            <a:r>
              <a:rPr lang="es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7 febrero 1992</a:t>
            </a:r>
            <a:endParaRPr sz="15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Entrada en vigor: </a:t>
            </a:r>
            <a:r>
              <a:rPr lang="es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1 noviembre 1993</a:t>
            </a:r>
            <a:endParaRPr sz="15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Objetivos: </a:t>
            </a:r>
            <a:r>
              <a:rPr lang="es" sz="1500">
                <a:solidFill>
                  <a:srgbClr val="404040"/>
                </a:solidFill>
                <a:highlight>
                  <a:srgbClr val="FFFFFF"/>
                </a:highlight>
              </a:rPr>
              <a:t> </a:t>
            </a:r>
            <a:r>
              <a:rPr lang="es" sz="15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preparar la Unión Monetaria Europea e introducir elementos de unión política (ciudadanía, política común de relaciones exteriores y asuntos internos)</a:t>
            </a:r>
            <a:endParaRPr sz="15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Principales cambios:</a:t>
            </a:r>
            <a:r>
              <a:rPr lang="es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establecimiento de la Unión Europea e introducción del procedimiento de codecisión.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2" y="1152477"/>
            <a:ext cx="2785475" cy="205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4100" y="3346975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