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Lobster"/>
      <p:regular r:id="rId14"/>
    </p:embeddedFont>
    <p:embeddedFont>
      <p:font typeface="Arim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regular.fntdata"/><Relationship Id="rId14" Type="http://schemas.openxmlformats.org/officeDocument/2006/relationships/font" Target="fonts/Lobster-regular.fntdata"/><Relationship Id="rId17" Type="http://schemas.openxmlformats.org/officeDocument/2006/relationships/font" Target="fonts/Arimo-italic.fntdata"/><Relationship Id="rId16" Type="http://schemas.openxmlformats.org/officeDocument/2006/relationships/font" Target="fonts/Arim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666fe8e82a439fd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666fe8e82a439fd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666fe8e82a439fd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666fe8e82a439fd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a9ea7894d0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a9ea7894d0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6eecb6a5e6d8d9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6eecb6a5e6d8d9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9e56d1467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9e56d1467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9e56d146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9e56d146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9e56d146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9e56d146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53" name="Shape 53"/>
        <p:cNvGrpSpPr/>
        <p:nvPr/>
      </p:nvGrpSpPr>
      <p:grpSpPr>
        <a:xfrm>
          <a:off x="0" y="0"/>
          <a:ext cx="0" cy="0"/>
          <a:chOff x="0" y="0"/>
          <a:chExt cx="0" cy="0"/>
        </a:xfrm>
      </p:grpSpPr>
      <p:sp>
        <p:nvSpPr>
          <p:cNvPr id="54" name="Google Shape;54;p13"/>
          <p:cNvSpPr/>
          <p:nvPr/>
        </p:nvSpPr>
        <p:spPr>
          <a:xfrm>
            <a:off x="847425" y="575850"/>
            <a:ext cx="7650000" cy="3267600"/>
          </a:xfrm>
          <a:prstGeom prst="horizontalScroll">
            <a:avLst>
              <a:gd fmla="val 12500" name="adj"/>
            </a:avLst>
          </a:prstGeom>
          <a:gradFill>
            <a:gsLst>
              <a:gs pos="0">
                <a:srgbClr val="FFFFFF"/>
              </a:gs>
              <a:gs pos="100000">
                <a:srgbClr val="B3B3B3"/>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ph type="ctrTitle"/>
          </p:nvPr>
        </p:nvSpPr>
        <p:spPr>
          <a:xfrm>
            <a:off x="620500" y="958050"/>
            <a:ext cx="7876800" cy="2503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i="1" lang="es" sz="7000">
                <a:solidFill>
                  <a:srgbClr val="8E7CC3"/>
                </a:solidFill>
                <a:latin typeface="Impact"/>
                <a:ea typeface="Impact"/>
                <a:cs typeface="Impact"/>
                <a:sym typeface="Impact"/>
              </a:rPr>
              <a:t>LOS TRATADOS DE EUROPA</a:t>
            </a:r>
            <a:endParaRPr b="1" i="1" sz="7000">
              <a:solidFill>
                <a:srgbClr val="8E7CC3"/>
              </a:solidFill>
              <a:latin typeface="Impact"/>
              <a:ea typeface="Impact"/>
              <a:cs typeface="Impact"/>
              <a:sym typeface="Impact"/>
            </a:endParaRPr>
          </a:p>
        </p:txBody>
      </p:sp>
      <p:sp>
        <p:nvSpPr>
          <p:cNvPr id="56" name="Google Shape;56;p13"/>
          <p:cNvSpPr txBox="1"/>
          <p:nvPr>
            <p:ph idx="1" type="subTitle"/>
          </p:nvPr>
        </p:nvSpPr>
        <p:spPr>
          <a:xfrm>
            <a:off x="3389575" y="4398575"/>
            <a:ext cx="5442600" cy="74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
                <a:solidFill>
                  <a:schemeClr val="dk1"/>
                </a:solidFill>
                <a:latin typeface="Lobster"/>
                <a:ea typeface="Lobster"/>
                <a:cs typeface="Lobster"/>
                <a:sym typeface="Lobster"/>
              </a:rPr>
              <a:t>Aitana Holguera </a:t>
            </a:r>
            <a:r>
              <a:rPr b="1" lang="es">
                <a:solidFill>
                  <a:schemeClr val="dk1"/>
                </a:solidFill>
                <a:latin typeface="Lobster"/>
                <a:ea typeface="Lobster"/>
                <a:cs typeface="Lobster"/>
                <a:sym typeface="Lobster"/>
              </a:rPr>
              <a:t>González </a:t>
            </a:r>
            <a:endParaRPr b="1">
              <a:solidFill>
                <a:schemeClr val="dk1"/>
              </a:solidFill>
              <a:latin typeface="Lobster"/>
              <a:ea typeface="Lobster"/>
              <a:cs typeface="Lobster"/>
              <a:sym typeface="Lobster"/>
            </a:endParaRPr>
          </a:p>
        </p:txBody>
      </p:sp>
    </p:spTree>
  </p:cSld>
  <p:clrMapOvr>
    <a:masterClrMapping/>
  </p:clrMapOvr>
  <mc:AlternateContent>
    <mc:Choice Requires="p14">
      <p:transition spd="slow" p14:dur="2500">
        <p14:gallery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s">
                <a:solidFill>
                  <a:srgbClr val="8E7CC3"/>
                </a:solidFill>
                <a:latin typeface="Lobster"/>
                <a:ea typeface="Lobster"/>
                <a:cs typeface="Lobster"/>
                <a:sym typeface="Lobster"/>
              </a:rPr>
              <a:t>Índice:</a:t>
            </a:r>
            <a:endParaRPr b="1">
              <a:solidFill>
                <a:srgbClr val="8E7CC3"/>
              </a:solidFill>
              <a:latin typeface="Lobster"/>
              <a:ea typeface="Lobster"/>
              <a:cs typeface="Lobster"/>
              <a:sym typeface="Lobster"/>
            </a:endParaRPr>
          </a:p>
        </p:txBody>
      </p:sp>
      <p:sp>
        <p:nvSpPr>
          <p:cNvPr id="62" name="Google Shape;62;p14"/>
          <p:cNvSpPr txBox="1"/>
          <p:nvPr>
            <p:ph idx="1" type="body"/>
          </p:nvPr>
        </p:nvSpPr>
        <p:spPr>
          <a:xfrm>
            <a:off x="311700" y="1392750"/>
            <a:ext cx="3984900" cy="31761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AutoNum type="arabicPeriod"/>
            </a:pPr>
            <a:r>
              <a:rPr b="1" lang="es" sz="2000">
                <a:solidFill>
                  <a:srgbClr val="000000"/>
                </a:solidFill>
              </a:rPr>
              <a:t>El </a:t>
            </a:r>
            <a:r>
              <a:rPr b="1" lang="es" sz="2000">
                <a:solidFill>
                  <a:srgbClr val="000000"/>
                </a:solidFill>
              </a:rPr>
              <a:t>tratado de Roma </a:t>
            </a:r>
            <a:endParaRPr b="1" sz="2000">
              <a:solidFill>
                <a:srgbClr val="000000"/>
              </a:solidFill>
            </a:endParaRPr>
          </a:p>
          <a:p>
            <a:pPr indent="0" lvl="0" marL="0" rtl="0" algn="l">
              <a:spcBef>
                <a:spcPts val="1600"/>
              </a:spcBef>
              <a:spcAft>
                <a:spcPts val="0"/>
              </a:spcAft>
              <a:buNone/>
            </a:pPr>
            <a:r>
              <a:rPr b="1" lang="es" sz="2000">
                <a:solidFill>
                  <a:srgbClr val="000000"/>
                </a:solidFill>
              </a:rPr>
              <a:t>2. El tratado de Maastricht</a:t>
            </a:r>
            <a:endParaRPr b="1" sz="2000">
              <a:solidFill>
                <a:srgbClr val="000000"/>
              </a:solidFill>
            </a:endParaRPr>
          </a:p>
          <a:p>
            <a:pPr indent="0" lvl="0" marL="0" rtl="0" algn="l">
              <a:spcBef>
                <a:spcPts val="1600"/>
              </a:spcBef>
              <a:spcAft>
                <a:spcPts val="0"/>
              </a:spcAft>
              <a:buNone/>
            </a:pPr>
            <a:r>
              <a:rPr b="1" lang="es" sz="2000">
                <a:solidFill>
                  <a:srgbClr val="000000"/>
                </a:solidFill>
              </a:rPr>
              <a:t>3. El tratado de Ámsterdam</a:t>
            </a:r>
            <a:endParaRPr b="1" sz="2000">
              <a:solidFill>
                <a:srgbClr val="000000"/>
              </a:solidFill>
            </a:endParaRPr>
          </a:p>
          <a:p>
            <a:pPr indent="0" lvl="0" marL="0" rtl="0" algn="l">
              <a:spcBef>
                <a:spcPts val="1600"/>
              </a:spcBef>
              <a:spcAft>
                <a:spcPts val="0"/>
              </a:spcAft>
              <a:buNone/>
            </a:pPr>
            <a:r>
              <a:rPr b="1" lang="es" sz="2000">
                <a:solidFill>
                  <a:srgbClr val="000000"/>
                </a:solidFill>
              </a:rPr>
              <a:t>4. Hacia el tratado de Niza</a:t>
            </a:r>
            <a:endParaRPr b="1" sz="2000">
              <a:solidFill>
                <a:srgbClr val="000000"/>
              </a:solidFill>
            </a:endParaRPr>
          </a:p>
          <a:p>
            <a:pPr indent="0" lvl="0" marL="0" rtl="0" algn="l">
              <a:spcBef>
                <a:spcPts val="1600"/>
              </a:spcBef>
              <a:spcAft>
                <a:spcPts val="1600"/>
              </a:spcAft>
              <a:buNone/>
            </a:pPr>
            <a:r>
              <a:rPr b="1" lang="es" sz="2000">
                <a:solidFill>
                  <a:srgbClr val="000000"/>
                </a:solidFill>
              </a:rPr>
              <a:t>5. El tratado de Lisboa</a:t>
            </a:r>
            <a:endParaRPr b="1" sz="2000">
              <a:solidFill>
                <a:srgbClr val="000000"/>
              </a:solidFill>
            </a:endParaRPr>
          </a:p>
        </p:txBody>
      </p:sp>
      <p:pic>
        <p:nvPicPr>
          <p:cNvPr id="63" name="Google Shape;63;p14"/>
          <p:cNvPicPr preferRelativeResize="0"/>
          <p:nvPr/>
        </p:nvPicPr>
        <p:blipFill>
          <a:blip r:embed="rId3">
            <a:alphaModFix/>
          </a:blip>
          <a:stretch>
            <a:fillRect/>
          </a:stretch>
        </p:blipFill>
        <p:spPr>
          <a:xfrm>
            <a:off x="4463175" y="1288100"/>
            <a:ext cx="3333750" cy="2266950"/>
          </a:xfrm>
          <a:prstGeom prst="rect">
            <a:avLst/>
          </a:prstGeom>
          <a:noFill/>
          <a:ln>
            <a:noFill/>
          </a:ln>
        </p:spPr>
      </p:pic>
    </p:spTree>
  </p:cSld>
  <p:clrMapOvr>
    <a:masterClrMapping/>
  </p:clrMapOvr>
  <mc:AlternateContent>
    <mc:Choice Requires="p14">
      <p:transition spd="slow" p14:dur="25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67" name="Shape 67"/>
        <p:cNvGrpSpPr/>
        <p:nvPr/>
      </p:nvGrpSpPr>
      <p:grpSpPr>
        <a:xfrm>
          <a:off x="0" y="0"/>
          <a:ext cx="0" cy="0"/>
          <a:chOff x="0" y="0"/>
          <a:chExt cx="0" cy="0"/>
        </a:xfrm>
      </p:grpSpPr>
      <p:sp>
        <p:nvSpPr>
          <p:cNvPr id="68" name="Google Shape;68;p15"/>
          <p:cNvSpPr/>
          <p:nvPr/>
        </p:nvSpPr>
        <p:spPr>
          <a:xfrm>
            <a:off x="374425" y="375025"/>
            <a:ext cx="886800" cy="846900"/>
          </a:xfrm>
          <a:prstGeom prst="cube">
            <a:avLst>
              <a:gd fmla="val 25000" name="adj"/>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ph type="title"/>
          </p:nvPr>
        </p:nvSpPr>
        <p:spPr>
          <a:xfrm>
            <a:off x="311700" y="552394"/>
            <a:ext cx="8520600" cy="105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900">
                <a:solidFill>
                  <a:srgbClr val="000000"/>
                </a:solidFill>
                <a:latin typeface="Lobster"/>
                <a:ea typeface="Lobster"/>
                <a:cs typeface="Lobster"/>
                <a:sym typeface="Lobster"/>
              </a:rPr>
              <a:t>   1.        El tratado de Roma</a:t>
            </a:r>
            <a:endParaRPr sz="2900">
              <a:solidFill>
                <a:srgbClr val="000000"/>
              </a:solidFill>
              <a:latin typeface="Lobster"/>
              <a:ea typeface="Lobster"/>
              <a:cs typeface="Lobster"/>
              <a:sym typeface="Lobster"/>
            </a:endParaRPr>
          </a:p>
        </p:txBody>
      </p:sp>
      <p:sp>
        <p:nvSpPr>
          <p:cNvPr id="70" name="Google Shape;70;p15"/>
          <p:cNvSpPr txBox="1"/>
          <p:nvPr>
            <p:ph idx="1" type="body"/>
          </p:nvPr>
        </p:nvSpPr>
        <p:spPr>
          <a:xfrm>
            <a:off x="374425" y="1468400"/>
            <a:ext cx="4572600" cy="351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s" sz="1300">
                <a:solidFill>
                  <a:srgbClr val="000000"/>
                </a:solidFill>
                <a:latin typeface="Arimo"/>
                <a:ea typeface="Arimo"/>
                <a:cs typeface="Arimo"/>
                <a:sym typeface="Arimo"/>
              </a:rPr>
              <a:t>La CEE entró en vigor el 1 de enero de 1958 según lo dispuesto en el Tratado de Roma . Para conseguir esto establecían los siguientes acuerdos: La unión aduanera entre los Estados miembros manteniendo una política comercial comunitaria no sólo entre ellos sino también con terceros países con un arancel exterior común, la defensa de la libre circulación de mercancías, personas y capitales, el establecimiento de políticas comunes en materia agrícola y transportes, el establecimiento de sucesivos acuerdos con objetivos más ambiciosos que supusieran un nivel de integración más avanzado como la unión monetaria y la convergencia de las políticas económicas.</a:t>
            </a:r>
            <a:endParaRPr b="1" sz="1300">
              <a:solidFill>
                <a:srgbClr val="000000"/>
              </a:solidFill>
              <a:latin typeface="Arimo"/>
              <a:ea typeface="Arimo"/>
              <a:cs typeface="Arimo"/>
              <a:sym typeface="Arimo"/>
            </a:endParaRPr>
          </a:p>
        </p:txBody>
      </p:sp>
      <p:pic>
        <p:nvPicPr>
          <p:cNvPr id="71" name="Google Shape;71;p15"/>
          <p:cNvPicPr preferRelativeResize="0"/>
          <p:nvPr/>
        </p:nvPicPr>
        <p:blipFill>
          <a:blip r:embed="rId3">
            <a:alphaModFix/>
          </a:blip>
          <a:stretch>
            <a:fillRect/>
          </a:stretch>
        </p:blipFill>
        <p:spPr>
          <a:xfrm>
            <a:off x="5581400" y="1607794"/>
            <a:ext cx="3183275" cy="1799525"/>
          </a:xfrm>
          <a:prstGeom prst="rect">
            <a:avLst/>
          </a:prstGeom>
          <a:noFill/>
          <a:ln>
            <a:noFill/>
          </a:ln>
        </p:spPr>
      </p:pic>
    </p:spTree>
  </p:cSld>
  <p:clrMapOvr>
    <a:masterClrMapping/>
  </p:clrMapOvr>
  <mc:AlternateContent>
    <mc:Choice Requires="p14">
      <p:transition spd="slow" p14:dur="2500">
        <p14:gallery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75" name="Shape 75"/>
        <p:cNvGrpSpPr/>
        <p:nvPr/>
      </p:nvGrpSpPr>
      <p:grpSpPr>
        <a:xfrm>
          <a:off x="0" y="0"/>
          <a:ext cx="0" cy="0"/>
          <a:chOff x="0" y="0"/>
          <a:chExt cx="0" cy="0"/>
        </a:xfrm>
      </p:grpSpPr>
      <p:sp>
        <p:nvSpPr>
          <p:cNvPr id="76" name="Google Shape;76;p16"/>
          <p:cNvSpPr/>
          <p:nvPr/>
        </p:nvSpPr>
        <p:spPr>
          <a:xfrm>
            <a:off x="443100" y="300375"/>
            <a:ext cx="870900" cy="882300"/>
          </a:xfrm>
          <a:prstGeom prst="cube">
            <a:avLst>
              <a:gd fmla="val 25000" name="adj"/>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6"/>
          <p:cNvSpPr txBox="1"/>
          <p:nvPr>
            <p:ph type="title"/>
          </p:nvPr>
        </p:nvSpPr>
        <p:spPr>
          <a:xfrm>
            <a:off x="600700" y="450525"/>
            <a:ext cx="8381700" cy="88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900">
                <a:latin typeface="Lobster"/>
                <a:ea typeface="Lobster"/>
                <a:cs typeface="Lobster"/>
                <a:sym typeface="Lobster"/>
              </a:rPr>
              <a:t>2.       El tratado de Maastricht</a:t>
            </a:r>
            <a:endParaRPr sz="2900">
              <a:latin typeface="Lobster"/>
              <a:ea typeface="Lobster"/>
              <a:cs typeface="Lobster"/>
              <a:sym typeface="Lobster"/>
            </a:endParaRPr>
          </a:p>
        </p:txBody>
      </p:sp>
      <p:sp>
        <p:nvSpPr>
          <p:cNvPr id="78" name="Google Shape;78;p16"/>
          <p:cNvSpPr txBox="1"/>
          <p:nvPr>
            <p:ph idx="1" type="body"/>
          </p:nvPr>
        </p:nvSpPr>
        <p:spPr>
          <a:xfrm>
            <a:off x="311700" y="2678625"/>
            <a:ext cx="3999900" cy="174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500">
              <a:solidFill>
                <a:srgbClr val="202124"/>
              </a:solidFill>
              <a:highlight>
                <a:srgbClr val="F8F9FA"/>
              </a:highlight>
              <a:latin typeface="Arimo"/>
              <a:ea typeface="Arimo"/>
              <a:cs typeface="Arimo"/>
              <a:sym typeface="Arimo"/>
            </a:endParaRPr>
          </a:p>
          <a:p>
            <a:pPr indent="0" lvl="0" marL="0" rtl="0" algn="l">
              <a:spcBef>
                <a:spcPts val="1600"/>
              </a:spcBef>
              <a:spcAft>
                <a:spcPts val="0"/>
              </a:spcAft>
              <a:buNone/>
            </a:pPr>
            <a:r>
              <a:t/>
            </a:r>
            <a:endParaRPr b="1" sz="1500">
              <a:solidFill>
                <a:srgbClr val="202124"/>
              </a:solidFill>
              <a:highlight>
                <a:srgbClr val="F8F9FA"/>
              </a:highlight>
              <a:latin typeface="Arimo"/>
              <a:ea typeface="Arimo"/>
              <a:cs typeface="Arimo"/>
              <a:sym typeface="Arimo"/>
            </a:endParaRPr>
          </a:p>
          <a:p>
            <a:pPr indent="0" lvl="0" marL="0" rtl="0" algn="l">
              <a:spcBef>
                <a:spcPts val="1600"/>
              </a:spcBef>
              <a:spcAft>
                <a:spcPts val="0"/>
              </a:spcAft>
              <a:buNone/>
            </a:pPr>
            <a:r>
              <a:t/>
            </a:r>
            <a:endParaRPr b="1" sz="1500">
              <a:solidFill>
                <a:srgbClr val="202124"/>
              </a:solidFill>
              <a:highlight>
                <a:srgbClr val="F8F9FA"/>
              </a:highlight>
              <a:latin typeface="Arimo"/>
              <a:ea typeface="Arimo"/>
              <a:cs typeface="Arimo"/>
              <a:sym typeface="Arimo"/>
            </a:endParaRPr>
          </a:p>
          <a:p>
            <a:pPr indent="0" lvl="0" marL="0" rtl="0" algn="l">
              <a:spcBef>
                <a:spcPts val="1600"/>
              </a:spcBef>
              <a:spcAft>
                <a:spcPts val="0"/>
              </a:spcAft>
              <a:buNone/>
            </a:pPr>
            <a:r>
              <a:t/>
            </a:r>
            <a:endParaRPr b="1" sz="1500">
              <a:solidFill>
                <a:srgbClr val="202124"/>
              </a:solidFill>
              <a:highlight>
                <a:srgbClr val="F8F9FA"/>
              </a:highlight>
              <a:latin typeface="Arimo"/>
              <a:ea typeface="Arimo"/>
              <a:cs typeface="Arimo"/>
              <a:sym typeface="Arimo"/>
            </a:endParaRPr>
          </a:p>
          <a:p>
            <a:pPr indent="0" lvl="0" marL="0" rtl="0" algn="l">
              <a:spcBef>
                <a:spcPts val="1600"/>
              </a:spcBef>
              <a:spcAft>
                <a:spcPts val="1600"/>
              </a:spcAft>
              <a:buNone/>
            </a:pPr>
            <a:r>
              <a:t/>
            </a:r>
            <a:endParaRPr b="1" sz="400"/>
          </a:p>
        </p:txBody>
      </p:sp>
      <p:pic>
        <p:nvPicPr>
          <p:cNvPr id="79" name="Google Shape;79;p16"/>
          <p:cNvPicPr preferRelativeResize="0"/>
          <p:nvPr/>
        </p:nvPicPr>
        <p:blipFill>
          <a:blip r:embed="rId3">
            <a:alphaModFix/>
          </a:blip>
          <a:stretch>
            <a:fillRect/>
          </a:stretch>
        </p:blipFill>
        <p:spPr>
          <a:xfrm>
            <a:off x="5228875" y="1332825"/>
            <a:ext cx="3592845" cy="2020975"/>
          </a:xfrm>
          <a:prstGeom prst="rect">
            <a:avLst/>
          </a:prstGeom>
          <a:noFill/>
          <a:ln>
            <a:noFill/>
          </a:ln>
        </p:spPr>
      </p:pic>
      <p:pic>
        <p:nvPicPr>
          <p:cNvPr id="80" name="Google Shape;80;p16"/>
          <p:cNvPicPr preferRelativeResize="0"/>
          <p:nvPr/>
        </p:nvPicPr>
        <p:blipFill>
          <a:blip r:embed="rId4">
            <a:alphaModFix/>
          </a:blip>
          <a:stretch>
            <a:fillRect/>
          </a:stretch>
        </p:blipFill>
        <p:spPr>
          <a:xfrm>
            <a:off x="4572000" y="2571750"/>
            <a:ext cx="3118900" cy="2020975"/>
          </a:xfrm>
          <a:prstGeom prst="rect">
            <a:avLst/>
          </a:prstGeom>
          <a:noFill/>
          <a:ln>
            <a:noFill/>
          </a:ln>
        </p:spPr>
      </p:pic>
      <p:sp>
        <p:nvSpPr>
          <p:cNvPr id="81" name="Google Shape;81;p16"/>
          <p:cNvSpPr txBox="1"/>
          <p:nvPr/>
        </p:nvSpPr>
        <p:spPr>
          <a:xfrm>
            <a:off x="443100" y="1589425"/>
            <a:ext cx="3592800" cy="28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a:t>In the early 1990s the European Community had to face a series of circumstances such as the consolidation of an economic space without borders through the creation of a single currency which forced the construction f the Economic Union and Monetary. On February 7, 1992 in Maastricht the signing of the Treaty of the European Union or Maastricht Treaty modified all previous treaties.</a:t>
            </a:r>
            <a:endParaRPr b="1"/>
          </a:p>
        </p:txBody>
      </p:sp>
    </p:spTree>
  </p:cSld>
  <p:clrMapOvr>
    <a:masterClrMapping/>
  </p:clrMapOvr>
  <mc:AlternateContent>
    <mc:Choice Requires="p14">
      <p:transition spd="slow" p14:dur="2500">
        <p14:prism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85" name="Shape 85"/>
        <p:cNvGrpSpPr/>
        <p:nvPr/>
      </p:nvGrpSpPr>
      <p:grpSpPr>
        <a:xfrm>
          <a:off x="0" y="0"/>
          <a:ext cx="0" cy="0"/>
          <a:chOff x="0" y="0"/>
          <a:chExt cx="0" cy="0"/>
        </a:xfrm>
      </p:grpSpPr>
      <p:sp>
        <p:nvSpPr>
          <p:cNvPr id="86" name="Google Shape;86;p17"/>
          <p:cNvSpPr/>
          <p:nvPr/>
        </p:nvSpPr>
        <p:spPr>
          <a:xfrm>
            <a:off x="410250" y="315325"/>
            <a:ext cx="890400" cy="867000"/>
          </a:xfrm>
          <a:prstGeom prst="cube">
            <a:avLst>
              <a:gd fmla="val 25000" name="adj"/>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txBox="1"/>
          <p:nvPr>
            <p:ph type="title"/>
          </p:nvPr>
        </p:nvSpPr>
        <p:spPr>
          <a:xfrm>
            <a:off x="623400" y="492600"/>
            <a:ext cx="8520600" cy="97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900">
                <a:latin typeface="Lobster"/>
                <a:ea typeface="Lobster"/>
                <a:cs typeface="Lobster"/>
                <a:sym typeface="Lobster"/>
              </a:rPr>
              <a:t>3.      El tratado de</a:t>
            </a:r>
            <a:r>
              <a:rPr lang="es">
                <a:latin typeface="Lobster"/>
                <a:ea typeface="Lobster"/>
                <a:cs typeface="Lobster"/>
                <a:sym typeface="Lobster"/>
              </a:rPr>
              <a:t>  </a:t>
            </a:r>
            <a:r>
              <a:rPr lang="es" sz="2900">
                <a:latin typeface="Lobster"/>
                <a:ea typeface="Lobster"/>
                <a:cs typeface="Lobster"/>
                <a:sym typeface="Lobster"/>
              </a:rPr>
              <a:t>Ámsterdam</a:t>
            </a:r>
            <a:endParaRPr sz="3700">
              <a:latin typeface="Lobster"/>
              <a:ea typeface="Lobster"/>
              <a:cs typeface="Lobster"/>
              <a:sym typeface="Lobster"/>
            </a:endParaRPr>
          </a:p>
        </p:txBody>
      </p:sp>
      <p:sp>
        <p:nvSpPr>
          <p:cNvPr id="88" name="Google Shape;88;p17"/>
          <p:cNvSpPr txBox="1"/>
          <p:nvPr>
            <p:ph idx="1" type="body"/>
          </p:nvPr>
        </p:nvSpPr>
        <p:spPr>
          <a:xfrm>
            <a:off x="311700" y="1665300"/>
            <a:ext cx="3999900" cy="288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s" sz="1300">
                <a:solidFill>
                  <a:srgbClr val="000000"/>
                </a:solidFill>
                <a:latin typeface="Arimo"/>
                <a:ea typeface="Arimo"/>
                <a:cs typeface="Arimo"/>
                <a:sym typeface="Arimo"/>
              </a:rPr>
              <a:t>En el año 1997 se firmó el Tratado de Ámsterdam, que entró en vigor en 1999, y también la Agenda 2000 para afrontar la llegada del siglo XXI. El Tratado de Amsterdam modificaba ciertos artículos del Tratado de la Unión Europea, así como del Acta Única. Los cuatro grandes objetivos del Tratado de Amsterdam fueron: hacer del empleo y de los derechos de los ciudadanos el eje de la Unión, suprimir los últimos obstáculos a la libre circulación y reforzar la seguridad, hacer que la voz de Europa se oiga mejor en el mundo.</a:t>
            </a:r>
            <a:endParaRPr b="1" sz="1300">
              <a:solidFill>
                <a:srgbClr val="000000"/>
              </a:solidFill>
              <a:latin typeface="Arimo"/>
              <a:ea typeface="Arimo"/>
              <a:cs typeface="Arimo"/>
              <a:sym typeface="Arimo"/>
            </a:endParaRPr>
          </a:p>
        </p:txBody>
      </p:sp>
      <p:pic>
        <p:nvPicPr>
          <p:cNvPr id="89" name="Google Shape;89;p17"/>
          <p:cNvPicPr preferRelativeResize="0"/>
          <p:nvPr/>
        </p:nvPicPr>
        <p:blipFill>
          <a:blip r:embed="rId3">
            <a:alphaModFix/>
          </a:blip>
          <a:stretch>
            <a:fillRect/>
          </a:stretch>
        </p:blipFill>
        <p:spPr>
          <a:xfrm>
            <a:off x="5104100" y="1665299"/>
            <a:ext cx="3507801" cy="2387274"/>
          </a:xfrm>
          <a:prstGeom prst="rect">
            <a:avLst/>
          </a:prstGeom>
          <a:noFill/>
          <a:ln>
            <a:noFill/>
          </a:ln>
        </p:spPr>
      </p:pic>
    </p:spTree>
  </p:cSld>
  <p:clrMapOvr>
    <a:masterClrMapping/>
  </p:clrMapOvr>
  <mc:AlternateContent>
    <mc:Choice Requires="p14">
      <p:transition spd="slow" p14:dur="2500">
        <p14:gallery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93" name="Shape 93"/>
        <p:cNvGrpSpPr/>
        <p:nvPr/>
      </p:nvGrpSpPr>
      <p:grpSpPr>
        <a:xfrm>
          <a:off x="0" y="0"/>
          <a:ext cx="0" cy="0"/>
          <a:chOff x="0" y="0"/>
          <a:chExt cx="0" cy="0"/>
        </a:xfrm>
      </p:grpSpPr>
      <p:sp>
        <p:nvSpPr>
          <p:cNvPr id="94" name="Google Shape;94;p18"/>
          <p:cNvSpPr txBox="1"/>
          <p:nvPr>
            <p:ph idx="1" type="body"/>
          </p:nvPr>
        </p:nvSpPr>
        <p:spPr>
          <a:xfrm>
            <a:off x="311700" y="1714500"/>
            <a:ext cx="8241000" cy="27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s" sz="2000">
                <a:solidFill>
                  <a:srgbClr val="000000"/>
                </a:solidFill>
                <a:latin typeface="Arimo"/>
                <a:ea typeface="Arimo"/>
                <a:cs typeface="Arimo"/>
                <a:sym typeface="Arimo"/>
              </a:rPr>
              <a:t>En mayo de 2000 se firma un nuevo acuerdo cuyo objetivo era reformar la estructura institucional para afrontar la ampliación de la Unión Europea. </a:t>
            </a:r>
            <a:endParaRPr b="1" sz="2000">
              <a:solidFill>
                <a:srgbClr val="000000"/>
              </a:solidFill>
              <a:latin typeface="Arimo"/>
              <a:ea typeface="Arimo"/>
              <a:cs typeface="Arimo"/>
              <a:sym typeface="Arimo"/>
            </a:endParaRPr>
          </a:p>
          <a:p>
            <a:pPr indent="0" lvl="0" marL="0" rtl="0" algn="l">
              <a:spcBef>
                <a:spcPts val="1600"/>
              </a:spcBef>
              <a:spcAft>
                <a:spcPts val="1600"/>
              </a:spcAft>
              <a:buNone/>
            </a:pPr>
            <a:r>
              <a:t/>
            </a:r>
            <a:endParaRPr/>
          </a:p>
        </p:txBody>
      </p:sp>
      <p:sp>
        <p:nvSpPr>
          <p:cNvPr id="95" name="Google Shape;95;p18"/>
          <p:cNvSpPr/>
          <p:nvPr/>
        </p:nvSpPr>
        <p:spPr>
          <a:xfrm>
            <a:off x="354725" y="315300"/>
            <a:ext cx="926100" cy="807900"/>
          </a:xfrm>
          <a:prstGeom prst="cube">
            <a:avLst>
              <a:gd fmla="val 25000" name="adj"/>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8"/>
          <p:cNvSpPr txBox="1"/>
          <p:nvPr>
            <p:ph type="title"/>
          </p:nvPr>
        </p:nvSpPr>
        <p:spPr>
          <a:xfrm>
            <a:off x="551800" y="432900"/>
            <a:ext cx="8454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900">
                <a:latin typeface="Lobster"/>
                <a:ea typeface="Lobster"/>
                <a:cs typeface="Lobster"/>
                <a:sym typeface="Lobster"/>
              </a:rPr>
              <a:t>4.       Hacia el tratado de Niza</a:t>
            </a:r>
            <a:endParaRPr sz="2900">
              <a:latin typeface="Lobster"/>
              <a:ea typeface="Lobster"/>
              <a:cs typeface="Lobster"/>
              <a:sym typeface="Lobster"/>
            </a:endParaRPr>
          </a:p>
        </p:txBody>
      </p:sp>
      <p:pic>
        <p:nvPicPr>
          <p:cNvPr id="97" name="Google Shape;97;p18"/>
          <p:cNvPicPr preferRelativeResize="0"/>
          <p:nvPr/>
        </p:nvPicPr>
        <p:blipFill>
          <a:blip r:embed="rId3">
            <a:alphaModFix/>
          </a:blip>
          <a:stretch>
            <a:fillRect/>
          </a:stretch>
        </p:blipFill>
        <p:spPr>
          <a:xfrm>
            <a:off x="4014100" y="2877225"/>
            <a:ext cx="2816250" cy="1891200"/>
          </a:xfrm>
          <a:prstGeom prst="rect">
            <a:avLst/>
          </a:prstGeom>
          <a:noFill/>
          <a:ln>
            <a:noFill/>
          </a:ln>
        </p:spPr>
      </p:pic>
    </p:spTree>
  </p:cSld>
  <p:clrMapOvr>
    <a:masterClrMapping/>
  </p:clrMapOvr>
  <mc:AlternateContent>
    <mc:Choice Requires="p14">
      <p:transition spd="slow" p14:dur="25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101" name="Shape 101"/>
        <p:cNvGrpSpPr/>
        <p:nvPr/>
      </p:nvGrpSpPr>
      <p:grpSpPr>
        <a:xfrm>
          <a:off x="0" y="0"/>
          <a:ext cx="0" cy="0"/>
          <a:chOff x="0" y="0"/>
          <a:chExt cx="0" cy="0"/>
        </a:xfrm>
      </p:grpSpPr>
      <p:sp>
        <p:nvSpPr>
          <p:cNvPr id="102" name="Google Shape;102;p19"/>
          <p:cNvSpPr/>
          <p:nvPr/>
        </p:nvSpPr>
        <p:spPr>
          <a:xfrm>
            <a:off x="311700" y="287350"/>
            <a:ext cx="906600" cy="836100"/>
          </a:xfrm>
          <a:prstGeom prst="cube">
            <a:avLst>
              <a:gd fmla="val 25000" name="adj"/>
            </a:avLst>
          </a:prstGeom>
          <a:gradFill>
            <a:gsLst>
              <a:gs pos="0">
                <a:srgbClr val="DBD4EB"/>
              </a:gs>
              <a:gs pos="100000">
                <a:srgbClr val="9180BB"/>
              </a:gs>
            </a:gsLst>
            <a:path path="circle">
              <a:fillToRect b="50%" l="50%" r="50%" t="50%"/>
            </a:path>
            <a:tileRect/>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9"/>
          <p:cNvSpPr txBox="1"/>
          <p:nvPr>
            <p:ph type="title"/>
          </p:nvPr>
        </p:nvSpPr>
        <p:spPr>
          <a:xfrm>
            <a:off x="449650" y="4190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2900">
                <a:latin typeface="Lobster"/>
                <a:ea typeface="Lobster"/>
                <a:cs typeface="Lobster"/>
                <a:sym typeface="Lobster"/>
              </a:rPr>
              <a:t>5.           El tratado de Lisboa</a:t>
            </a:r>
            <a:endParaRPr sz="2900">
              <a:latin typeface="Lobster"/>
              <a:ea typeface="Lobster"/>
              <a:cs typeface="Lobster"/>
              <a:sym typeface="Lobster"/>
            </a:endParaRPr>
          </a:p>
        </p:txBody>
      </p:sp>
      <p:sp>
        <p:nvSpPr>
          <p:cNvPr id="104" name="Google Shape;104;p19"/>
          <p:cNvSpPr txBox="1"/>
          <p:nvPr>
            <p:ph idx="1" type="body"/>
          </p:nvPr>
        </p:nvSpPr>
        <p:spPr>
          <a:xfrm>
            <a:off x="311700" y="1714475"/>
            <a:ext cx="7512000" cy="2933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s" sz="1500">
                <a:solidFill>
                  <a:srgbClr val="000000"/>
                </a:solidFill>
                <a:latin typeface="Arimo"/>
                <a:ea typeface="Arimo"/>
                <a:cs typeface="Arimo"/>
                <a:sym typeface="Arimo"/>
              </a:rPr>
              <a:t>Un tratado constitucional fue firmado el 28 de octubre                                          de 2004.  La ratificación del tratado fue iniciada por la aprobación del Parlamento, pero algunos estados convocaron referendos en 2005, consiguiendo la aprobación en algunos de ellos.En 2007 se firmó la Declaración de Berlín el 25 de marzo de 2007. La declaración tenía por objeto dar un nuevo impulso a la búsqueda de un nuevo acuerdo institucional antes de realizar las elecciones europeas de 2009. El Consejo Europeo acordó que la Constitución había fracasado, y se firmó el conocido Tratado de Lisboa de 2007, que entró en vigor el 1 de diciembre de 2009;este tratado hizo que la Carta de los Derecho Fundamentales de la UE  fuese jurídicamente vinculante para los estados miembros. </a:t>
            </a:r>
            <a:endParaRPr b="1" sz="1500">
              <a:solidFill>
                <a:srgbClr val="000000"/>
              </a:solidFill>
              <a:latin typeface="Arimo"/>
              <a:ea typeface="Arimo"/>
              <a:cs typeface="Arimo"/>
              <a:sym typeface="Arimo"/>
            </a:endParaRPr>
          </a:p>
        </p:txBody>
      </p:sp>
      <p:pic>
        <p:nvPicPr>
          <p:cNvPr id="105" name="Google Shape;105;p19"/>
          <p:cNvPicPr preferRelativeResize="0"/>
          <p:nvPr/>
        </p:nvPicPr>
        <p:blipFill>
          <a:blip r:embed="rId3">
            <a:alphaModFix/>
          </a:blip>
          <a:stretch>
            <a:fillRect/>
          </a:stretch>
        </p:blipFill>
        <p:spPr>
          <a:xfrm>
            <a:off x="5451650" y="287350"/>
            <a:ext cx="3518600" cy="1595100"/>
          </a:xfrm>
          <a:prstGeom prst="rect">
            <a:avLst/>
          </a:prstGeom>
          <a:noFill/>
          <a:ln>
            <a:noFill/>
          </a:ln>
        </p:spPr>
      </p:pic>
    </p:spTree>
  </p:cSld>
  <p:clrMapOvr>
    <a:masterClrMapping/>
  </p:clrMapOvr>
  <mc:AlternateContent>
    <mc:Choice Requires="p14">
      <p:transition spd="slow" p14:dur="10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D4EB"/>
            </a:gs>
            <a:gs pos="100000">
              <a:srgbClr val="9180BB"/>
            </a:gs>
          </a:gsLst>
          <a:path path="circle">
            <a:fillToRect b="50%" l="50%" r="50%" t="50%"/>
          </a:path>
          <a:tileRect/>
        </a:gradFill>
      </p:bgPr>
    </p:bg>
    <p:spTree>
      <p:nvGrpSpPr>
        <p:cNvPr id="109" name="Shape 109"/>
        <p:cNvGrpSpPr/>
        <p:nvPr/>
      </p:nvGrpSpPr>
      <p:grpSpPr>
        <a:xfrm>
          <a:off x="0" y="0"/>
          <a:ext cx="0" cy="0"/>
          <a:chOff x="0" y="0"/>
          <a:chExt cx="0" cy="0"/>
        </a:xfrm>
      </p:grpSpPr>
      <p:sp>
        <p:nvSpPr>
          <p:cNvPr id="110" name="Google Shape;110;p20"/>
          <p:cNvSpPr/>
          <p:nvPr/>
        </p:nvSpPr>
        <p:spPr>
          <a:xfrm>
            <a:off x="1634100" y="1120450"/>
            <a:ext cx="5098200" cy="22995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0"/>
          <p:cNvSpPr txBox="1"/>
          <p:nvPr>
            <p:ph type="title"/>
          </p:nvPr>
        </p:nvSpPr>
        <p:spPr>
          <a:xfrm>
            <a:off x="2853500" y="1423025"/>
            <a:ext cx="4937700" cy="151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sz="10000">
                <a:latin typeface="Lobster"/>
                <a:ea typeface="Lobster"/>
                <a:cs typeface="Lobster"/>
                <a:sym typeface="Lobster"/>
              </a:rPr>
              <a:t> </a:t>
            </a:r>
            <a:r>
              <a:rPr lang="es" sz="10000">
                <a:latin typeface="Lobster"/>
                <a:ea typeface="Lobster"/>
                <a:cs typeface="Lobster"/>
                <a:sym typeface="Lobster"/>
              </a:rPr>
              <a:t>Fin </a:t>
            </a:r>
            <a:endParaRPr sz="10000">
              <a:latin typeface="Lobster"/>
              <a:ea typeface="Lobster"/>
              <a:cs typeface="Lobster"/>
              <a:sym typeface="Lobster"/>
            </a:endParaRPr>
          </a:p>
        </p:txBody>
      </p:sp>
      <p:sp>
        <p:nvSpPr>
          <p:cNvPr id="112" name="Google Shape;112;p20"/>
          <p:cNvSpPr txBox="1"/>
          <p:nvPr/>
        </p:nvSpPr>
        <p:spPr>
          <a:xfrm>
            <a:off x="5143750" y="4418375"/>
            <a:ext cx="3252600" cy="4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2200">
                <a:latin typeface="Lobster"/>
                <a:ea typeface="Lobster"/>
                <a:cs typeface="Lobster"/>
                <a:sym typeface="Lobster"/>
              </a:rPr>
              <a:t>Aitana Holguera González</a:t>
            </a:r>
            <a:endParaRPr b="1" sz="2200">
              <a:latin typeface="Lobster"/>
              <a:ea typeface="Lobster"/>
              <a:cs typeface="Lobster"/>
              <a:sym typeface="Lobster"/>
            </a:endParaRPr>
          </a:p>
        </p:txBody>
      </p:sp>
    </p:spTree>
  </p:cSld>
  <p:clrMapOvr>
    <a:masterClrMapping/>
  </p:clrMapOvr>
  <mc:AlternateContent>
    <mc:Choice Requires="p14">
      <p:transition spd="slow" p14:dur="25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