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56" r:id="rId3"/>
    <p:sldId id="258" r:id="rId4"/>
    <p:sldId id="260"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F2853615-BFDE-46DE-814C-47EC6EF6D371}" type="datetimeFigureOut">
              <a:rPr lang="el-GR" smtClean="0"/>
              <a:t>21/3/2016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21/3/2016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21/3/2016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21/3/2016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F2853615-BFDE-46DE-814C-47EC6EF6D371}" type="datetimeFigureOut">
              <a:rPr lang="el-GR" smtClean="0"/>
              <a:t>21/3/2016</a:t>
            </a:fld>
            <a:endParaRPr lang="el-GR"/>
          </a:p>
        </p:txBody>
      </p:sp>
      <p:sp>
        <p:nvSpPr>
          <p:cNvPr id="91" name="Footer Placeholder 90"/>
          <p:cNvSpPr>
            <a:spLocks noGrp="1"/>
          </p:cNvSpPr>
          <p:nvPr>
            <p:ph type="ftr" sz="quarter" idx="11"/>
          </p:nvPr>
        </p:nvSpPr>
        <p:spPr/>
        <p:txBody>
          <a:bodyPr/>
          <a:lstStyle/>
          <a:p>
            <a:endParaRPr lang="el-GR"/>
          </a:p>
        </p:txBody>
      </p:sp>
      <p:sp>
        <p:nvSpPr>
          <p:cNvPr id="92" name="Slide Number Placeholder 91"/>
          <p:cNvSpPr>
            <a:spLocks noGrp="1"/>
          </p:cNvSpPr>
          <p:nvPr>
            <p:ph type="sldNum" sz="quarter" idx="12"/>
          </p:nvPr>
        </p:nvSpPr>
        <p:spPr/>
        <p:txBody>
          <a:bodyPr/>
          <a:lstStyle/>
          <a:p>
            <a:fld id="{3DF53439-851E-44AD-84B1-B6BFC3D0C743}"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853615-BFDE-46DE-814C-47EC6EF6D371}" type="datetimeFigureOut">
              <a:rPr lang="el-GR" smtClean="0"/>
              <a:t>21/3/2016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853615-BFDE-46DE-814C-47EC6EF6D371}" type="datetimeFigureOut">
              <a:rPr lang="el-GR" smtClean="0"/>
              <a:t>21/3/2016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853615-BFDE-46DE-814C-47EC6EF6D371}" type="datetimeFigureOut">
              <a:rPr lang="el-GR" smtClean="0"/>
              <a:t>21/3/2016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53615-BFDE-46DE-814C-47EC6EF6D371}" type="datetimeFigureOut">
              <a:rPr lang="el-GR" smtClean="0"/>
              <a:t>21/3/2016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853615-BFDE-46DE-814C-47EC6EF6D371}" type="datetimeFigureOut">
              <a:rPr lang="el-GR" smtClean="0"/>
              <a:t>21/3/2016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F2853615-BFDE-46DE-814C-47EC6EF6D371}" type="datetimeFigureOut">
              <a:rPr lang="el-GR" smtClean="0"/>
              <a:t>21/3/2016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F2853615-BFDE-46DE-814C-47EC6EF6D371}" type="datetimeFigureOut">
              <a:rPr lang="el-GR" smtClean="0"/>
              <a:t>21/3/2016</a:t>
            </a:fld>
            <a:endParaRPr lang="el-G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l-G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3DF53439-851E-44AD-84B1-B6BFC3D0C743}"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upload.wikimedia.org/wikipedia/el/2/26/Larnaca_Seal.jpg"/>
          <p:cNvPicPr>
            <a:picLocks noChangeAspect="1" noChangeArrowheads="1"/>
          </p:cNvPicPr>
          <p:nvPr/>
        </p:nvPicPr>
        <p:blipFill>
          <a:blip r:embed="rId2" cstate="print"/>
          <a:srcRect/>
          <a:stretch>
            <a:fillRect/>
          </a:stretch>
        </p:blipFill>
        <p:spPr bwMode="auto">
          <a:xfrm>
            <a:off x="1259632" y="2050387"/>
            <a:ext cx="7380312" cy="4838339"/>
          </a:xfrm>
          <a:prstGeom prst="rect">
            <a:avLst/>
          </a:prstGeom>
          <a:noFill/>
        </p:spPr>
      </p:pic>
      <p:sp>
        <p:nvSpPr>
          <p:cNvPr id="4" name="1 - Τίτλος"/>
          <p:cNvSpPr>
            <a:spLocks noGrp="1"/>
          </p:cNvSpPr>
          <p:nvPr>
            <p:ph type="ctrTitle"/>
          </p:nvPr>
        </p:nvSpPr>
        <p:spPr>
          <a:xfrm>
            <a:off x="467544" y="692696"/>
            <a:ext cx="7772400" cy="1470025"/>
          </a:xfrm>
          <a:ln/>
        </p:spPr>
        <p:style>
          <a:lnRef idx="0">
            <a:schemeClr val="accent5"/>
          </a:lnRef>
          <a:fillRef idx="3">
            <a:schemeClr val="accent5"/>
          </a:fillRef>
          <a:effectRef idx="3">
            <a:schemeClr val="accent5"/>
          </a:effectRef>
          <a:fontRef idx="minor">
            <a:schemeClr val="lt1"/>
          </a:fontRef>
        </p:style>
        <p:txBody>
          <a:bodyPr>
            <a:normAutofit/>
          </a:bodyPr>
          <a:lstStyle/>
          <a:p>
            <a:pPr algn="ctr"/>
            <a:r>
              <a:rPr lang="el-GR" sz="7200" b="1" i="1" dirty="0" smtClean="0">
                <a:solidFill>
                  <a:srgbClr val="00B0F0"/>
                </a:solidFill>
              </a:rPr>
              <a:t>Η ΛΑΡΝΑΚΑ</a:t>
            </a:r>
            <a:endParaRPr lang="el-GR" sz="7200" b="1" i="1" dirty="0">
              <a:solidFill>
                <a:srgbClr val="00B0F0"/>
              </a:solidFill>
            </a:endParaRPr>
          </a:p>
        </p:txBody>
      </p:sp>
      <p:sp>
        <p:nvSpPr>
          <p:cNvPr id="6" name="5 - TextBox"/>
          <p:cNvSpPr txBox="1"/>
          <p:nvPr/>
        </p:nvSpPr>
        <p:spPr>
          <a:xfrm>
            <a:off x="2411760" y="5406315"/>
            <a:ext cx="3240360" cy="830997"/>
          </a:xfrm>
          <a:prstGeom prst="rect">
            <a:avLst/>
          </a:prstGeom>
          <a:ln/>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l-GR" sz="2400" b="1" dirty="0" smtClean="0">
                <a:solidFill>
                  <a:srgbClr val="00B0F0"/>
                </a:solidFill>
              </a:rPr>
              <a:t>ΤΟ ΕΜΒΛΗΜΑ</a:t>
            </a:r>
          </a:p>
          <a:p>
            <a:pPr algn="ctr"/>
            <a:r>
              <a:rPr lang="el-GR" sz="2400" b="1" dirty="0" smtClean="0">
                <a:solidFill>
                  <a:srgbClr val="00B0F0"/>
                </a:solidFill>
              </a:rPr>
              <a:t>ΤΗΣ ΠΟΛΗΣ</a:t>
            </a:r>
            <a:endParaRPr lang="el-GR" sz="2400" b="1" dirty="0">
              <a:solidFill>
                <a:srgbClr val="00B0F0"/>
              </a:solidFill>
            </a:endParaRPr>
          </a:p>
        </p:txBody>
      </p:sp>
    </p:spTree>
    <p:extLst>
      <p:ext uri="{BB962C8B-B14F-4D97-AF65-F5344CB8AC3E}">
        <p14:creationId xmlns:p14="http://schemas.microsoft.com/office/powerpoint/2010/main" val="160207155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Αποτέλεσμα εικόνας για larnaka"/>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40000"/>
                    </a14:imgEffect>
                  </a14:imgLayer>
                </a14:imgProps>
              </a:ext>
            </a:extLst>
          </a:blip>
          <a:srcRect/>
          <a:stretch>
            <a:fillRect/>
          </a:stretch>
        </p:blipFill>
        <p:spPr bwMode="auto">
          <a:xfrm rot="435244">
            <a:off x="4211960" y="3509968"/>
            <a:ext cx="4536504" cy="2831097"/>
          </a:xfrm>
          <a:prstGeom prst="rect">
            <a:avLst/>
          </a:prstGeom>
          <a:ln>
            <a:noFill/>
          </a:ln>
          <a:effectLst>
            <a:softEdge rad="112500"/>
          </a:effectLst>
        </p:spPr>
      </p:pic>
      <p:sp>
        <p:nvSpPr>
          <p:cNvPr id="2" name="3 - Ορθογώνιο"/>
          <p:cNvSpPr/>
          <p:nvPr/>
        </p:nvSpPr>
        <p:spPr>
          <a:xfrm>
            <a:off x="251521" y="260648"/>
            <a:ext cx="8712968" cy="3046988"/>
          </a:xfrm>
          <a:prstGeom prst="rect">
            <a:avLst/>
          </a:prstGeom>
          <a:noFill/>
        </p:spPr>
        <p:style>
          <a:lnRef idx="0">
            <a:schemeClr val="accent5"/>
          </a:lnRef>
          <a:fillRef idx="3">
            <a:schemeClr val="accent5"/>
          </a:fillRef>
          <a:effectRef idx="3">
            <a:schemeClr val="accent5"/>
          </a:effectRef>
          <a:fontRef idx="minor">
            <a:schemeClr val="lt1"/>
          </a:fontRef>
        </p:style>
        <p:txBody>
          <a:bodyPr wrap="square">
            <a:spAutoFit/>
          </a:bodyPr>
          <a:lstStyle/>
          <a:p>
            <a:r>
              <a:rPr lang="el-GR" sz="2400" b="1" dirty="0">
                <a:solidFill>
                  <a:schemeClr val="tx1"/>
                </a:solidFill>
              </a:rPr>
              <a:t>Η Λάρνακα  είναι πόλη στην νοτιοανατολική ακτή της </a:t>
            </a:r>
            <a:r>
              <a:rPr lang="el-GR" sz="2400" b="1" dirty="0" smtClean="0">
                <a:solidFill>
                  <a:schemeClr val="tx1"/>
                </a:solidFill>
              </a:rPr>
              <a:t>Κύπρου. </a:t>
            </a:r>
            <a:r>
              <a:rPr lang="el-GR" sz="2400" b="1" dirty="0">
                <a:solidFill>
                  <a:schemeClr val="tx1"/>
                </a:solidFill>
              </a:rPr>
              <a:t>Αποτελεί τη διάδοχο πόλη του αρχαίου Κιτίου, ενός από τα σημαντικά βασίλεια της αρχαίας Κύπρου, γενέτειρα μεταξύ άλλων του αρχαίου φιλοσόφου </a:t>
            </a:r>
            <a:r>
              <a:rPr lang="el-GR" sz="2400" b="1" dirty="0" smtClean="0">
                <a:solidFill>
                  <a:schemeClr val="tx1"/>
                </a:solidFill>
              </a:rPr>
              <a:t>Ζήνωνα. </a:t>
            </a:r>
            <a:r>
              <a:rPr lang="el-GR" sz="2400" b="1" dirty="0">
                <a:solidFill>
                  <a:schemeClr val="tx1"/>
                </a:solidFill>
              </a:rPr>
              <a:t>Σήμερα αποτελεί την τρίτη σε μέγεθος πόλη του νησιού, με πληθυσμό, βάσει της απογραφής του 2001, 62.997 </a:t>
            </a:r>
            <a:r>
              <a:rPr lang="el-GR" sz="2400" b="1" dirty="0" smtClean="0">
                <a:solidFill>
                  <a:schemeClr val="tx1"/>
                </a:solidFill>
              </a:rPr>
              <a:t>κατοίκους. </a:t>
            </a:r>
            <a:r>
              <a:rPr lang="el-GR" sz="2400" b="1" dirty="0">
                <a:solidFill>
                  <a:schemeClr val="tx1"/>
                </a:solidFill>
              </a:rPr>
              <a:t>Στη Λάρνακα βρίσκεται </a:t>
            </a:r>
            <a:r>
              <a:rPr lang="el-GR" sz="2400" b="1" dirty="0" smtClean="0">
                <a:solidFill>
                  <a:schemeClr val="tx1"/>
                </a:solidFill>
              </a:rPr>
              <a:t>διεθνές αεροδρόμιο, </a:t>
            </a:r>
            <a:r>
              <a:rPr lang="el-GR" sz="2400" b="1" dirty="0">
                <a:solidFill>
                  <a:schemeClr val="tx1"/>
                </a:solidFill>
              </a:rPr>
              <a:t>ο κυριότερος και μεγαλύτερος αερολιμένας της Κύπρου.</a:t>
            </a:r>
          </a:p>
        </p:txBody>
      </p:sp>
      <p:pic>
        <p:nvPicPr>
          <p:cNvPr id="4" name="Picture 2" descr="https://upload.wikimedia.org/wikipedia/commons/thumb/4/40/Larnaca_by_the_sea.JPG/268px-Larnaca_by_the_sea.JPG"/>
          <p:cNvPicPr>
            <a:picLocks noChangeAspect="1" noChangeArrowheads="1"/>
          </p:cNvPicPr>
          <p:nvPr/>
        </p:nvPicPr>
        <p:blipFill>
          <a:blip r:embed="rId4" cstate="print"/>
          <a:srcRect/>
          <a:stretch>
            <a:fillRect/>
          </a:stretch>
        </p:blipFill>
        <p:spPr bwMode="auto">
          <a:xfrm rot="21075714">
            <a:off x="323528" y="3359235"/>
            <a:ext cx="3744416" cy="2734061"/>
          </a:xfrm>
          <a:prstGeom prst="rect">
            <a:avLst/>
          </a:prstGeom>
          <a:ln>
            <a:noFill/>
          </a:ln>
          <a:effectLst>
            <a:softEdge rad="112500"/>
          </a:effectLst>
        </p:spPr>
      </p:pic>
    </p:spTree>
    <p:extLst>
      <p:ext uri="{BB962C8B-B14F-4D97-AF65-F5344CB8AC3E}">
        <p14:creationId xmlns:p14="http://schemas.microsoft.com/office/powerpoint/2010/main" val="312017517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 TextBox"/>
          <p:cNvSpPr txBox="1"/>
          <p:nvPr/>
        </p:nvSpPr>
        <p:spPr>
          <a:xfrm>
            <a:off x="179512" y="476672"/>
            <a:ext cx="8568952" cy="5632311"/>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l-GR" sz="2000" b="1" dirty="0"/>
              <a:t>Όπως και η Κύπρος ολόκληρη, έτσι και η Λάρνακα ειδικότερα, άρχισε να αναπτύσσεται με γοργό ρυθμό από την ανεξαρτησία της Κύπρου (1960) και έπειτα. Μετά την </a:t>
            </a:r>
            <a:r>
              <a:rPr lang="el-GR" sz="2000" b="1" dirty="0" smtClean="0"/>
              <a:t>τουρκική εισβολή του 1974, </a:t>
            </a:r>
            <a:r>
              <a:rPr lang="el-GR" sz="2000" b="1" dirty="0"/>
              <a:t>η ανάπτυξη της Λάρνακας υπήρξε περισσότερο ραγδαία και εντυπωσιακή. Το κλείσιμο του διεθνούς αεροδρομίου Λευκωσίας, λόγω της εισβολής, οδήγησε στη δημιουργία του διεθνούς αεροδρομίου της Λάρνακας, στην περιοχή της αλυκής, που είναι σήμερα το μεγαλύτερο και κυριότερο από τα κυπριακά αεροδρόμια και αποτελεί ζωτικό αεροπορικό κόμβο στην περιοχή της Εγγύς και </a:t>
            </a:r>
            <a:r>
              <a:rPr lang="el-GR" sz="2000" b="1" dirty="0" smtClean="0"/>
              <a:t>Μέσης Ανατολής. </a:t>
            </a:r>
            <a:r>
              <a:rPr lang="el-GR" sz="2000" b="1" dirty="0"/>
              <a:t>Η απώλεια, εξάλλου, του κυριότερου εμπορικού λιμανιού της Κύπρου, δηλ. της Αμμοχώστου, λόγω της τουρκικής εισβολής και κατοχής, είχε ως αποτέλεσμα τη σημαντική αναβάθμιση του λιμανιού της Λεμεσού και, κατά δεύτερο λόγο, εκείνου της Λάρνακας. Τέλος, η απώλεια των παραδοσιακών τουριστικών περιοχών της Κύπρου (Αμμόχωστος, </a:t>
            </a:r>
            <a:r>
              <a:rPr lang="el-GR" sz="2000" b="1" dirty="0" smtClean="0"/>
              <a:t>Κερύνεια), </a:t>
            </a:r>
            <a:r>
              <a:rPr lang="el-GR" sz="2000" b="1" dirty="0"/>
              <a:t>οδήγησε σε τουριστική αξιοποίηση άλλων περιοχών της Κύπρου περιλαμβανομένης της Λάρνακας, στην οποία κτίστηκαν πολλά σύγχρονα και πολυτελή ξενοδοχεία. Κοντά στην πόλη βρίσκονται οι κυριότερες αποθήκες πετρελαιοειδών της Κύπρου. Για όλους αυτούς τους λόγους, η πόλη της Λάρνακας γνωρίζει σήμερα μια νέα ακμή</a:t>
            </a:r>
            <a:r>
              <a:rPr lang="el-GR" sz="2000" b="1" dirty="0" smtClean="0"/>
              <a:t>.</a:t>
            </a:r>
            <a:endParaRPr lang="el-GR" sz="2000" b="1" dirty="0"/>
          </a:p>
        </p:txBody>
      </p:sp>
    </p:spTree>
    <p:extLst>
      <p:ext uri="{BB962C8B-B14F-4D97-AF65-F5344CB8AC3E}">
        <p14:creationId xmlns:p14="http://schemas.microsoft.com/office/powerpoint/2010/main" val="266119732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descr="Αποτέλεσμα εικόνας για larnak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8436" name="AutoShape 4" descr="Αποτέλεσμα εικόνας για larnak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8438" name="Picture 6" descr="http://www.skalatimes.com/wp-content/uploads/2013/01/IMG_0364.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5" name="4 - TextBox"/>
          <p:cNvSpPr txBox="1"/>
          <p:nvPr/>
        </p:nvSpPr>
        <p:spPr>
          <a:xfrm>
            <a:off x="0" y="0"/>
            <a:ext cx="5436096" cy="1015663"/>
          </a:xfrm>
          <a:prstGeom prst="rect">
            <a:avLst/>
          </a:prstGeom>
          <a:noFill/>
        </p:spPr>
        <p:txBody>
          <a:bodyPr wrap="square" rtlCol="0">
            <a:spAutoFit/>
          </a:bodyPr>
          <a:lstStyle/>
          <a:p>
            <a:pPr algn="ctr"/>
            <a:r>
              <a:rPr lang="el-GR" sz="6000" b="1" i="1" dirty="0" err="1" smtClean="0">
                <a:solidFill>
                  <a:srgbClr val="FFFF00"/>
                </a:solidFill>
              </a:rPr>
              <a:t>Φοινικούδες</a:t>
            </a:r>
            <a:endParaRPr lang="el-GR" sz="6000" b="1" i="1" dirty="0">
              <a:solidFill>
                <a:srgbClr val="FFFF00"/>
              </a:solidFill>
            </a:endParaRPr>
          </a:p>
        </p:txBody>
      </p:sp>
      <p:sp>
        <p:nvSpPr>
          <p:cNvPr id="6" name="5 - TextBox"/>
          <p:cNvSpPr txBox="1"/>
          <p:nvPr/>
        </p:nvSpPr>
        <p:spPr>
          <a:xfrm>
            <a:off x="2807296" y="5534561"/>
            <a:ext cx="6336704" cy="1323439"/>
          </a:xfrm>
          <a:prstGeom prst="rect">
            <a:avLst/>
          </a:prstGeom>
          <a:noFill/>
        </p:spPr>
        <p:txBody>
          <a:bodyPr wrap="square" rtlCol="0">
            <a:spAutoFit/>
          </a:bodyPr>
          <a:lstStyle/>
          <a:p>
            <a:pPr algn="r"/>
            <a:r>
              <a:rPr lang="el-GR" sz="4000" b="1" i="1" dirty="0" smtClean="0">
                <a:solidFill>
                  <a:srgbClr val="FFFF00"/>
                </a:solidFill>
              </a:rPr>
              <a:t>Παρουσίαση από:</a:t>
            </a:r>
            <a:endParaRPr lang="el-GR" sz="4000" b="1" i="1" dirty="0" smtClean="0">
              <a:solidFill>
                <a:srgbClr val="FFFF00"/>
              </a:solidFill>
            </a:endParaRPr>
          </a:p>
          <a:p>
            <a:pPr algn="r"/>
            <a:r>
              <a:rPr lang="el-GR" sz="4000" b="1" i="1" dirty="0" smtClean="0">
                <a:solidFill>
                  <a:srgbClr val="FFFF00"/>
                </a:solidFill>
              </a:rPr>
              <a:t>Χρίστο </a:t>
            </a:r>
            <a:r>
              <a:rPr lang="el-GR" sz="4000" b="1" i="1" dirty="0" err="1" smtClean="0">
                <a:solidFill>
                  <a:srgbClr val="FFFF00"/>
                </a:solidFill>
              </a:rPr>
              <a:t>Πετρόβ</a:t>
            </a:r>
            <a:endParaRPr lang="el-GR" sz="4000" b="1" i="1" dirty="0">
              <a:solidFill>
                <a:srgbClr val="FFFF00"/>
              </a:solidFill>
            </a:endParaRPr>
          </a:p>
        </p:txBody>
      </p:sp>
    </p:spTree>
    <p:extLst>
      <p:ext uri="{BB962C8B-B14F-4D97-AF65-F5344CB8AC3E}">
        <p14:creationId xmlns:p14="http://schemas.microsoft.com/office/powerpoint/2010/main" val="939719867"/>
      </p:ext>
    </p:extLst>
  </p:cSld>
  <p:clrMapOvr>
    <a:masterClrMapping/>
  </p:clrMapOvr>
  <mc:AlternateContent xmlns:mc="http://schemas.openxmlformats.org/markup-compatibility/2006">
    <mc:Choice xmlns:p14="http://schemas.microsoft.com/office/powerpoint/2010/main" Requires="p14">
      <p:transition spd="slow" p14:dur="1200" advTm="10000">
        <p14:flip dir="r"/>
      </p:transition>
    </mc:Choice>
    <mc:Fallback>
      <p:transition spd="slow" advTm="10000">
        <p:fade/>
      </p:transition>
    </mc:Fallback>
  </mc:AlternateContent>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20</TotalTime>
  <Words>44</Words>
  <Application>Microsoft Office PowerPoint</Application>
  <PresentationFormat>On-screen Show (4:3)</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Thatch</vt:lpstr>
      <vt:lpstr>Η ΛΑΡΝΑΚΑ</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ΛΑΡΝΑΚΑ</dc:title>
  <dc:creator>Administrator</dc:creator>
  <cp:lastModifiedBy>Administrator</cp:lastModifiedBy>
  <cp:revision>5</cp:revision>
  <dcterms:created xsi:type="dcterms:W3CDTF">2016-03-07T09:41:51Z</dcterms:created>
  <dcterms:modified xsi:type="dcterms:W3CDTF">2016-03-21T17:01:34Z</dcterms:modified>
</cp:coreProperties>
</file>