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78" y="4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t>25/03/2020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t>25/03/2020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t>25/03/2020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t>25/03/2020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t>25/03/2020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B6055F8-1D02-4417-9241-55C834FD9970}" type="datetimeFigureOut">
              <a:rPr lang="it-IT" smtClean="0"/>
              <a:t>25/03/2020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B6055F8-1D02-4417-9241-55C834FD9970}" type="datetimeFigureOut">
              <a:rPr lang="it-IT" smtClean="0"/>
              <a:t>25/03/2020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B6055F8-1D02-4417-9241-55C834FD9970}" type="datetimeFigureOut">
              <a:rPr lang="it-IT" smtClean="0"/>
              <a:t>25/03/2020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t>25/03/2020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t>25/03/2020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t>25/03/2020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alpha val="72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t>25/03/2020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magine 23" descr="Immagine che contiene testo, libro, fotografia, nero&#10;&#10;Descrizione generata automaticamente">
            <a:extLst>
              <a:ext uri="{FF2B5EF4-FFF2-40B4-BE49-F238E27FC236}">
                <a16:creationId xmlns:a16="http://schemas.microsoft.com/office/drawing/2014/main" id="{BB6260C2-DB69-484A-A7FB-9F38510E1C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7981"/>
          <a:stretch/>
        </p:blipFill>
        <p:spPr>
          <a:xfrm>
            <a:off x="2915816" y="1506315"/>
            <a:ext cx="3549484" cy="3963741"/>
          </a:xfrm>
          <a:prstGeom prst="ellipse">
            <a:avLst/>
          </a:prstGeom>
        </p:spPr>
      </p:pic>
      <p:sp>
        <p:nvSpPr>
          <p:cNvPr id="14" name="CasellaDiTesto 13">
            <a:extLst>
              <a:ext uri="{FF2B5EF4-FFF2-40B4-BE49-F238E27FC236}">
                <a16:creationId xmlns:a16="http://schemas.microsoft.com/office/drawing/2014/main" id="{301E5D52-FA64-469A-AA9A-F0D699060BA1}"/>
              </a:ext>
            </a:extLst>
          </p:cNvPr>
          <p:cNvSpPr txBox="1"/>
          <p:nvPr/>
        </p:nvSpPr>
        <p:spPr>
          <a:xfrm>
            <a:off x="0" y="43301"/>
            <a:ext cx="9144001" cy="1200329"/>
          </a:xfrm>
          <a:prstGeom prst="rect">
            <a:avLst/>
          </a:prstGeom>
          <a:noFill/>
        </p:spPr>
        <p:txBody>
          <a:bodyPr wrap="square" rtlCol="0">
            <a:spAutoFit/>
          </a:bodyPr>
          <a:lstStyle/>
          <a:p>
            <a:pPr algn="ctr"/>
            <a:r>
              <a:rPr lang="it-IT" sz="7200" b="1">
                <a:ln w="12700">
                  <a:solidFill>
                    <a:schemeClr val="accent1"/>
                  </a:solidFill>
                  <a:prstDash val="solid"/>
                </a:ln>
                <a:solidFill>
                  <a:srgbClr val="CC3300"/>
                </a:solidFill>
                <a:effectLst>
                  <a:outerShdw dist="38100" dir="2640000" algn="bl" rotWithShape="0">
                    <a:schemeClr val="accent1"/>
                  </a:outerShdw>
                </a:effectLst>
              </a:rPr>
              <a:t>SCARAMUCCIA</a:t>
            </a:r>
          </a:p>
        </p:txBody>
      </p:sp>
      <p:sp>
        <p:nvSpPr>
          <p:cNvPr id="17" name="CasellaDiTesto 16">
            <a:extLst>
              <a:ext uri="{FF2B5EF4-FFF2-40B4-BE49-F238E27FC236}">
                <a16:creationId xmlns:a16="http://schemas.microsoft.com/office/drawing/2014/main" id="{2AB7519A-A10C-431B-9F63-312835218934}"/>
              </a:ext>
            </a:extLst>
          </p:cNvPr>
          <p:cNvSpPr txBox="1"/>
          <p:nvPr/>
        </p:nvSpPr>
        <p:spPr>
          <a:xfrm>
            <a:off x="323528" y="1484784"/>
            <a:ext cx="2736304" cy="4801314"/>
          </a:xfrm>
          <a:prstGeom prst="rect">
            <a:avLst/>
          </a:prstGeom>
          <a:noFill/>
        </p:spPr>
        <p:txBody>
          <a:bodyPr wrap="square" rtlCol="0">
            <a:spAutoFit/>
          </a:bodyPr>
          <a:lstStyle/>
          <a:p>
            <a:pPr algn="ctr"/>
            <a:r>
              <a:rPr lang="it-IT" b="1">
                <a:latin typeface="Andalus" panose="02020603050405020304" pitchFamily="18" charset="-78"/>
                <a:cs typeface="Andalus" panose="02020603050405020304" pitchFamily="18" charset="-78"/>
              </a:rPr>
              <a:t>La maschera di carnevale Scaramuccia nasce in Campania ed è un personaggio tipico napoletano, un po’ buffone e spaccone che si diverte a fare scherzi, ma finisce sempre per prendere le botte. Il suo nome significa battibecco, perché egli non combatte grandi battaglie, ma piccoli scontri, scaramucce appunto. Dice di essere nipote di Capitan Spaventa e in un modo o nell’altro prende botte ogni giorno.</a:t>
            </a:r>
          </a:p>
        </p:txBody>
      </p:sp>
      <p:sp>
        <p:nvSpPr>
          <p:cNvPr id="18" name="CasellaDiTesto 17">
            <a:extLst>
              <a:ext uri="{FF2B5EF4-FFF2-40B4-BE49-F238E27FC236}">
                <a16:creationId xmlns:a16="http://schemas.microsoft.com/office/drawing/2014/main" id="{1FA56B23-5854-4774-83BA-B0B5F399B9DF}"/>
              </a:ext>
            </a:extLst>
          </p:cNvPr>
          <p:cNvSpPr txBox="1"/>
          <p:nvPr/>
        </p:nvSpPr>
        <p:spPr>
          <a:xfrm>
            <a:off x="6300192" y="1484784"/>
            <a:ext cx="2664296" cy="4801314"/>
          </a:xfrm>
          <a:prstGeom prst="rect">
            <a:avLst/>
          </a:prstGeom>
          <a:noFill/>
        </p:spPr>
        <p:txBody>
          <a:bodyPr wrap="square" rtlCol="0">
            <a:spAutoFit/>
          </a:bodyPr>
          <a:lstStyle/>
          <a:p>
            <a:pPr algn="ctr"/>
            <a:r>
              <a:rPr lang="en-US" b="1">
                <a:latin typeface="Andalus" panose="02020603050405020304" pitchFamily="18" charset="-78"/>
                <a:cs typeface="Andalus" panose="02020603050405020304" pitchFamily="18" charset="-78"/>
              </a:rPr>
              <a:t>The Scaramuccia carnival mask was born in Campania and is a typical Neapolitan character, a bit of a buffoon and braggart who enjoys making jokes, but always ends up taking a beating.  His name means skirmish, because he does not fight big battles, but small fights, precisely skirmishes.  He says he is the grandson of Captain Spaventa and in one way or another takes a beating every day.</a:t>
            </a:r>
            <a:endParaRPr lang="it-IT" b="1">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244597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BBC78F2-0324-46C2-B2D7-D6EFC24CF553}"/>
              </a:ext>
            </a:extLst>
          </p:cNvPr>
          <p:cNvSpPr txBox="1"/>
          <p:nvPr/>
        </p:nvSpPr>
        <p:spPr>
          <a:xfrm>
            <a:off x="6234588" y="2132856"/>
            <a:ext cx="2734006" cy="2862322"/>
          </a:xfrm>
          <a:prstGeom prst="rect">
            <a:avLst/>
          </a:prstGeom>
          <a:noFill/>
        </p:spPr>
        <p:txBody>
          <a:bodyPr wrap="square" rtlCol="0">
            <a:spAutoFit/>
          </a:bodyPr>
          <a:lstStyle/>
          <a:p>
            <a:pPr algn="ctr"/>
            <a:r>
              <a:rPr lang="en-US" sz="2000" b="1">
                <a:latin typeface="Andalus" panose="02020603050405020304" pitchFamily="18" charset="-78"/>
                <a:cs typeface="Andalus" panose="02020603050405020304" pitchFamily="18" charset="-78"/>
              </a:rPr>
              <a:t>In comedy he always tries to conquer all women by pretending to be very rich and playing sweet serenades with the guitar or mandolin.  He is very lazy in character and never wants to work.  </a:t>
            </a:r>
            <a:endParaRPr lang="it-IT" sz="2000" b="1">
              <a:latin typeface="Andalus" panose="02020603050405020304" pitchFamily="18" charset="-78"/>
              <a:cs typeface="Andalus" panose="02020603050405020304" pitchFamily="18" charset="-78"/>
            </a:endParaRPr>
          </a:p>
        </p:txBody>
      </p:sp>
      <p:pic>
        <p:nvPicPr>
          <p:cNvPr id="5" name="Immagine 4">
            <a:extLst>
              <a:ext uri="{FF2B5EF4-FFF2-40B4-BE49-F238E27FC236}">
                <a16:creationId xmlns:a16="http://schemas.microsoft.com/office/drawing/2014/main" id="{9331A434-7275-4831-A904-779EF7262B2B}"/>
              </a:ext>
            </a:extLst>
          </p:cNvPr>
          <p:cNvPicPr>
            <a:picLocks noChangeAspect="1"/>
          </p:cNvPicPr>
          <p:nvPr/>
        </p:nvPicPr>
        <p:blipFill>
          <a:blip r:embed="rId2"/>
          <a:stretch>
            <a:fillRect/>
          </a:stretch>
        </p:blipFill>
        <p:spPr>
          <a:xfrm>
            <a:off x="2932024" y="765710"/>
            <a:ext cx="3670110" cy="5596613"/>
          </a:xfrm>
          <a:prstGeom prst="rect">
            <a:avLst/>
          </a:prstGeom>
        </p:spPr>
      </p:pic>
      <p:sp>
        <p:nvSpPr>
          <p:cNvPr id="6" name="CasellaDiTesto 5">
            <a:extLst>
              <a:ext uri="{FF2B5EF4-FFF2-40B4-BE49-F238E27FC236}">
                <a16:creationId xmlns:a16="http://schemas.microsoft.com/office/drawing/2014/main" id="{D9090066-647E-4EB2-A8B3-B5610B632E85}"/>
              </a:ext>
            </a:extLst>
          </p:cNvPr>
          <p:cNvSpPr txBox="1"/>
          <p:nvPr/>
        </p:nvSpPr>
        <p:spPr>
          <a:xfrm>
            <a:off x="175406" y="2132856"/>
            <a:ext cx="2956434" cy="2862322"/>
          </a:xfrm>
          <a:prstGeom prst="rect">
            <a:avLst/>
          </a:prstGeom>
          <a:noFill/>
        </p:spPr>
        <p:txBody>
          <a:bodyPr wrap="square" rtlCol="0">
            <a:spAutoFit/>
          </a:bodyPr>
          <a:lstStyle/>
          <a:p>
            <a:pPr algn="ctr"/>
            <a:r>
              <a:rPr lang="it-IT" sz="2000" b="1">
                <a:latin typeface="Andalus" panose="02020603050405020304" pitchFamily="18" charset="-78"/>
                <a:cs typeface="Andalus" panose="02020603050405020304" pitchFamily="18" charset="-78"/>
              </a:rPr>
              <a:t>Nelle commedia cerca sempre di conquistare tutte le donne fingendosi ricchissimo e suonando dolci serenate con la chitarra o il mandolino. Di carattere è molto pigro e di lavorare non ne ha mai voglia</a:t>
            </a:r>
          </a:p>
        </p:txBody>
      </p:sp>
    </p:spTree>
    <p:extLst>
      <p:ext uri="{BB962C8B-B14F-4D97-AF65-F5344CB8AC3E}">
        <p14:creationId xmlns:p14="http://schemas.microsoft.com/office/powerpoint/2010/main" val="2305823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C7C77C6-BFFD-48B6-A30D-25DB7E0E80E2}"/>
              </a:ext>
            </a:extLst>
          </p:cNvPr>
          <p:cNvSpPr txBox="1"/>
          <p:nvPr/>
        </p:nvSpPr>
        <p:spPr>
          <a:xfrm>
            <a:off x="0" y="1443841"/>
            <a:ext cx="2592288" cy="3693319"/>
          </a:xfrm>
          <a:prstGeom prst="rect">
            <a:avLst/>
          </a:prstGeom>
          <a:noFill/>
        </p:spPr>
        <p:txBody>
          <a:bodyPr wrap="square" rtlCol="0">
            <a:spAutoFit/>
          </a:bodyPr>
          <a:lstStyle/>
          <a:p>
            <a:pPr algn="ctr"/>
            <a:r>
              <a:rPr lang="it-IT" b="1">
                <a:latin typeface="Andalus" panose="02020603050405020304" pitchFamily="18" charset="-78"/>
                <a:cs typeface="Andalus" panose="02020603050405020304" pitchFamily="18" charset="-78"/>
              </a:rPr>
              <a:t> Il costume di Scaramuccia si compone di un paio di pantaloni alla zuava con le calze lunghe, una giacca corta ed un mantello. Porta un baschetto nero in testa ed una maschera nera gli copre il viso. Non ha la maschera. Ha però sopracciglia, lunghi baffi e un pizzetto neri sul volto pallido.</a:t>
            </a:r>
          </a:p>
        </p:txBody>
      </p:sp>
      <p:sp>
        <p:nvSpPr>
          <p:cNvPr id="5" name="CasellaDiTesto 4">
            <a:extLst>
              <a:ext uri="{FF2B5EF4-FFF2-40B4-BE49-F238E27FC236}">
                <a16:creationId xmlns:a16="http://schemas.microsoft.com/office/drawing/2014/main" id="{B9BFF0DA-9466-4FDD-A424-5CBB69478446}"/>
              </a:ext>
            </a:extLst>
          </p:cNvPr>
          <p:cNvSpPr txBox="1"/>
          <p:nvPr/>
        </p:nvSpPr>
        <p:spPr>
          <a:xfrm>
            <a:off x="6731696" y="1443841"/>
            <a:ext cx="2232248" cy="3970318"/>
          </a:xfrm>
          <a:prstGeom prst="rect">
            <a:avLst/>
          </a:prstGeom>
          <a:noFill/>
        </p:spPr>
        <p:txBody>
          <a:bodyPr wrap="square" rtlCol="0">
            <a:spAutoFit/>
          </a:bodyPr>
          <a:lstStyle/>
          <a:p>
            <a:pPr algn="ctr"/>
            <a:r>
              <a:rPr lang="en-US" b="1">
                <a:latin typeface="Andalus" panose="02020603050405020304" pitchFamily="18" charset="-78"/>
                <a:cs typeface="Andalus" panose="02020603050405020304" pitchFamily="18" charset="-78"/>
              </a:rPr>
              <a:t> Scaramuccia's costume consists of a pair of trousers with a long sock, a short jacket and a cape.  He wears a black beret on his head and a black mask covers his face.  He has no mask.  But he has eyebrows, a long mustache and a black goatee on his pale face.</a:t>
            </a:r>
            <a:endParaRPr lang="it-IT" b="1">
              <a:latin typeface="Andalus" panose="02020603050405020304" pitchFamily="18" charset="-78"/>
              <a:cs typeface="Andalus" panose="02020603050405020304" pitchFamily="18" charset="-78"/>
            </a:endParaRPr>
          </a:p>
        </p:txBody>
      </p:sp>
      <p:sp>
        <p:nvSpPr>
          <p:cNvPr id="10" name="CasellaDiTesto 9">
            <a:extLst>
              <a:ext uri="{FF2B5EF4-FFF2-40B4-BE49-F238E27FC236}">
                <a16:creationId xmlns:a16="http://schemas.microsoft.com/office/drawing/2014/main" id="{37F499BC-0F05-4360-8BEE-0AF7CA8E37BF}"/>
              </a:ext>
            </a:extLst>
          </p:cNvPr>
          <p:cNvSpPr txBox="1"/>
          <p:nvPr/>
        </p:nvSpPr>
        <p:spPr>
          <a:xfrm>
            <a:off x="6588224" y="6146268"/>
            <a:ext cx="3419872" cy="646331"/>
          </a:xfrm>
          <a:prstGeom prst="rect">
            <a:avLst/>
          </a:prstGeom>
          <a:noFill/>
        </p:spPr>
        <p:txBody>
          <a:bodyPr wrap="square" rtlCol="0">
            <a:spAutoFit/>
          </a:bodyPr>
          <a:lstStyle/>
          <a:p>
            <a:pPr algn="ctr"/>
            <a:r>
              <a:rPr lang="it-IT" sz="1200"/>
              <a:t>Made by: </a:t>
            </a:r>
          </a:p>
          <a:p>
            <a:pPr algn="ctr"/>
            <a:r>
              <a:rPr lang="it-IT" sz="1200"/>
              <a:t>Donato Simone</a:t>
            </a:r>
          </a:p>
          <a:p>
            <a:pPr algn="ctr"/>
            <a:r>
              <a:rPr lang="it-IT" sz="1200"/>
              <a:t>Fortunato Andrea</a:t>
            </a:r>
          </a:p>
        </p:txBody>
      </p:sp>
      <p:pic>
        <p:nvPicPr>
          <p:cNvPr id="12" name="Immagine 11" descr="Immagine che contiene tuta, chitarra, asse, uomo&#10;&#10;Descrizione generata automaticamente">
            <a:extLst>
              <a:ext uri="{FF2B5EF4-FFF2-40B4-BE49-F238E27FC236}">
                <a16:creationId xmlns:a16="http://schemas.microsoft.com/office/drawing/2014/main" id="{64E5F06A-D452-4E8B-9539-70FBE389F1C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053" b="97355" l="4762" r="92769">
                        <a14:foregroundMark x1="35450" y1="25945" x2="44268" y2="11839"/>
                        <a14:foregroundMark x1="44268" y1="11839" x2="55732" y2="10579"/>
                        <a14:foregroundMark x1="55732" y1="10579" x2="65608" y2="13350"/>
                        <a14:foregroundMark x1="65608" y1="13350" x2="76014" y2="12846"/>
                        <a14:foregroundMark x1="76014" y1="12846" x2="79189" y2="11713"/>
                        <a14:foregroundMark x1="75485" y1="13476" x2="76653" y2="11774"/>
                        <a14:foregroundMark x1="41623" y1="46725" x2="42681" y2="44207"/>
                        <a14:foregroundMark x1="10758" y1="63098" x2="7584" y2="93199"/>
                        <a14:foregroundMark x1="7584" y1="93199" x2="19753" y2="89295"/>
                        <a14:foregroundMark x1="24162" y1="89798" x2="21517" y2="93703"/>
                        <a14:foregroundMark x1="7760" y1="95592" x2="4762" y2="97481"/>
                        <a14:foregroundMark x1="81129" y1="88287" x2="85009" y2="94962"/>
                        <a14:foregroundMark x1="85009" y1="94962" x2="92769" y2="90176"/>
                        <a14:foregroundMark x1="92769" y1="90176" x2="89418" y2="67380"/>
                        <a14:foregroundMark x1="89418" y1="67380" x2="83422" y2="56675"/>
                        <a14:foregroundMark x1="47795" y1="28589" x2="39330" y2="32997"/>
                        <a14:foregroundMark x1="39330" y1="32997" x2="43034" y2="25819"/>
                        <a14:foregroundMark x1="43034" y1="25819" x2="52734" y2="24307"/>
                        <a14:foregroundMark x1="52734" y1="24307" x2="52910" y2="31360"/>
                        <a14:foregroundMark x1="52910" y1="31360" x2="55203" y2="24559"/>
                        <a14:foregroundMark x1="55203" y1="24559" x2="55203" y2="24559"/>
                        <a14:backgroundMark x1="76543" y1="7179" x2="79541" y2="11083"/>
                        <a14:backgroundMark x1="76720" y1="10831" x2="76720" y2="10831"/>
                      </a14:backgroundRemoval>
                    </a14:imgEffect>
                  </a14:imgLayer>
                </a14:imgProps>
              </a:ext>
              <a:ext uri="{28A0092B-C50C-407E-A947-70E740481C1C}">
                <a14:useLocalDpi xmlns:a14="http://schemas.microsoft.com/office/drawing/2010/main" val="0"/>
              </a:ext>
            </a:extLst>
          </a:blip>
          <a:stretch>
            <a:fillRect/>
          </a:stretch>
        </p:blipFill>
        <p:spPr>
          <a:xfrm>
            <a:off x="2267817" y="202332"/>
            <a:ext cx="4608365" cy="6453336"/>
          </a:xfrm>
          <a:prstGeom prst="rect">
            <a:avLst/>
          </a:prstGeom>
        </p:spPr>
      </p:pic>
    </p:spTree>
    <p:extLst>
      <p:ext uri="{BB962C8B-B14F-4D97-AF65-F5344CB8AC3E}">
        <p14:creationId xmlns:p14="http://schemas.microsoft.com/office/powerpoint/2010/main" val="3146029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349</Words>
  <Application>Microsoft Office PowerPoint</Application>
  <PresentationFormat>Presentazione su schermo (4:3)</PresentationFormat>
  <Paragraphs>10</Paragraphs>
  <Slides>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vt:i4>
      </vt:variant>
    </vt:vector>
  </HeadingPairs>
  <TitlesOfParts>
    <vt:vector size="7" baseType="lpstr">
      <vt:lpstr>Andalus</vt:lpstr>
      <vt:lpstr>Arial</vt:lpstr>
      <vt:lpstr>Calibri</vt:lpstr>
      <vt:lpstr>Tema di Office</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ANTONIETTA FORTUNATO</dc:creator>
  <cp:lastModifiedBy>ANTONIETTA FORTUNATO</cp:lastModifiedBy>
  <cp:revision>4</cp:revision>
  <dcterms:created xsi:type="dcterms:W3CDTF">2020-03-25T17:04:48Z</dcterms:created>
  <dcterms:modified xsi:type="dcterms:W3CDTF">2020-03-25T17:30:32Z</dcterms:modified>
</cp:coreProperties>
</file>