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92" y="816"/>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09BFB70-A1CB-4025-8D8E-D16BC0376852}"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09BFB70-A1CB-4025-8D8E-D16BC0376852}"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66185"/>
            <a:ext cx="1543050" cy="780203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66185"/>
            <a:ext cx="4514850" cy="780203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09BFB70-A1CB-4025-8D8E-D16BC0376852}"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09BFB70-A1CB-4025-8D8E-D16BC0376852}"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09BFB70-A1CB-4025-8D8E-D16BC0376852}"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09BFB70-A1CB-4025-8D8E-D16BC0376852}" type="datetimeFigureOut">
              <a:rPr lang="it-IT" smtClean="0"/>
              <a:t>25/03/2020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09BFB70-A1CB-4025-8D8E-D16BC0376852}" type="datetimeFigureOut">
              <a:rPr lang="it-IT" smtClean="0"/>
              <a:t>25/03/2020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09BFB70-A1CB-4025-8D8E-D16BC0376852}" type="datetimeFigureOut">
              <a:rPr lang="it-IT" smtClean="0"/>
              <a:t>25/03/2020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09BFB70-A1CB-4025-8D8E-D16BC0376852}" type="datetimeFigureOut">
              <a:rPr lang="it-IT" smtClean="0"/>
              <a:t>25/03/2020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09BFB70-A1CB-4025-8D8E-D16BC0376852}" type="datetimeFigureOut">
              <a:rPr lang="it-IT" smtClean="0"/>
              <a:t>25/03/2020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09BFB70-A1CB-4025-8D8E-D16BC0376852}" type="datetimeFigureOut">
              <a:rPr lang="it-IT" smtClean="0"/>
              <a:t>25/03/2020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386E9E2-3E94-44FF-AA7B-A6FEE21D173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09BFB70-A1CB-4025-8D8E-D16BC0376852}" type="datetimeFigureOut">
              <a:rPr lang="it-IT" smtClean="0"/>
              <a:t>25/03/2020</a:t>
            </a:fld>
            <a:endParaRPr lang="it-IT"/>
          </a:p>
        </p:txBody>
      </p:sp>
      <p:sp>
        <p:nvSpPr>
          <p:cNvPr id="5" name="Segnaposto piè di pa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386E9E2-3E94-44FF-AA7B-A6FEE21D173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1043608"/>
            <a:ext cx="6858000" cy="646331"/>
          </a:xfrm>
          <a:prstGeom prst="rect">
            <a:avLst/>
          </a:prstGeom>
          <a:noFill/>
        </p:spPr>
        <p:txBody>
          <a:bodyPr wrap="square" rtlCol="0">
            <a:spAutoFit/>
          </a:bodyPr>
          <a:lstStyle/>
          <a:p>
            <a:pPr algn="ctr"/>
            <a:r>
              <a:rPr lang="it-IT" sz="1200" dirty="0" smtClean="0"/>
              <a:t>Migliaccio </a:t>
            </a:r>
            <a:r>
              <a:rPr lang="en-US" sz="1200" dirty="0" smtClean="0"/>
              <a:t>is a typical Neapolitan Carnival dessert: </a:t>
            </a:r>
          </a:p>
          <a:p>
            <a:pPr algn="ctr"/>
            <a:r>
              <a:rPr lang="en-US" sz="1200" dirty="0" smtClean="0"/>
              <a:t>a semolina cake made with ricotta, eggs and milk, flavored with citrus and vanilla, with a consistency very similar to a polenta, creamy and very soft that melts in the mouth like a mousse! </a:t>
            </a:r>
            <a:endParaRPr lang="en-US" sz="1200" dirty="0"/>
          </a:p>
        </p:txBody>
      </p:sp>
      <p:sp>
        <p:nvSpPr>
          <p:cNvPr id="5" name="CasellaDiTesto 4"/>
          <p:cNvSpPr txBox="1"/>
          <p:nvPr/>
        </p:nvSpPr>
        <p:spPr>
          <a:xfrm>
            <a:off x="4625752" y="1907704"/>
            <a:ext cx="2232248" cy="2123658"/>
          </a:xfrm>
          <a:prstGeom prst="rect">
            <a:avLst/>
          </a:prstGeom>
          <a:noFill/>
        </p:spPr>
        <p:txBody>
          <a:bodyPr wrap="square" rtlCol="0">
            <a:spAutoFit/>
          </a:bodyPr>
          <a:lstStyle/>
          <a:p>
            <a:pPr algn="ctr"/>
            <a:r>
              <a:rPr lang="en-US" sz="1200" dirty="0" smtClean="0"/>
              <a:t>We are talking about a dessert that has very ancient origins, linked to the Neapolitan peasant tradition that dates back to medieval times. </a:t>
            </a:r>
            <a:br>
              <a:rPr lang="en-US" sz="1200" dirty="0" smtClean="0"/>
            </a:br>
            <a:r>
              <a:rPr lang="en-US" sz="1200" dirty="0"/>
              <a:t>O</a:t>
            </a:r>
            <a:r>
              <a:rPr lang="en-US" sz="1200" dirty="0" smtClean="0"/>
              <a:t>nce </a:t>
            </a:r>
            <a:r>
              <a:rPr lang="en-US" sz="1200" dirty="0"/>
              <a:t>the mile was prepared with the "millet" the cereal from which it takes its name </a:t>
            </a:r>
            <a:r>
              <a:rPr lang="it-IT" sz="1200" dirty="0" smtClean="0"/>
              <a:t>Migliaccio</a:t>
            </a:r>
            <a:r>
              <a:rPr lang="en-US" sz="1200" dirty="0" smtClean="0"/>
              <a:t>; </a:t>
            </a:r>
            <a:r>
              <a:rPr lang="en-US" sz="1200" dirty="0"/>
              <a:t>which over time has been replaced with durum wheat </a:t>
            </a:r>
            <a:r>
              <a:rPr lang="en-US" sz="1200" dirty="0" smtClean="0"/>
              <a:t>semolina. </a:t>
            </a:r>
            <a:endParaRPr lang="it-IT" sz="1200" dirty="0"/>
          </a:p>
        </p:txBody>
      </p:sp>
      <p:sp>
        <p:nvSpPr>
          <p:cNvPr id="8" name="CasellaDiTesto 7"/>
          <p:cNvSpPr txBox="1"/>
          <p:nvPr/>
        </p:nvSpPr>
        <p:spPr>
          <a:xfrm>
            <a:off x="404664" y="4716016"/>
            <a:ext cx="184731" cy="369332"/>
          </a:xfrm>
          <a:prstGeom prst="rect">
            <a:avLst/>
          </a:prstGeom>
          <a:noFill/>
        </p:spPr>
        <p:txBody>
          <a:bodyPr wrap="none" rtlCol="0">
            <a:spAutoFit/>
          </a:bodyPr>
          <a:lstStyle/>
          <a:p>
            <a:endParaRPr lang="it-IT" dirty="0"/>
          </a:p>
        </p:txBody>
      </p:sp>
      <p:sp>
        <p:nvSpPr>
          <p:cNvPr id="9" name="CasellaDiTesto 8"/>
          <p:cNvSpPr txBox="1"/>
          <p:nvPr/>
        </p:nvSpPr>
        <p:spPr>
          <a:xfrm>
            <a:off x="0" y="1763688"/>
            <a:ext cx="3212976" cy="2800767"/>
          </a:xfrm>
          <a:prstGeom prst="rect">
            <a:avLst/>
          </a:prstGeom>
          <a:noFill/>
        </p:spPr>
        <p:txBody>
          <a:bodyPr wrap="square" rtlCol="0">
            <a:spAutoFit/>
          </a:bodyPr>
          <a:lstStyle/>
          <a:p>
            <a:pPr algn="ctr"/>
            <a:r>
              <a:rPr lang="en-US" dirty="0" smtClean="0"/>
              <a:t/>
            </a:r>
            <a:br>
              <a:rPr lang="en-US" dirty="0" smtClean="0"/>
            </a:br>
            <a:r>
              <a:rPr lang="en-US" sz="1400" b="1" dirty="0" smtClean="0"/>
              <a:t>Quantity for 1 tray of 20-22 cm: </a:t>
            </a:r>
          </a:p>
          <a:p>
            <a:pPr algn="ctr"/>
            <a:r>
              <a:rPr lang="en-US" sz="1200" dirty="0" smtClean="0">
                <a:latin typeface="Calibri"/>
                <a:cs typeface="Calibri"/>
              </a:rPr>
              <a:t>●</a:t>
            </a:r>
            <a:r>
              <a:rPr lang="en-US" sz="1200" dirty="0" smtClean="0"/>
              <a:t>180 grams of semolina</a:t>
            </a:r>
          </a:p>
          <a:p>
            <a:pPr algn="ctr"/>
            <a:r>
              <a:rPr lang="en-US" sz="1200" dirty="0" smtClean="0">
                <a:cs typeface="Calibri"/>
              </a:rPr>
              <a:t>●</a:t>
            </a:r>
            <a:r>
              <a:rPr lang="en-US" sz="1200" dirty="0" smtClean="0"/>
              <a:t>500 grams of milk</a:t>
            </a:r>
          </a:p>
          <a:p>
            <a:pPr algn="ctr"/>
            <a:r>
              <a:rPr lang="en-US" sz="1200" dirty="0" smtClean="0">
                <a:cs typeface="Calibri"/>
              </a:rPr>
              <a:t>●</a:t>
            </a:r>
            <a:r>
              <a:rPr lang="en-US" sz="1200" dirty="0" smtClean="0"/>
              <a:t>300 grams of water </a:t>
            </a:r>
          </a:p>
          <a:p>
            <a:pPr algn="ctr"/>
            <a:r>
              <a:rPr lang="en-US" sz="1200" dirty="0" smtClean="0">
                <a:cs typeface="Calibri"/>
              </a:rPr>
              <a:t>●</a:t>
            </a:r>
            <a:r>
              <a:rPr lang="en-US" sz="1200" dirty="0" smtClean="0"/>
              <a:t>250 grams of granulated sugar </a:t>
            </a:r>
          </a:p>
          <a:p>
            <a:pPr algn="ctr"/>
            <a:r>
              <a:rPr lang="en-US" sz="1200" dirty="0" smtClean="0">
                <a:cs typeface="Calibri"/>
              </a:rPr>
              <a:t>●</a:t>
            </a:r>
            <a:r>
              <a:rPr lang="en-US" sz="1200" dirty="0" smtClean="0"/>
              <a:t>250 grams of fresh ricotta (preferably sheep) </a:t>
            </a:r>
          </a:p>
          <a:p>
            <a:pPr algn="ctr"/>
            <a:r>
              <a:rPr lang="en-US" sz="1200" dirty="0" smtClean="0">
                <a:cs typeface="Calibri"/>
              </a:rPr>
              <a:t>●</a:t>
            </a:r>
            <a:r>
              <a:rPr lang="en-US" sz="1200" dirty="0" smtClean="0"/>
              <a:t>3 whole eggs </a:t>
            </a:r>
          </a:p>
          <a:p>
            <a:pPr algn="ctr"/>
            <a:r>
              <a:rPr lang="en-US" sz="1200" dirty="0" smtClean="0">
                <a:cs typeface="Calibri"/>
              </a:rPr>
              <a:t>●</a:t>
            </a:r>
            <a:r>
              <a:rPr lang="en-US" sz="1200" dirty="0" smtClean="0"/>
              <a:t>50 grams of butter</a:t>
            </a:r>
          </a:p>
          <a:p>
            <a:pPr algn="ctr"/>
            <a:r>
              <a:rPr lang="en-US" sz="1200" dirty="0" smtClean="0">
                <a:cs typeface="Calibri"/>
              </a:rPr>
              <a:t>●</a:t>
            </a:r>
            <a:r>
              <a:rPr lang="en-US" sz="1200" dirty="0" smtClean="0"/>
              <a:t>2 oranges </a:t>
            </a:r>
          </a:p>
          <a:p>
            <a:pPr algn="ctr"/>
            <a:r>
              <a:rPr lang="en-US" sz="1200" dirty="0" smtClean="0">
                <a:cs typeface="Calibri"/>
              </a:rPr>
              <a:t>●</a:t>
            </a:r>
            <a:r>
              <a:rPr lang="en-US" sz="1200" dirty="0" smtClean="0"/>
              <a:t>2 lemon a couple of spoons </a:t>
            </a:r>
          </a:p>
          <a:p>
            <a:pPr algn="ctr"/>
            <a:r>
              <a:rPr lang="en-US" sz="1200" dirty="0" smtClean="0">
                <a:cs typeface="Calibri"/>
              </a:rPr>
              <a:t>●</a:t>
            </a:r>
            <a:r>
              <a:rPr lang="en-US" sz="1200" dirty="0" smtClean="0"/>
              <a:t>of vanilla or 2 sachets of vanillin </a:t>
            </a:r>
          </a:p>
          <a:p>
            <a:pPr algn="ctr"/>
            <a:r>
              <a:rPr lang="en-US" sz="1200" dirty="0" smtClean="0">
                <a:cs typeface="Calibri"/>
              </a:rPr>
              <a:t>●</a:t>
            </a:r>
            <a:r>
              <a:rPr lang="en-US" sz="1200" dirty="0" smtClean="0"/>
              <a:t>1 teaspoon of </a:t>
            </a:r>
            <a:r>
              <a:rPr lang="it-IT" sz="1200" dirty="0" smtClean="0"/>
              <a:t>millefiori</a:t>
            </a:r>
            <a:r>
              <a:rPr lang="en-US" sz="1200" dirty="0" smtClean="0"/>
              <a:t> water </a:t>
            </a:r>
          </a:p>
          <a:p>
            <a:pPr algn="ctr"/>
            <a:r>
              <a:rPr lang="en-US" sz="1200" dirty="0" smtClean="0">
                <a:cs typeface="Calibri"/>
              </a:rPr>
              <a:t>●</a:t>
            </a:r>
            <a:r>
              <a:rPr lang="en-US" sz="1200" dirty="0" smtClean="0"/>
              <a:t>icing sugar for garnish</a:t>
            </a:r>
            <a:endParaRPr lang="it-IT" sz="1200" dirty="0"/>
          </a:p>
        </p:txBody>
      </p:sp>
      <p:pic>
        <p:nvPicPr>
          <p:cNvPr id="11" name="Immagine 10" descr="MASCHERA.jpg"/>
          <p:cNvPicPr>
            <a:picLocks noChangeAspect="1"/>
          </p:cNvPicPr>
          <p:nvPr/>
        </p:nvPicPr>
        <p:blipFill>
          <a:blip r:embed="rId2" cstate="print"/>
          <a:srcRect t="24973" b="26977"/>
          <a:stretch>
            <a:fillRect/>
          </a:stretch>
        </p:blipFill>
        <p:spPr>
          <a:xfrm>
            <a:off x="2204864" y="0"/>
            <a:ext cx="2171930" cy="1043608"/>
          </a:xfrm>
          <a:prstGeom prst="rect">
            <a:avLst/>
          </a:prstGeom>
        </p:spPr>
      </p:pic>
      <p:sp>
        <p:nvSpPr>
          <p:cNvPr id="15" name="CasellaDiTesto 14"/>
          <p:cNvSpPr txBox="1"/>
          <p:nvPr/>
        </p:nvSpPr>
        <p:spPr>
          <a:xfrm>
            <a:off x="0" y="4860032"/>
            <a:ext cx="4725144" cy="3262432"/>
          </a:xfrm>
          <a:prstGeom prst="rect">
            <a:avLst/>
          </a:prstGeom>
          <a:noFill/>
        </p:spPr>
        <p:txBody>
          <a:bodyPr wrap="square" rtlCol="0">
            <a:spAutoFit/>
          </a:bodyPr>
          <a:lstStyle/>
          <a:p>
            <a:pPr algn="ctr"/>
            <a:r>
              <a:rPr lang="en-US" sz="1400" b="1" dirty="0" smtClean="0"/>
              <a:t>METHOD: </a:t>
            </a:r>
          </a:p>
          <a:p>
            <a:pPr algn="ctr"/>
            <a:r>
              <a:rPr lang="en-US" sz="1400" b="1" dirty="0" smtClean="0"/>
              <a:t>1)</a:t>
            </a:r>
            <a:r>
              <a:rPr lang="en-US" sz="1200" dirty="0" smtClean="0"/>
              <a:t>In </a:t>
            </a:r>
            <a:r>
              <a:rPr lang="en-US" sz="1200" dirty="0"/>
              <a:t>a large saucepan, pour the milk, water, 50 g of sugar, butter, vanilla and the whole skins of 1 orange and 1 </a:t>
            </a:r>
            <a:r>
              <a:rPr lang="en-US" sz="1200" dirty="0" smtClean="0"/>
              <a:t>lemon.</a:t>
            </a:r>
          </a:p>
          <a:p>
            <a:pPr algn="ctr"/>
            <a:r>
              <a:rPr lang="en-US" sz="1400" b="1" dirty="0" smtClean="0"/>
              <a:t>2)</a:t>
            </a:r>
            <a:r>
              <a:rPr lang="en-US" sz="1400" dirty="0" smtClean="0"/>
              <a:t> </a:t>
            </a:r>
            <a:r>
              <a:rPr lang="en-US" sz="1200" dirty="0" smtClean="0"/>
              <a:t>Heat the mixture on the medium kelp, stirring with a wooden spoon, until the butter and sugar have completely melted. Add the semolina.</a:t>
            </a:r>
          </a:p>
          <a:p>
            <a:pPr algn="ctr"/>
            <a:r>
              <a:rPr lang="en-US" sz="1400" b="1" dirty="0" smtClean="0"/>
              <a:t>3)</a:t>
            </a:r>
            <a:r>
              <a:rPr lang="en-US" sz="1400" dirty="0"/>
              <a:t> </a:t>
            </a:r>
            <a:r>
              <a:rPr lang="en-US" sz="1200" dirty="0" smtClean="0"/>
              <a:t>Slightly lower the heat and turn with a whisk by hand, in a few seconds you will see the mixture thicken in a compact cream like polenta. Remove the citrus peels.</a:t>
            </a:r>
          </a:p>
          <a:p>
            <a:pPr algn="ctr"/>
            <a:r>
              <a:rPr lang="en-US" sz="1400" b="1" dirty="0" smtClean="0"/>
              <a:t>4</a:t>
            </a:r>
            <a:r>
              <a:rPr lang="en-US" sz="1200" b="1" dirty="0" smtClean="0"/>
              <a:t>)</a:t>
            </a:r>
            <a:r>
              <a:rPr lang="en-US" sz="1200" dirty="0" smtClean="0"/>
              <a:t> Immediately pour the semolina cream into a serving dish. Cover with plastic wrap and let cool. In the meantime, whisk the eggs with the rest of the sugar with the electric whisk, another sachet of vanilla, finely grated orange and lemon peel. Add the sifted ricotta with a pass through tight holes. Mount again for a few seconds to mix everything.</a:t>
            </a:r>
          </a:p>
          <a:p>
            <a:pPr algn="ctr"/>
            <a:r>
              <a:rPr lang="en-US" sz="1400" b="1" dirty="0" smtClean="0"/>
              <a:t>5)</a:t>
            </a:r>
            <a:r>
              <a:rPr lang="en-US" sz="1400" dirty="0" smtClean="0"/>
              <a:t> </a:t>
            </a:r>
            <a:r>
              <a:rPr lang="en-US" sz="1200" dirty="0" smtClean="0"/>
              <a:t>Pour the cold semolina cream into the egg mixture, mix and then add the aroma of a thousand flowers. Pour </a:t>
            </a:r>
            <a:r>
              <a:rPr lang="en-US" sz="1200" dirty="0"/>
              <a:t>into a buttered and floured </a:t>
            </a:r>
            <a:r>
              <a:rPr lang="en-US" sz="1200" dirty="0" smtClean="0"/>
              <a:t>pan.</a:t>
            </a:r>
            <a:endParaRPr lang="en-US" sz="1400" b="1" dirty="0" smtClean="0"/>
          </a:p>
          <a:p>
            <a:pPr algn="ctr"/>
            <a:endParaRPr lang="it-IT" sz="1400" b="1" dirty="0"/>
          </a:p>
        </p:txBody>
      </p:sp>
      <p:sp>
        <p:nvSpPr>
          <p:cNvPr id="16" name="CasellaDiTesto 15"/>
          <p:cNvSpPr txBox="1"/>
          <p:nvPr/>
        </p:nvSpPr>
        <p:spPr>
          <a:xfrm>
            <a:off x="0" y="8028384"/>
            <a:ext cx="4536504" cy="677108"/>
          </a:xfrm>
          <a:prstGeom prst="rect">
            <a:avLst/>
          </a:prstGeom>
          <a:noFill/>
        </p:spPr>
        <p:txBody>
          <a:bodyPr wrap="square" rtlCol="0">
            <a:spAutoFit/>
          </a:bodyPr>
          <a:lstStyle/>
          <a:p>
            <a:pPr algn="ctr"/>
            <a:r>
              <a:rPr lang="en-US" sz="1400" b="1" dirty="0" smtClean="0"/>
              <a:t>COOKING:</a:t>
            </a:r>
          </a:p>
          <a:p>
            <a:pPr algn="ctr"/>
            <a:r>
              <a:rPr lang="en-US" sz="1200" dirty="0" smtClean="0"/>
              <a:t>For excellent cooking, cook at a temperature above 180 ° for about 50 minutes.</a:t>
            </a:r>
            <a:endParaRPr lang="it-IT" sz="1200" dirty="0"/>
          </a:p>
        </p:txBody>
      </p:sp>
      <p:pic>
        <p:nvPicPr>
          <p:cNvPr id="17" name="Immagine 16" descr="migliaccio.jpg"/>
          <p:cNvPicPr>
            <a:picLocks noChangeAspect="1"/>
          </p:cNvPicPr>
          <p:nvPr/>
        </p:nvPicPr>
        <p:blipFill>
          <a:blip r:embed="rId3" cstate="print"/>
          <a:stretch>
            <a:fillRect/>
          </a:stretch>
        </p:blipFill>
        <p:spPr>
          <a:xfrm>
            <a:off x="4893360" y="4139952"/>
            <a:ext cx="1964640" cy="2952328"/>
          </a:xfrm>
          <a:prstGeom prst="rect">
            <a:avLst/>
          </a:prstGeom>
        </p:spPr>
      </p:pic>
      <p:pic>
        <p:nvPicPr>
          <p:cNvPr id="18" name="Immagine 17" descr="machere.jpg"/>
          <p:cNvPicPr>
            <a:picLocks noChangeAspect="1"/>
          </p:cNvPicPr>
          <p:nvPr/>
        </p:nvPicPr>
        <p:blipFill>
          <a:blip r:embed="rId4" cstate="print"/>
          <a:stretch>
            <a:fillRect/>
          </a:stretch>
        </p:blipFill>
        <p:spPr>
          <a:xfrm>
            <a:off x="4797152" y="7812360"/>
            <a:ext cx="2060848" cy="10079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carnevale.jpg"/>
          <p:cNvPicPr>
            <a:picLocks noChangeAspect="1"/>
          </p:cNvPicPr>
          <p:nvPr/>
        </p:nvPicPr>
        <p:blipFill>
          <a:blip r:embed="rId2" cstate="print"/>
          <a:stretch>
            <a:fillRect/>
          </a:stretch>
        </p:blipFill>
        <p:spPr>
          <a:xfrm>
            <a:off x="2132856" y="0"/>
            <a:ext cx="2448271" cy="1311161"/>
          </a:xfrm>
          <a:prstGeom prst="rect">
            <a:avLst/>
          </a:prstGeom>
        </p:spPr>
      </p:pic>
      <p:sp>
        <p:nvSpPr>
          <p:cNvPr id="3" name="CasellaDiTesto 2"/>
          <p:cNvSpPr txBox="1"/>
          <p:nvPr/>
        </p:nvSpPr>
        <p:spPr>
          <a:xfrm>
            <a:off x="0" y="1331640"/>
            <a:ext cx="6858000" cy="648072"/>
          </a:xfrm>
          <a:prstGeom prst="rect">
            <a:avLst/>
          </a:prstGeom>
          <a:noFill/>
        </p:spPr>
        <p:txBody>
          <a:bodyPr wrap="square" rtlCol="0">
            <a:spAutoFit/>
          </a:bodyPr>
          <a:lstStyle/>
          <a:p>
            <a:pPr algn="ctr"/>
            <a:r>
              <a:rPr lang="it-IT" sz="1200" dirty="0" smtClean="0"/>
              <a:t>Il </a:t>
            </a:r>
            <a:r>
              <a:rPr lang="it-IT" sz="1200" dirty="0"/>
              <a:t>Migliaccio è un dolce tipico del Carnevale napoletano: </a:t>
            </a:r>
            <a:endParaRPr lang="it-IT" sz="1200" dirty="0" smtClean="0"/>
          </a:p>
          <a:p>
            <a:pPr algn="ctr"/>
            <a:r>
              <a:rPr lang="it-IT" sz="1200" dirty="0" smtClean="0"/>
              <a:t>una </a:t>
            </a:r>
            <a:r>
              <a:rPr lang="it-IT" sz="1200" dirty="0"/>
              <a:t>torta di semola fatta con ricotta, uova e latte, aromatizzata con agrumi e vaniglia, con una consistenza molto simile a una polenta, cremosa e molto morbida che si scioglie in bocca come una mousse!</a:t>
            </a:r>
          </a:p>
        </p:txBody>
      </p:sp>
      <p:sp>
        <p:nvSpPr>
          <p:cNvPr id="4" name="CasellaDiTesto 3"/>
          <p:cNvSpPr txBox="1"/>
          <p:nvPr/>
        </p:nvSpPr>
        <p:spPr>
          <a:xfrm>
            <a:off x="0" y="2051720"/>
            <a:ext cx="3816424" cy="2554545"/>
          </a:xfrm>
          <a:prstGeom prst="rect">
            <a:avLst/>
          </a:prstGeom>
          <a:noFill/>
        </p:spPr>
        <p:txBody>
          <a:bodyPr wrap="square" rtlCol="0">
            <a:spAutoFit/>
          </a:bodyPr>
          <a:lstStyle/>
          <a:p>
            <a:pPr algn="ctr"/>
            <a:r>
              <a:rPr lang="it-IT" sz="1400" b="1" dirty="0" smtClean="0"/>
              <a:t>Quantità </a:t>
            </a:r>
            <a:r>
              <a:rPr lang="it-IT" sz="1400" b="1" dirty="0"/>
              <a:t>per 1 vassoio da 20-22 cm: </a:t>
            </a:r>
            <a:endParaRPr lang="it-IT" sz="1400" b="1" dirty="0" smtClean="0"/>
          </a:p>
          <a:p>
            <a:pPr algn="ctr"/>
            <a:r>
              <a:rPr lang="it-IT" sz="1200" dirty="0" smtClean="0"/>
              <a:t>●</a:t>
            </a:r>
            <a:r>
              <a:rPr lang="it-IT" sz="1400" dirty="0" smtClean="0"/>
              <a:t> </a:t>
            </a:r>
            <a:r>
              <a:rPr lang="it-IT" sz="1200" dirty="0" smtClean="0"/>
              <a:t>180 </a:t>
            </a:r>
            <a:r>
              <a:rPr lang="it-IT" sz="1200" dirty="0"/>
              <a:t>grammi di semola </a:t>
            </a:r>
            <a:endParaRPr lang="it-IT" sz="1200" dirty="0" smtClean="0"/>
          </a:p>
          <a:p>
            <a:pPr algn="ctr"/>
            <a:r>
              <a:rPr lang="it-IT" sz="1200" dirty="0" smtClean="0"/>
              <a:t>● </a:t>
            </a:r>
            <a:r>
              <a:rPr lang="it-IT" sz="1200" dirty="0"/>
              <a:t>500 grammi di latte </a:t>
            </a:r>
            <a:endParaRPr lang="it-IT" sz="1200" dirty="0" smtClean="0"/>
          </a:p>
          <a:p>
            <a:pPr algn="ctr"/>
            <a:r>
              <a:rPr lang="it-IT" sz="1200" dirty="0" smtClean="0"/>
              <a:t>● </a:t>
            </a:r>
            <a:r>
              <a:rPr lang="it-IT" sz="1200" dirty="0"/>
              <a:t>300 grammi di acqua </a:t>
            </a:r>
            <a:endParaRPr lang="it-IT" sz="1200" dirty="0" smtClean="0"/>
          </a:p>
          <a:p>
            <a:pPr algn="ctr"/>
            <a:r>
              <a:rPr lang="it-IT" sz="1200" dirty="0" smtClean="0"/>
              <a:t>● </a:t>
            </a:r>
            <a:r>
              <a:rPr lang="it-IT" sz="1200" dirty="0"/>
              <a:t>250 grammi di zucchero semolato </a:t>
            </a:r>
            <a:endParaRPr lang="it-IT" sz="1200" dirty="0" smtClean="0"/>
          </a:p>
          <a:p>
            <a:pPr algn="ctr"/>
            <a:r>
              <a:rPr lang="it-IT" sz="1200" dirty="0" smtClean="0"/>
              <a:t>● </a:t>
            </a:r>
            <a:r>
              <a:rPr lang="it-IT" sz="1200" dirty="0"/>
              <a:t>250 grammi di ricotta fresca (preferibilmente di pecora) </a:t>
            </a:r>
            <a:endParaRPr lang="it-IT" sz="1200" dirty="0" smtClean="0"/>
          </a:p>
          <a:p>
            <a:pPr algn="ctr"/>
            <a:r>
              <a:rPr lang="it-IT" sz="1200" dirty="0" smtClean="0"/>
              <a:t>● </a:t>
            </a:r>
            <a:r>
              <a:rPr lang="it-IT" sz="1200" dirty="0"/>
              <a:t>3 uova intere </a:t>
            </a:r>
            <a:endParaRPr lang="it-IT" sz="1200" dirty="0" smtClean="0"/>
          </a:p>
          <a:p>
            <a:pPr algn="ctr"/>
            <a:r>
              <a:rPr lang="it-IT" sz="1200" dirty="0" smtClean="0"/>
              <a:t>● </a:t>
            </a:r>
            <a:r>
              <a:rPr lang="it-IT" sz="1200" dirty="0"/>
              <a:t>50 grammi di burro </a:t>
            </a:r>
            <a:endParaRPr lang="it-IT" sz="1200" dirty="0" smtClean="0"/>
          </a:p>
          <a:p>
            <a:pPr algn="ctr"/>
            <a:r>
              <a:rPr lang="it-IT" sz="1200" dirty="0" smtClean="0"/>
              <a:t>● </a:t>
            </a:r>
            <a:r>
              <a:rPr lang="it-IT" sz="1200" dirty="0"/>
              <a:t>2 </a:t>
            </a:r>
            <a:r>
              <a:rPr lang="it-IT" sz="1200" dirty="0" smtClean="0"/>
              <a:t>arance</a:t>
            </a:r>
          </a:p>
          <a:p>
            <a:pPr algn="ctr"/>
            <a:r>
              <a:rPr lang="it-IT" sz="1200" dirty="0" smtClean="0"/>
              <a:t>● </a:t>
            </a:r>
            <a:r>
              <a:rPr lang="it-IT" sz="1200" dirty="0"/>
              <a:t>2 limoni un paio di cucchiai </a:t>
            </a:r>
            <a:endParaRPr lang="it-IT" sz="1200" dirty="0" smtClean="0"/>
          </a:p>
          <a:p>
            <a:pPr algn="ctr"/>
            <a:r>
              <a:rPr lang="it-IT" sz="1200" dirty="0" smtClean="0"/>
              <a:t>● </a:t>
            </a:r>
            <a:r>
              <a:rPr lang="it-IT" sz="1200" dirty="0"/>
              <a:t>di vaniglia o 2 bustine di vanillina </a:t>
            </a:r>
            <a:endParaRPr lang="it-IT" sz="1200" dirty="0" smtClean="0"/>
          </a:p>
          <a:p>
            <a:pPr algn="ctr"/>
            <a:r>
              <a:rPr lang="it-IT" sz="1200" dirty="0" smtClean="0"/>
              <a:t>● </a:t>
            </a:r>
            <a:r>
              <a:rPr lang="it-IT" sz="1200" dirty="0"/>
              <a:t>1 cucchiaino di acqua millefiori </a:t>
            </a:r>
            <a:endParaRPr lang="it-IT" sz="1200" dirty="0" smtClean="0"/>
          </a:p>
          <a:p>
            <a:pPr algn="ctr"/>
            <a:r>
              <a:rPr lang="it-IT" sz="1200" dirty="0" smtClean="0"/>
              <a:t>● </a:t>
            </a:r>
            <a:r>
              <a:rPr lang="it-IT" sz="1200" dirty="0"/>
              <a:t>zucchero a velo per guarnire</a:t>
            </a:r>
          </a:p>
        </p:txBody>
      </p:sp>
      <p:sp>
        <p:nvSpPr>
          <p:cNvPr id="9" name="CasellaDiTesto 8"/>
          <p:cNvSpPr txBox="1"/>
          <p:nvPr/>
        </p:nvSpPr>
        <p:spPr>
          <a:xfrm>
            <a:off x="4509120" y="2195736"/>
            <a:ext cx="2348880" cy="1754326"/>
          </a:xfrm>
          <a:prstGeom prst="rect">
            <a:avLst/>
          </a:prstGeom>
          <a:noFill/>
        </p:spPr>
        <p:txBody>
          <a:bodyPr wrap="square" rtlCol="0">
            <a:spAutoFit/>
          </a:bodyPr>
          <a:lstStyle/>
          <a:p>
            <a:pPr algn="ctr"/>
            <a:r>
              <a:rPr lang="it-IT" sz="1200" dirty="0" smtClean="0"/>
              <a:t>Stiamo parlando di un dessert che ha origini antichissime, </a:t>
            </a:r>
          </a:p>
          <a:p>
            <a:pPr algn="ctr"/>
            <a:r>
              <a:rPr lang="it-IT" sz="1200" dirty="0" smtClean="0"/>
              <a:t>legato alla tradizione contadina napoletana che risale al medioevo. </a:t>
            </a:r>
          </a:p>
          <a:p>
            <a:pPr algn="ctr"/>
            <a:r>
              <a:rPr lang="it-IT" sz="1200" dirty="0" smtClean="0"/>
              <a:t>Una volta che il miglio veniva preparato con il "miglio" il cereale da cui prende il nome Migliaccio; </a:t>
            </a:r>
          </a:p>
          <a:p>
            <a:pPr algn="ctr"/>
            <a:r>
              <a:rPr lang="it-IT" sz="1200" dirty="0" smtClean="0"/>
              <a:t>che nel tempo è stato sostituito con semola di grano duro.</a:t>
            </a:r>
            <a:endParaRPr lang="it-IT" sz="1200" dirty="0"/>
          </a:p>
        </p:txBody>
      </p:sp>
      <p:sp>
        <p:nvSpPr>
          <p:cNvPr id="10" name="CasellaDiTesto 9"/>
          <p:cNvSpPr txBox="1"/>
          <p:nvPr/>
        </p:nvSpPr>
        <p:spPr>
          <a:xfrm>
            <a:off x="0" y="4716016"/>
            <a:ext cx="5157192" cy="3570208"/>
          </a:xfrm>
          <a:prstGeom prst="rect">
            <a:avLst/>
          </a:prstGeom>
          <a:noFill/>
        </p:spPr>
        <p:txBody>
          <a:bodyPr wrap="square" rtlCol="0">
            <a:spAutoFit/>
          </a:bodyPr>
          <a:lstStyle/>
          <a:p>
            <a:pPr algn="ctr"/>
            <a:r>
              <a:rPr lang="it-IT" sz="1400" b="1" dirty="0" smtClean="0"/>
              <a:t>METODO: </a:t>
            </a:r>
          </a:p>
          <a:p>
            <a:pPr algn="ctr"/>
            <a:r>
              <a:rPr lang="it-IT" sz="1400" b="1" dirty="0" smtClean="0"/>
              <a:t>1)</a:t>
            </a:r>
            <a:r>
              <a:rPr lang="it-IT" sz="1200" dirty="0" smtClean="0"/>
              <a:t>In </a:t>
            </a:r>
            <a:r>
              <a:rPr lang="it-IT" sz="1200" dirty="0"/>
              <a:t>una grande casseruola, versare il latte, l'acqua, 50 g di zucchero, burro, vaniglia e le bucce intere di 1 arancia e 1 limone. </a:t>
            </a:r>
            <a:endParaRPr lang="it-IT" sz="1200" dirty="0" smtClean="0"/>
          </a:p>
          <a:p>
            <a:pPr marL="342900" indent="-342900" algn="ctr"/>
            <a:r>
              <a:rPr lang="it-IT" sz="1400" b="1" dirty="0" smtClean="0"/>
              <a:t>2</a:t>
            </a:r>
            <a:r>
              <a:rPr lang="it-IT" sz="1400" b="1" dirty="0"/>
              <a:t>) </a:t>
            </a:r>
            <a:r>
              <a:rPr lang="it-IT" sz="1200" dirty="0"/>
              <a:t>Riscaldare il composto sul fuco medio, mescolando con un cucchiaio di </a:t>
            </a:r>
            <a:r>
              <a:rPr lang="it-IT" sz="1200" dirty="0" smtClean="0"/>
              <a:t>legno, fino </a:t>
            </a:r>
            <a:r>
              <a:rPr lang="it-IT" sz="1200" dirty="0"/>
              <a:t>a quando il burro e lo zucchero non si sono completamente sciolti. Aggiungi la semola</a:t>
            </a:r>
            <a:r>
              <a:rPr lang="it-IT" sz="1200" dirty="0" smtClean="0"/>
              <a:t>.</a:t>
            </a:r>
          </a:p>
          <a:p>
            <a:pPr marL="342900" indent="-342900" algn="ctr"/>
            <a:r>
              <a:rPr lang="it-IT" sz="1400" b="1" dirty="0" smtClean="0"/>
              <a:t> </a:t>
            </a:r>
            <a:r>
              <a:rPr lang="it-IT" sz="1400" b="1" dirty="0"/>
              <a:t>3) </a:t>
            </a:r>
            <a:r>
              <a:rPr lang="it-IT" sz="1200" dirty="0"/>
              <a:t>Abbassa leggermente il fuoco e ruota con una frusta a mano, in pochi secondi vedrai il composto addensarsi in una crema compatta come la polenta. Rimuovere le bucce di agrumi. </a:t>
            </a:r>
            <a:endParaRPr lang="it-IT" sz="1200" dirty="0" smtClean="0"/>
          </a:p>
          <a:p>
            <a:pPr marL="342900" indent="-342900" algn="ctr"/>
            <a:r>
              <a:rPr lang="it-IT" sz="1400" b="1" dirty="0" smtClean="0"/>
              <a:t>4</a:t>
            </a:r>
            <a:r>
              <a:rPr lang="it-IT" sz="1400" b="1" dirty="0"/>
              <a:t>) </a:t>
            </a:r>
            <a:r>
              <a:rPr lang="it-IT" sz="1200" dirty="0"/>
              <a:t>Versare immediatamente la crema di semola in un piatto da portata. Coprire con pellicola trasparente e lasciare raffreddare. Nel frattempo, sbatti le uova con il resto dello zucchero con la frusta elettrica, un'altra bustina di vaniglia, arancia finemente grattugiata e scorza di limone. Aggiungi la ricotta setacciata con un passaggio attraverso fori stretti. Montare di nuovo per alcuni secondi per mescolare tutto. </a:t>
            </a:r>
            <a:endParaRPr lang="it-IT" sz="1200" dirty="0" smtClean="0"/>
          </a:p>
          <a:p>
            <a:pPr marL="342900" indent="-342900" algn="ctr"/>
            <a:r>
              <a:rPr lang="it-IT" sz="1400" b="1" dirty="0" smtClean="0"/>
              <a:t>5</a:t>
            </a:r>
            <a:r>
              <a:rPr lang="it-IT" sz="1400" b="1" dirty="0"/>
              <a:t>) </a:t>
            </a:r>
            <a:r>
              <a:rPr lang="it-IT" sz="1200" dirty="0"/>
              <a:t>Versare la crema fredda di semola nel composto di uova, mescolare e quindi aggiungere l'aroma di mille fiori. Versare in una padella imburrata e infarinata.</a:t>
            </a:r>
          </a:p>
        </p:txBody>
      </p:sp>
      <p:sp>
        <p:nvSpPr>
          <p:cNvPr id="11" name="CasellaDiTesto 10"/>
          <p:cNvSpPr txBox="1"/>
          <p:nvPr/>
        </p:nvSpPr>
        <p:spPr>
          <a:xfrm>
            <a:off x="0" y="8774668"/>
            <a:ext cx="5661248" cy="369332"/>
          </a:xfrm>
          <a:prstGeom prst="rect">
            <a:avLst/>
          </a:prstGeom>
          <a:noFill/>
        </p:spPr>
        <p:txBody>
          <a:bodyPr wrap="square" rtlCol="0">
            <a:spAutoFit/>
          </a:bodyPr>
          <a:lstStyle/>
          <a:p>
            <a:pPr algn="ctr"/>
            <a:r>
              <a:rPr lang="it-IT" sz="1200" dirty="0" smtClean="0"/>
              <a:t>Per un'ottima cottura, cuocere a una temperatura superiore a 180 ° per circa 50 minuti</a:t>
            </a:r>
            <a:r>
              <a:rPr lang="it-IT" dirty="0" smtClean="0"/>
              <a:t>.</a:t>
            </a:r>
            <a:endParaRPr lang="it-IT" dirty="0"/>
          </a:p>
        </p:txBody>
      </p:sp>
      <p:sp>
        <p:nvSpPr>
          <p:cNvPr id="12" name="CasellaDiTesto 11"/>
          <p:cNvSpPr txBox="1"/>
          <p:nvPr/>
        </p:nvSpPr>
        <p:spPr>
          <a:xfrm>
            <a:off x="1916832" y="8532440"/>
            <a:ext cx="1170512" cy="307777"/>
          </a:xfrm>
          <a:prstGeom prst="rect">
            <a:avLst/>
          </a:prstGeom>
          <a:noFill/>
        </p:spPr>
        <p:txBody>
          <a:bodyPr wrap="none" rtlCol="0">
            <a:spAutoFit/>
          </a:bodyPr>
          <a:lstStyle/>
          <a:p>
            <a:pPr algn="ctr"/>
            <a:r>
              <a:rPr lang="it-IT" sz="1400" b="1" dirty="0" smtClean="0"/>
              <a:t>CUCINANDO:</a:t>
            </a:r>
          </a:p>
        </p:txBody>
      </p:sp>
      <p:pic>
        <p:nvPicPr>
          <p:cNvPr id="13" name="Immagine 12" descr="migliaccio.jpg"/>
          <p:cNvPicPr>
            <a:picLocks noChangeAspect="1"/>
          </p:cNvPicPr>
          <p:nvPr/>
        </p:nvPicPr>
        <p:blipFill>
          <a:blip r:embed="rId3" cstate="print"/>
          <a:stretch>
            <a:fillRect/>
          </a:stretch>
        </p:blipFill>
        <p:spPr>
          <a:xfrm>
            <a:off x="5114925" y="4139952"/>
            <a:ext cx="1743075" cy="2763391"/>
          </a:xfrm>
          <a:prstGeom prst="rect">
            <a:avLst/>
          </a:prstGeom>
        </p:spPr>
      </p:pic>
      <p:pic>
        <p:nvPicPr>
          <p:cNvPr id="14" name="Immagine 13" descr="machere.jpg"/>
          <p:cNvPicPr>
            <a:picLocks noChangeAspect="1"/>
          </p:cNvPicPr>
          <p:nvPr/>
        </p:nvPicPr>
        <p:blipFill>
          <a:blip r:embed="rId4" cstate="print"/>
          <a:stretch>
            <a:fillRect/>
          </a:stretch>
        </p:blipFill>
        <p:spPr>
          <a:xfrm>
            <a:off x="5016482" y="7812360"/>
            <a:ext cx="1841518" cy="864096"/>
          </a:xfrm>
          <a:prstGeom prst="rect">
            <a:avLst/>
          </a:prstGeom>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694</Words>
  <Application>Microsoft Office PowerPoint</Application>
  <PresentationFormat>Presentazione su schermo (4:3)</PresentationFormat>
  <Paragraphs>51</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Diapositiva 1</vt:lpstr>
      <vt:lpstr>Diapositiva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Guest</dc:creator>
  <cp:lastModifiedBy>Guest</cp:lastModifiedBy>
  <cp:revision>11</cp:revision>
  <dcterms:created xsi:type="dcterms:W3CDTF">2020-03-25T12:59:46Z</dcterms:created>
  <dcterms:modified xsi:type="dcterms:W3CDTF">2020-03-25T14:42:51Z</dcterms:modified>
</cp:coreProperties>
</file>