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ms-office.activeX"/>
  <Override PartName="/ppt/activeX/activeX4.xml" ContentType="application/vnd.ms-office.activeX+xml"/>
  <Override PartName="/ppt/activeX/activeX5.xml" ContentType="application/vnd.ms-office.activeX+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activeX/activeX2.xml" ContentType="application/vnd.ms-office.activeX+xml"/>
  <Override PartName="/ppt/activeX/activeX3.xml" ContentType="application/vnd.ms-office.activeX+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activeX/activeX1.xml" ContentType="application/vnd.ms-office.activeX+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338" autoAdjust="0"/>
    <p:restoredTop sz="94660"/>
  </p:normalViewPr>
  <p:slideViewPr>
    <p:cSldViewPr>
      <p:cViewPr varScale="1">
        <p:scale>
          <a:sx n="69" d="100"/>
          <a:sy n="69" d="100"/>
        </p:scale>
        <p:origin x="-138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activeX1.xml><?xml version="1.0" encoding="utf-8"?>
<ax:ocx xmlns:ax="http://schemas.microsoft.com/office/2006/activeX" xmlns:r="http://schemas.openxmlformats.org/officeDocument/2006/relationships" ax:classid="{5512D116-5CC6-11CF-8D67-00AA00BDCE1D}" ax:persistence="persistStream" r:id="rId1"/>
</file>

<file path=ppt/activeX/activeX2.xml><?xml version="1.0" encoding="utf-8"?>
<ax:ocx xmlns:ax="http://schemas.microsoft.com/office/2006/activeX" xmlns:r="http://schemas.openxmlformats.org/officeDocument/2006/relationships" ax:classid="{5512D116-5CC6-11CF-8D67-00AA00BDCE1D}" ax:persistence="persistStream" r:id="rId1"/>
</file>

<file path=ppt/activeX/activeX3.xml><?xml version="1.0" encoding="utf-8"?>
<ax:ocx xmlns:ax="http://schemas.microsoft.com/office/2006/activeX" xmlns:r="http://schemas.openxmlformats.org/officeDocument/2006/relationships" ax:classid="{5512D116-5CC6-11CF-8D67-00AA00BDCE1D}" ax:persistence="persistStream" r:id="rId1"/>
</file>

<file path=ppt/activeX/activeX4.xml><?xml version="1.0" encoding="utf-8"?>
<ax:ocx xmlns:ax="http://schemas.microsoft.com/office/2006/activeX" xmlns:r="http://schemas.openxmlformats.org/officeDocument/2006/relationships" ax:classid="{5512D116-5CC6-11CF-8D67-00AA00BDCE1D}" ax:persistence="persistStream" r:id="rId1"/>
</file>

<file path=ppt/activeX/activeX5.xml><?xml version="1.0" encoding="utf-8"?>
<ax:ocx xmlns:ax="http://schemas.microsoft.com/office/2006/activeX" xmlns:r="http://schemas.openxmlformats.org/officeDocument/2006/relationships" ax:classid="{5512D116-5CC6-11CF-8D67-00AA00BDCE1D}" ax:persistence="persistStream" r:id="rId1"/>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C8A010E-EF81-446D-BE98-D3FE31F38E67}" type="datetimeFigureOut">
              <a:rPr lang="it-IT" smtClean="0"/>
              <a:pPr/>
              <a:t>20/04/2020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977221D-C97B-4CB7-A364-F5C6EC54777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C8A010E-EF81-446D-BE98-D3FE31F38E67}" type="datetimeFigureOut">
              <a:rPr lang="it-IT" smtClean="0"/>
              <a:pPr/>
              <a:t>20/04/2020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977221D-C97B-4CB7-A364-F5C6EC54777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C8A010E-EF81-446D-BE98-D3FE31F38E67}" type="datetimeFigureOut">
              <a:rPr lang="it-IT" smtClean="0"/>
              <a:pPr/>
              <a:t>20/04/2020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977221D-C97B-4CB7-A364-F5C6EC54777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C8A010E-EF81-446D-BE98-D3FE31F38E67}" type="datetimeFigureOut">
              <a:rPr lang="it-IT" smtClean="0"/>
              <a:pPr/>
              <a:t>20/04/2020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977221D-C97B-4CB7-A364-F5C6EC54777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C8A010E-EF81-446D-BE98-D3FE31F38E67}" type="datetimeFigureOut">
              <a:rPr lang="it-IT" smtClean="0"/>
              <a:pPr/>
              <a:t>20/04/2020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977221D-C97B-4CB7-A364-F5C6EC54777C}"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C8A010E-EF81-446D-BE98-D3FE31F38E67}" type="datetimeFigureOut">
              <a:rPr lang="it-IT" smtClean="0"/>
              <a:pPr/>
              <a:t>20/04/2020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977221D-C97B-4CB7-A364-F5C6EC54777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C8A010E-EF81-446D-BE98-D3FE31F38E67}" type="datetimeFigureOut">
              <a:rPr lang="it-IT" smtClean="0"/>
              <a:pPr/>
              <a:t>20/04/2020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977221D-C97B-4CB7-A364-F5C6EC54777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C8A010E-EF81-446D-BE98-D3FE31F38E67}" type="datetimeFigureOut">
              <a:rPr lang="it-IT" smtClean="0"/>
              <a:pPr/>
              <a:t>20/04/2020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977221D-C97B-4CB7-A364-F5C6EC54777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C8A010E-EF81-446D-BE98-D3FE31F38E67}" type="datetimeFigureOut">
              <a:rPr lang="it-IT" smtClean="0"/>
              <a:pPr/>
              <a:t>20/04/2020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977221D-C97B-4CB7-A364-F5C6EC54777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C8A010E-EF81-446D-BE98-D3FE31F38E67}" type="datetimeFigureOut">
              <a:rPr lang="it-IT" smtClean="0"/>
              <a:pPr/>
              <a:t>20/04/2020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977221D-C97B-4CB7-A364-F5C6EC54777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C8A010E-EF81-446D-BE98-D3FE31F38E67}" type="datetimeFigureOut">
              <a:rPr lang="it-IT" smtClean="0"/>
              <a:pPr/>
              <a:t>20/04/2020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977221D-C97B-4CB7-A364-F5C6EC54777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8A010E-EF81-446D-BE98-D3FE31F38E67}" type="datetimeFigureOut">
              <a:rPr lang="it-IT" smtClean="0"/>
              <a:pPr/>
              <a:t>20/04/2020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77221D-C97B-4CB7-A364-F5C6EC54777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misya.info/ingrediente/farina-0" TargetMode="External"/><Relationship Id="rId13" Type="http://schemas.openxmlformats.org/officeDocument/2006/relationships/hyperlink" Target="https://www.misya.info/ingrediente/olio-di-oliva" TargetMode="External"/><Relationship Id="rId3" Type="http://schemas.openxmlformats.org/officeDocument/2006/relationships/control" Target="../activeX/activeX2.xml"/><Relationship Id="rId7" Type="http://schemas.openxmlformats.org/officeDocument/2006/relationships/slideLayout" Target="../slideLayouts/slideLayout1.xml"/><Relationship Id="rId12" Type="http://schemas.openxmlformats.org/officeDocument/2006/relationships/hyperlink" Target="https://www.misya.info/ingrediente/sale" TargetMode="External"/><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hyperlink" Target="https://www.misya.info/ingrediente/zucchero" TargetMode="External"/><Relationship Id="rId5" Type="http://schemas.openxmlformats.org/officeDocument/2006/relationships/control" Target="../activeX/activeX4.xml"/><Relationship Id="rId10" Type="http://schemas.openxmlformats.org/officeDocument/2006/relationships/hyperlink" Target="https://www.misya.info/ingrediente/lievito-di-birra" TargetMode="External"/><Relationship Id="rId4" Type="http://schemas.openxmlformats.org/officeDocument/2006/relationships/control" Target="../activeX/activeX3.xml"/><Relationship Id="rId9" Type="http://schemas.openxmlformats.org/officeDocument/2006/relationships/hyperlink" Target="https://www.misya.info/ingrediente/acqua" TargetMode="External"/><Relationship Id="rId1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00298" y="0"/>
            <a:ext cx="3766608" cy="175432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t-IT"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Calzoni fritti</a:t>
            </a:r>
          </a:p>
          <a:p>
            <a:pPr algn="ctr"/>
            <a:endParaRPr lang="it-IT"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1265" name="Rectangle 1"/>
          <p:cNvSpPr>
            <a:spLocks noChangeArrowheads="1"/>
          </p:cNvSpPr>
          <p:nvPr/>
        </p:nvSpPr>
        <p:spPr bwMode="auto">
          <a:xfrm>
            <a:off x="0" y="2143116"/>
            <a:ext cx="2585964" cy="1769715"/>
          </a:xfrm>
          <a:prstGeom prst="rect">
            <a:avLst/>
          </a:prstGeom>
          <a:solidFill>
            <a:srgbClr val="FFFFFF"/>
          </a:solidFill>
          <a:ln w="9525">
            <a:noFill/>
            <a:miter lim="800000"/>
            <a:headEnd/>
            <a:tailEnd/>
          </a:ln>
          <a:effectLst/>
        </p:spPr>
        <p:txBody>
          <a:bodyPr vert="horz" wrap="none" lIns="91440" tIns="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1200" b="0" i="1" u="none" strike="noStrike" cap="none" normalizeH="0" baseline="0" dirty="0" smtClean="0">
                <a:ln>
                  <a:noFill/>
                </a:ln>
                <a:solidFill>
                  <a:srgbClr val="2C3E50"/>
                </a:solidFill>
                <a:effectLst/>
                <a:latin typeface="glacial indifference"/>
                <a:cs typeface="Arial" pitchFamily="34" charset="0"/>
              </a:rPr>
              <a:t> 250 gr di </a:t>
            </a:r>
            <a:r>
              <a:rPr kumimoji="0" lang="it-IT" sz="1200" b="0" i="1" u="sng" strike="noStrike" cap="none" normalizeH="0" baseline="0" dirty="0" smtClean="0">
                <a:ln>
                  <a:noFill/>
                </a:ln>
                <a:solidFill>
                  <a:srgbClr val="D4145A"/>
                </a:solidFill>
                <a:effectLst/>
                <a:latin typeface="glacial indifference"/>
                <a:cs typeface="Arial" pitchFamily="34" charset="0"/>
                <a:hlinkClick r:id="rId8"/>
              </a:rPr>
              <a:t>farina 0</a:t>
            </a:r>
            <a:endParaRPr kumimoji="0" lang="it-IT" sz="1200" b="0" i="1" u="none" strike="noStrike" cap="none" normalizeH="0" baseline="0" dirty="0" smtClean="0">
              <a:ln>
                <a:noFill/>
              </a:ln>
              <a:solidFill>
                <a:srgbClr val="2C3E50"/>
              </a:solidFill>
              <a:effectLst/>
              <a:latin typeface="glacial indifference"/>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1200" b="0" i="1" u="none" strike="noStrike" cap="none" normalizeH="0" baseline="0" dirty="0" smtClean="0">
                <a:ln>
                  <a:noFill/>
                </a:ln>
                <a:solidFill>
                  <a:srgbClr val="2C3E50"/>
                </a:solidFill>
                <a:effectLst/>
                <a:latin typeface="glacial indifference"/>
                <a:cs typeface="Arial" pitchFamily="34" charset="0"/>
              </a:rPr>
              <a:t> 150 ml di </a:t>
            </a:r>
            <a:r>
              <a:rPr kumimoji="0" lang="it-IT" sz="1200" b="0" i="1" u="sng" strike="noStrike" cap="none" normalizeH="0" baseline="0" dirty="0" smtClean="0">
                <a:ln>
                  <a:noFill/>
                </a:ln>
                <a:solidFill>
                  <a:srgbClr val="D4145A"/>
                </a:solidFill>
                <a:effectLst/>
                <a:latin typeface="glacial indifference"/>
                <a:cs typeface="Arial" pitchFamily="34" charset="0"/>
                <a:hlinkClick r:id="rId9"/>
              </a:rPr>
              <a:t>acqua</a:t>
            </a:r>
            <a:endParaRPr kumimoji="0" lang="it-IT" sz="1200" b="0" i="1" u="none" strike="noStrike" cap="none" normalizeH="0" baseline="0" dirty="0" smtClean="0">
              <a:ln>
                <a:noFill/>
              </a:ln>
              <a:solidFill>
                <a:srgbClr val="2C3E50"/>
              </a:solidFill>
              <a:effectLst/>
              <a:latin typeface="glacial indifference"/>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1200" b="0" i="1" u="none" strike="noStrike" cap="none" normalizeH="0" baseline="0" dirty="0" smtClean="0">
                <a:ln>
                  <a:noFill/>
                </a:ln>
                <a:solidFill>
                  <a:srgbClr val="2C3E50"/>
                </a:solidFill>
                <a:effectLst/>
                <a:latin typeface="glacial indifference"/>
                <a:cs typeface="Arial" pitchFamily="34" charset="0"/>
              </a:rPr>
              <a:t> 10 r di </a:t>
            </a:r>
            <a:r>
              <a:rPr kumimoji="0" lang="it-IT" sz="1200" b="0" i="1" u="sng" strike="noStrike" cap="none" normalizeH="0" baseline="0" dirty="0" smtClean="0">
                <a:ln>
                  <a:noFill/>
                </a:ln>
                <a:solidFill>
                  <a:srgbClr val="D4145A"/>
                </a:solidFill>
                <a:effectLst/>
                <a:latin typeface="glacial indifference"/>
                <a:cs typeface="Arial" pitchFamily="34" charset="0"/>
                <a:hlinkClick r:id="rId10"/>
              </a:rPr>
              <a:t>lievito di birra</a:t>
            </a:r>
            <a:r>
              <a:rPr kumimoji="0" lang="it-IT" sz="1200" b="0" i="1" u="none" strike="noStrike" cap="none" normalizeH="0" baseline="0" dirty="0" smtClean="0">
                <a:ln>
                  <a:noFill/>
                </a:ln>
                <a:solidFill>
                  <a:srgbClr val="2C3E50"/>
                </a:solidFill>
                <a:effectLst/>
                <a:latin typeface="glacial indifference"/>
                <a:cs typeface="Arial" pitchFamily="34" charset="0"/>
              </a:rPr>
              <a:t> fresco</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1200" b="0" i="1" u="none" strike="noStrike" cap="none" normalizeH="0" baseline="0" dirty="0" smtClean="0">
                <a:ln>
                  <a:noFill/>
                </a:ln>
                <a:solidFill>
                  <a:srgbClr val="2C3E50"/>
                </a:solidFill>
                <a:effectLst/>
                <a:latin typeface="glacial indifference"/>
                <a:cs typeface="Arial" pitchFamily="34" charset="0"/>
              </a:rPr>
              <a:t> 1/2 cucchiaino di </a:t>
            </a:r>
            <a:r>
              <a:rPr kumimoji="0" lang="it-IT" sz="1200" b="0" i="1" u="sng" strike="noStrike" cap="none" normalizeH="0" baseline="0" dirty="0" smtClean="0">
                <a:ln>
                  <a:noFill/>
                </a:ln>
                <a:solidFill>
                  <a:srgbClr val="D4145A"/>
                </a:solidFill>
                <a:effectLst/>
                <a:latin typeface="glacial indifference"/>
                <a:cs typeface="Arial" pitchFamily="34" charset="0"/>
                <a:hlinkClick r:id="rId11"/>
              </a:rPr>
              <a:t>zucchero</a:t>
            </a:r>
            <a:endParaRPr kumimoji="0" lang="it-IT" sz="1200" b="0" i="1" u="none" strike="noStrike" cap="none" normalizeH="0" baseline="0" dirty="0" smtClean="0">
              <a:ln>
                <a:noFill/>
              </a:ln>
              <a:solidFill>
                <a:srgbClr val="2C3E50"/>
              </a:solidFill>
              <a:effectLst/>
              <a:latin typeface="glacial indifference"/>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1200" b="0" i="1" u="none" strike="noStrike" cap="none" normalizeH="0" baseline="0" dirty="0" smtClean="0">
                <a:ln>
                  <a:noFill/>
                </a:ln>
                <a:solidFill>
                  <a:srgbClr val="2C3E50"/>
                </a:solidFill>
                <a:effectLst/>
                <a:latin typeface="glacial indifference"/>
                <a:cs typeface="Arial" pitchFamily="34" charset="0"/>
              </a:rPr>
              <a:t> 5 gr di </a:t>
            </a:r>
            <a:r>
              <a:rPr kumimoji="0" lang="it-IT" sz="1200" b="0" i="1" u="sng" strike="noStrike" cap="none" normalizeH="0" baseline="0" dirty="0" smtClean="0">
                <a:ln>
                  <a:noFill/>
                </a:ln>
                <a:solidFill>
                  <a:srgbClr val="D4145A"/>
                </a:solidFill>
                <a:effectLst/>
                <a:latin typeface="glacial indifference"/>
                <a:cs typeface="Arial" pitchFamily="34" charset="0"/>
                <a:hlinkClick r:id="rId12"/>
              </a:rPr>
              <a:t>sale</a:t>
            </a:r>
            <a:endParaRPr kumimoji="0" lang="it-IT" sz="1200" b="0" i="1" u="none" strike="noStrike" cap="none" normalizeH="0" baseline="0" dirty="0" smtClean="0">
              <a:ln>
                <a:noFill/>
              </a:ln>
              <a:solidFill>
                <a:srgbClr val="2C3E50"/>
              </a:solidFill>
              <a:effectLst/>
              <a:latin typeface="glacial indifference"/>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1200" b="0" i="1" u="none" strike="noStrike" cap="none" normalizeH="0" baseline="0" dirty="0" smtClean="0">
                <a:ln>
                  <a:noFill/>
                </a:ln>
                <a:solidFill>
                  <a:srgbClr val="2C3E50"/>
                </a:solidFill>
                <a:effectLst/>
                <a:latin typeface="glacial indifference"/>
                <a:cs typeface="Arial" pitchFamily="34" charset="0"/>
              </a:rPr>
              <a:t> 15 gr di </a:t>
            </a:r>
            <a:r>
              <a:rPr kumimoji="0" lang="it-IT" sz="1200" b="0" i="1" u="sng" strike="noStrike" cap="none" normalizeH="0" baseline="0" dirty="0" smtClean="0">
                <a:ln>
                  <a:noFill/>
                </a:ln>
                <a:solidFill>
                  <a:srgbClr val="D4145A"/>
                </a:solidFill>
                <a:effectLst/>
                <a:latin typeface="glacial indifference"/>
                <a:cs typeface="Arial" pitchFamily="34" charset="0"/>
                <a:hlinkClick r:id="rId13"/>
              </a:rPr>
              <a:t>olio di </a:t>
            </a:r>
            <a:r>
              <a:rPr kumimoji="0" lang="it-IT" sz="1600" b="0" i="1" u="sng" strike="noStrike" cap="none" normalizeH="0" baseline="0" dirty="0" smtClean="0">
                <a:ln>
                  <a:noFill/>
                </a:ln>
                <a:solidFill>
                  <a:srgbClr val="D4145A"/>
                </a:solidFill>
                <a:effectLst/>
                <a:latin typeface="glacial indifference"/>
                <a:cs typeface="Arial" pitchFamily="34" charset="0"/>
                <a:hlinkClick r:id="rId13"/>
              </a:rPr>
              <a:t>oliva</a:t>
            </a:r>
            <a:r>
              <a:rPr kumimoji="0" lang="it-IT" sz="1200" b="0" i="1" u="none" strike="noStrike" cap="none" normalizeH="0" baseline="0" dirty="0" smtClean="0">
                <a:ln>
                  <a:noFill/>
                </a:ln>
                <a:solidFill>
                  <a:srgbClr val="2C3E50"/>
                </a:solidFill>
                <a:effectLst/>
                <a:latin typeface="glacial indifference"/>
                <a:cs typeface="Arial" pitchFamily="34" charset="0"/>
              </a:rPr>
              <a:t> extravergine</a:t>
            </a:r>
            <a:endParaRPr kumimoji="0" lang="it-IT" sz="1200" b="0" i="0" u="none" strike="noStrike" cap="none" normalizeH="0" baseline="0" dirty="0" smtClean="0">
              <a:ln>
                <a:noFill/>
              </a:ln>
              <a:solidFill>
                <a:srgbClr val="2C3E50"/>
              </a:solidFill>
              <a:effectLst/>
              <a:latin typeface="glacial indifference"/>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CasellaDiTesto 4"/>
          <p:cNvSpPr txBox="1"/>
          <p:nvPr/>
        </p:nvSpPr>
        <p:spPr>
          <a:xfrm>
            <a:off x="0" y="785794"/>
            <a:ext cx="5072066" cy="2369880"/>
          </a:xfrm>
          <a:prstGeom prst="rect">
            <a:avLst/>
          </a:prstGeom>
          <a:noFill/>
        </p:spPr>
        <p:txBody>
          <a:bodyPr wrap="square" rtlCol="0">
            <a:spAutoFit/>
          </a:bodyPr>
          <a:lstStyle/>
          <a:p>
            <a:r>
              <a:rPr lang="it-IT" dirty="0" smtClean="0"/>
              <a:t>oggi faremo i tipici calzoni fritti;Un piatto semplice da realizzare e molto buono da mangiare</a:t>
            </a:r>
          </a:p>
          <a:p>
            <a:r>
              <a:rPr lang="it-IT" dirty="0" smtClean="0"/>
              <a:t>Gli ingredienti che ci serviranno saranno:</a:t>
            </a:r>
          </a:p>
          <a:p>
            <a:r>
              <a:rPr lang="it-IT" dirty="0" smtClean="0"/>
              <a:t>PER L’IMPASTO                                          PER IL RIPIENO:</a:t>
            </a:r>
          </a:p>
          <a:p>
            <a:r>
              <a:rPr lang="it-IT" sz="1200" dirty="0" smtClean="0"/>
              <a:t>                                                                                                </a:t>
            </a:r>
            <a:r>
              <a:rPr lang="it-IT" sz="1400" dirty="0" smtClean="0"/>
              <a:t>salsa di pomodoro </a:t>
            </a:r>
          </a:p>
          <a:p>
            <a:r>
              <a:rPr lang="it-IT" sz="1200" dirty="0"/>
              <a:t> </a:t>
            </a:r>
            <a:r>
              <a:rPr lang="it-IT" sz="1200" dirty="0" smtClean="0"/>
              <a:t>                                                                                                 </a:t>
            </a:r>
            <a:r>
              <a:rPr lang="it-IT" sz="1400" dirty="0" smtClean="0"/>
              <a:t>Sale</a:t>
            </a:r>
          </a:p>
          <a:p>
            <a:r>
              <a:rPr lang="it-IT" sz="1200" dirty="0" smtClean="0"/>
              <a:t>                                                                                                mozzarella</a:t>
            </a:r>
          </a:p>
          <a:p>
            <a:r>
              <a:rPr lang="it-IT" dirty="0" smtClean="0"/>
              <a:t>                                                                   </a:t>
            </a:r>
            <a:endParaRPr lang="it-IT" dirty="0"/>
          </a:p>
        </p:txBody>
      </p:sp>
      <p:pic>
        <p:nvPicPr>
          <p:cNvPr id="8" name="Immagine 7" descr="IMG_20200411_180132.jpg"/>
          <p:cNvPicPr>
            <a:picLocks noChangeAspect="1"/>
          </p:cNvPicPr>
          <p:nvPr/>
        </p:nvPicPr>
        <p:blipFill>
          <a:blip r:embed="rId14" cstate="print"/>
          <a:stretch>
            <a:fillRect/>
          </a:stretch>
        </p:blipFill>
        <p:spPr>
          <a:xfrm>
            <a:off x="2428860" y="3609474"/>
            <a:ext cx="2571768" cy="3248526"/>
          </a:xfrm>
          <a:prstGeom prst="rect">
            <a:avLst/>
          </a:prstGeom>
        </p:spPr>
      </p:pic>
      <p:sp>
        <p:nvSpPr>
          <p:cNvPr id="6" name="CasellaDiTesto 5"/>
          <p:cNvSpPr txBox="1"/>
          <p:nvPr/>
        </p:nvSpPr>
        <p:spPr>
          <a:xfrm>
            <a:off x="5214942" y="857232"/>
            <a:ext cx="4143404" cy="1200329"/>
          </a:xfrm>
          <a:prstGeom prst="rect">
            <a:avLst/>
          </a:prstGeom>
          <a:noFill/>
        </p:spPr>
        <p:txBody>
          <a:bodyPr wrap="square" rtlCol="0">
            <a:spAutoFit/>
          </a:bodyPr>
          <a:lstStyle/>
          <a:p>
            <a:r>
              <a:rPr lang="en-US" dirty="0" smtClean="0"/>
              <a:t>Today let's make the typical fried </a:t>
            </a:r>
            <a:r>
              <a:rPr lang="en-US" dirty="0" err="1" smtClean="0"/>
              <a:t>calzoni</a:t>
            </a:r>
            <a:r>
              <a:rPr lang="en-US" dirty="0" smtClean="0"/>
              <a:t>; A simple dish to make and very good to eat</a:t>
            </a:r>
          </a:p>
          <a:p>
            <a:r>
              <a:rPr lang="en-US" dirty="0" smtClean="0"/>
              <a:t>The ingredients we will need will be</a:t>
            </a:r>
            <a:endParaRPr lang="it-IT" dirty="0"/>
          </a:p>
        </p:txBody>
      </p:sp>
      <p:sp>
        <p:nvSpPr>
          <p:cNvPr id="10" name="Rectangle 1"/>
          <p:cNvSpPr>
            <a:spLocks noChangeArrowheads="1"/>
          </p:cNvSpPr>
          <p:nvPr/>
        </p:nvSpPr>
        <p:spPr bwMode="auto">
          <a:xfrm>
            <a:off x="5000628" y="2214554"/>
            <a:ext cx="2164375" cy="1738938"/>
          </a:xfrm>
          <a:prstGeom prst="rect">
            <a:avLst/>
          </a:prstGeom>
          <a:solidFill>
            <a:srgbClr val="FFFFFF"/>
          </a:solidFill>
          <a:ln w="9525">
            <a:noFill/>
            <a:miter lim="800000"/>
            <a:headEnd/>
            <a:tailEnd/>
          </a:ln>
          <a:effectLst/>
        </p:spPr>
        <p:txBody>
          <a:bodyPr vert="horz" wrap="none" lIns="91440" tIns="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it-IT" sz="1600" b="0" i="1" u="none" strike="noStrike" cap="none" normalizeH="0" baseline="0" dirty="0" smtClean="0">
                <a:ln>
                  <a:noFill/>
                </a:ln>
                <a:solidFill>
                  <a:srgbClr val="2C3E50"/>
                </a:solidFill>
                <a:effectLst/>
                <a:latin typeface="glacial indifference"/>
                <a:cs typeface="Arial" pitchFamily="34" charset="0"/>
              </a:rPr>
              <a:t> </a:t>
            </a:r>
            <a:r>
              <a:rPr kumimoji="0" lang="it-IT" sz="1200" b="0" i="1" u="none" strike="noStrike" cap="none" normalizeH="0" baseline="0" dirty="0" smtClean="0">
                <a:ln>
                  <a:noFill/>
                </a:ln>
                <a:solidFill>
                  <a:srgbClr val="2C3E50"/>
                </a:solidFill>
                <a:effectLst/>
                <a:latin typeface="glacial indifference"/>
                <a:cs typeface="Arial" pitchFamily="34" charset="0"/>
              </a:rPr>
              <a:t>250 gr  </a:t>
            </a:r>
            <a:r>
              <a:rPr kumimoji="0" lang="it-IT" sz="1200" b="0" i="1" u="none" strike="noStrike" cap="none" normalizeH="0" baseline="0" dirty="0" err="1" smtClean="0">
                <a:ln>
                  <a:noFill/>
                </a:ln>
                <a:solidFill>
                  <a:srgbClr val="2C3E50"/>
                </a:solidFill>
                <a:effectLst/>
                <a:latin typeface="glacial indifference"/>
                <a:cs typeface="Arial" pitchFamily="34" charset="0"/>
              </a:rPr>
              <a:t>flour</a:t>
            </a:r>
            <a:endParaRPr kumimoji="0" lang="it-IT" sz="1200" b="0" i="1" u="none" strike="noStrike" cap="none" normalizeH="0" baseline="0" dirty="0" smtClean="0">
              <a:ln>
                <a:noFill/>
              </a:ln>
              <a:solidFill>
                <a:srgbClr val="2C3E50"/>
              </a:solidFill>
              <a:effectLst/>
              <a:latin typeface="glacial indifference"/>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1200" b="0" i="1" u="none" strike="noStrike" cap="none" normalizeH="0" baseline="0" dirty="0" smtClean="0">
                <a:ln>
                  <a:noFill/>
                </a:ln>
                <a:solidFill>
                  <a:srgbClr val="2C3E50"/>
                </a:solidFill>
                <a:effectLst/>
                <a:latin typeface="glacial indifference"/>
                <a:cs typeface="Arial" pitchFamily="34" charset="0"/>
              </a:rPr>
              <a:t> 150 ml </a:t>
            </a:r>
            <a:r>
              <a:rPr kumimoji="0" lang="it-IT" sz="1200" b="0" i="1" u="none" strike="noStrike" cap="none" normalizeH="0" baseline="0" dirty="0" err="1" smtClean="0">
                <a:ln>
                  <a:noFill/>
                </a:ln>
                <a:solidFill>
                  <a:srgbClr val="2C3E50"/>
                </a:solidFill>
                <a:effectLst/>
                <a:latin typeface="glacial indifference"/>
                <a:cs typeface="Arial" pitchFamily="34" charset="0"/>
              </a:rPr>
              <a:t>of</a:t>
            </a:r>
            <a:r>
              <a:rPr kumimoji="0" lang="it-IT" sz="1200" b="0" i="1" u="none" strike="noStrike" cap="none" normalizeH="0" dirty="0" smtClean="0">
                <a:ln>
                  <a:noFill/>
                </a:ln>
                <a:solidFill>
                  <a:srgbClr val="2C3E50"/>
                </a:solidFill>
                <a:effectLst/>
                <a:latin typeface="glacial indifference"/>
                <a:cs typeface="Arial" pitchFamily="34" charset="0"/>
              </a:rPr>
              <a:t> water</a:t>
            </a:r>
            <a:endParaRPr kumimoji="0" lang="it-IT" sz="1200" b="0" i="1" u="none" strike="noStrike" cap="none" normalizeH="0" baseline="0" dirty="0" smtClean="0">
              <a:ln>
                <a:noFill/>
              </a:ln>
              <a:solidFill>
                <a:srgbClr val="2C3E50"/>
              </a:solidFill>
              <a:effectLst/>
              <a:latin typeface="glacial indifference"/>
              <a:cs typeface="Arial" pitchFamily="34" charset="0"/>
            </a:endParaRPr>
          </a:p>
          <a:p>
            <a:pPr lvl="0" eaLnBrk="0" fontAlgn="base" hangingPunct="0">
              <a:spcBef>
                <a:spcPct val="0"/>
              </a:spcBef>
              <a:spcAft>
                <a:spcPct val="0"/>
              </a:spcAft>
              <a:buFontTx/>
              <a:buChar char="•"/>
            </a:pPr>
            <a:r>
              <a:rPr kumimoji="0" lang="it-IT" sz="1200" b="0" i="1" u="none" strike="noStrike" cap="none" normalizeH="0" baseline="0" dirty="0" smtClean="0">
                <a:ln>
                  <a:noFill/>
                </a:ln>
                <a:solidFill>
                  <a:srgbClr val="2C3E50"/>
                </a:solidFill>
                <a:effectLst/>
                <a:latin typeface="glacial indifference"/>
                <a:cs typeface="Arial" pitchFamily="34" charset="0"/>
              </a:rPr>
              <a:t> 10 r di  </a:t>
            </a:r>
            <a:r>
              <a:rPr kumimoji="0" lang="it-IT" sz="1200" b="0" i="1" u="none" strike="noStrike" cap="none" normalizeH="0" baseline="0" dirty="0" err="1" smtClean="0">
                <a:ln>
                  <a:noFill/>
                </a:ln>
                <a:solidFill>
                  <a:srgbClr val="2C3E50"/>
                </a:solidFill>
                <a:effectLst/>
                <a:latin typeface="glacial indifference"/>
                <a:cs typeface="Arial" pitchFamily="34" charset="0"/>
              </a:rPr>
              <a:t>fresh</a:t>
            </a:r>
            <a:r>
              <a:rPr kumimoji="0" lang="it-IT" sz="1200" b="0" i="1" u="none" strike="noStrike" cap="none" normalizeH="0" baseline="0" dirty="0" smtClean="0">
                <a:ln>
                  <a:noFill/>
                </a:ln>
                <a:solidFill>
                  <a:srgbClr val="2C3E50"/>
                </a:solidFill>
                <a:effectLst/>
                <a:latin typeface="glacial indifference"/>
                <a:cs typeface="Arial" pitchFamily="34" charset="0"/>
              </a:rPr>
              <a:t> </a:t>
            </a:r>
            <a:r>
              <a:rPr kumimoji="0" lang="it-IT" sz="1200" b="0" i="1" u="none" strike="noStrike" cap="none" normalizeH="0" baseline="0" dirty="0" err="1" smtClean="0">
                <a:ln>
                  <a:noFill/>
                </a:ln>
                <a:solidFill>
                  <a:srgbClr val="2C3E50"/>
                </a:solidFill>
                <a:effectLst/>
                <a:latin typeface="glacial indifference"/>
                <a:cs typeface="Arial" pitchFamily="34" charset="0"/>
              </a:rPr>
              <a:t>brewer</a:t>
            </a:r>
            <a:r>
              <a:rPr kumimoji="0" lang="it-IT" sz="1200" b="0" i="1" u="none" strike="noStrike" cap="none" normalizeH="0" baseline="0" dirty="0" smtClean="0">
                <a:ln>
                  <a:noFill/>
                </a:ln>
                <a:solidFill>
                  <a:srgbClr val="2C3E50"/>
                </a:solidFill>
                <a:effectLst/>
                <a:latin typeface="glacial indifference"/>
                <a:cs typeface="Arial" pitchFamily="34" charset="0"/>
              </a:rPr>
              <a:t>'s </a:t>
            </a:r>
            <a:r>
              <a:rPr kumimoji="0" lang="it-IT" sz="1200" b="0" i="1" u="none" strike="noStrike" cap="none" normalizeH="0" baseline="0" dirty="0" err="1" smtClean="0">
                <a:ln>
                  <a:noFill/>
                </a:ln>
                <a:solidFill>
                  <a:srgbClr val="2C3E50"/>
                </a:solidFill>
                <a:effectLst/>
                <a:latin typeface="glacial indifference"/>
                <a:cs typeface="Arial" pitchFamily="34" charset="0"/>
              </a:rPr>
              <a:t>yeast</a:t>
            </a:r>
            <a:endParaRPr kumimoji="0" lang="it-IT" sz="1200" b="0" i="1" u="none" strike="noStrike" cap="none" normalizeH="0" baseline="0" dirty="0" smtClean="0">
              <a:ln>
                <a:noFill/>
              </a:ln>
              <a:solidFill>
                <a:srgbClr val="2C3E50"/>
              </a:solidFill>
              <a:effectLst/>
              <a:latin typeface="glacial indifference"/>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1200" b="0" i="1" u="none" strike="noStrike" cap="none" normalizeH="0" baseline="0" dirty="0" smtClean="0">
                <a:ln>
                  <a:noFill/>
                </a:ln>
                <a:solidFill>
                  <a:srgbClr val="2C3E50"/>
                </a:solidFill>
                <a:effectLst/>
                <a:latin typeface="glacial indifference"/>
                <a:cs typeface="Arial" pitchFamily="34" charset="0"/>
              </a:rPr>
              <a:t> 1/2 </a:t>
            </a:r>
            <a:r>
              <a:rPr kumimoji="0" lang="it-IT" sz="1200" b="0" i="1" u="none" strike="noStrike" cap="none" normalizeH="0" baseline="0" dirty="0" err="1" smtClean="0">
                <a:ln>
                  <a:noFill/>
                </a:ln>
                <a:solidFill>
                  <a:srgbClr val="2C3E50"/>
                </a:solidFill>
                <a:effectLst/>
                <a:latin typeface="glacial indifference"/>
                <a:cs typeface="Arial" pitchFamily="34" charset="0"/>
              </a:rPr>
              <a:t>spon</a:t>
            </a:r>
            <a:r>
              <a:rPr kumimoji="0" lang="it-IT" sz="1200" b="0" i="1" u="none" strike="noStrike" cap="none" normalizeH="0" dirty="0" smtClean="0">
                <a:ln>
                  <a:noFill/>
                </a:ln>
                <a:solidFill>
                  <a:srgbClr val="2C3E50"/>
                </a:solidFill>
                <a:effectLst/>
                <a:latin typeface="glacial indifference"/>
                <a:cs typeface="Arial" pitchFamily="34" charset="0"/>
              </a:rPr>
              <a:t> </a:t>
            </a:r>
            <a:r>
              <a:rPr kumimoji="0" lang="it-IT" sz="1200" b="0" i="1" u="none" strike="noStrike" cap="none" normalizeH="0" dirty="0" err="1" smtClean="0">
                <a:ln>
                  <a:noFill/>
                </a:ln>
                <a:solidFill>
                  <a:srgbClr val="2C3E50"/>
                </a:solidFill>
                <a:effectLst/>
                <a:latin typeface="glacial indifference"/>
                <a:cs typeface="Arial" pitchFamily="34" charset="0"/>
              </a:rPr>
              <a:t>of</a:t>
            </a:r>
            <a:r>
              <a:rPr kumimoji="0" lang="it-IT" sz="1200" b="0" i="1" u="none" strike="noStrike" cap="none" normalizeH="0" dirty="0" smtClean="0">
                <a:ln>
                  <a:noFill/>
                </a:ln>
                <a:solidFill>
                  <a:srgbClr val="2C3E50"/>
                </a:solidFill>
                <a:effectLst/>
                <a:latin typeface="glacial indifference"/>
                <a:cs typeface="Arial" pitchFamily="34" charset="0"/>
              </a:rPr>
              <a:t> </a:t>
            </a:r>
            <a:r>
              <a:rPr kumimoji="0" lang="it-IT" sz="1200" b="0" i="1" u="none" strike="noStrike" cap="none" normalizeH="0" dirty="0" err="1" smtClean="0">
                <a:ln>
                  <a:noFill/>
                </a:ln>
                <a:solidFill>
                  <a:srgbClr val="2C3E50"/>
                </a:solidFill>
                <a:effectLst/>
                <a:latin typeface="glacial indifference"/>
                <a:cs typeface="Arial" pitchFamily="34" charset="0"/>
              </a:rPr>
              <a:t>sugar</a:t>
            </a:r>
            <a:endParaRPr kumimoji="0" lang="it-IT" sz="1200" b="0" i="1" u="none" strike="noStrike" cap="none" normalizeH="0" baseline="0" dirty="0" smtClean="0">
              <a:ln>
                <a:noFill/>
              </a:ln>
              <a:solidFill>
                <a:srgbClr val="2C3E50"/>
              </a:solidFill>
              <a:effectLst/>
              <a:latin typeface="glacial indifference"/>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1200" b="0" i="1" u="none" strike="noStrike" cap="none" normalizeH="0" baseline="0" dirty="0" smtClean="0">
                <a:ln>
                  <a:noFill/>
                </a:ln>
                <a:solidFill>
                  <a:srgbClr val="2C3E50"/>
                </a:solidFill>
                <a:effectLst/>
                <a:latin typeface="glacial indifference"/>
                <a:cs typeface="Arial" pitchFamily="34" charset="0"/>
              </a:rPr>
              <a:t> 5 gr di </a:t>
            </a:r>
            <a:r>
              <a:rPr kumimoji="0" lang="it-IT" sz="1200" b="0" i="1" u="sng" strike="noStrike" cap="none" normalizeH="0" baseline="0" dirty="0" err="1" smtClean="0">
                <a:ln>
                  <a:noFill/>
                </a:ln>
                <a:solidFill>
                  <a:srgbClr val="D4145A"/>
                </a:solidFill>
                <a:effectLst/>
                <a:latin typeface="glacial indifference"/>
                <a:cs typeface="Arial" pitchFamily="34" charset="0"/>
              </a:rPr>
              <a:t>salt</a:t>
            </a:r>
            <a:endParaRPr kumimoji="0" lang="it-IT" sz="1200" b="0" i="1" u="none" strike="noStrike" cap="none" normalizeH="0" baseline="0" dirty="0" smtClean="0">
              <a:ln>
                <a:noFill/>
              </a:ln>
              <a:solidFill>
                <a:srgbClr val="2C3E50"/>
              </a:solidFill>
              <a:effectLst/>
              <a:latin typeface="glacial indifference"/>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1200" b="0" i="1" u="none" strike="noStrike" cap="none" normalizeH="0" baseline="0" dirty="0" smtClean="0">
                <a:ln>
                  <a:noFill/>
                </a:ln>
                <a:solidFill>
                  <a:srgbClr val="2C3E50"/>
                </a:solidFill>
                <a:effectLst/>
                <a:latin typeface="glacial indifference"/>
                <a:cs typeface="Arial" pitchFamily="34" charset="0"/>
              </a:rPr>
              <a:t> 15 gr </a:t>
            </a:r>
            <a:r>
              <a:rPr kumimoji="0" lang="it-IT" sz="1200" b="0" i="1" u="none" strike="noStrike" cap="none" normalizeH="0" dirty="0" smtClean="0">
                <a:ln>
                  <a:noFill/>
                </a:ln>
                <a:solidFill>
                  <a:srgbClr val="2C3E50"/>
                </a:solidFill>
                <a:effectLst/>
                <a:latin typeface="glacial indifference"/>
                <a:cs typeface="Arial" pitchFamily="34" charset="0"/>
              </a:rPr>
              <a:t> oil</a:t>
            </a:r>
            <a:endParaRPr kumimoji="0" lang="it-IT" sz="1200" b="0" i="0" u="none" strike="noStrike" cap="none" normalizeH="0" baseline="0" dirty="0" smtClean="0">
              <a:ln>
                <a:noFill/>
              </a:ln>
              <a:solidFill>
                <a:srgbClr val="2C3E50"/>
              </a:solidFill>
              <a:effectLst/>
              <a:latin typeface="glacial indifference"/>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CasellaDiTesto 11"/>
          <p:cNvSpPr txBox="1"/>
          <p:nvPr/>
        </p:nvSpPr>
        <p:spPr>
          <a:xfrm>
            <a:off x="7143768" y="2143116"/>
            <a:ext cx="7643866" cy="1077218"/>
          </a:xfrm>
          <a:prstGeom prst="rect">
            <a:avLst/>
          </a:prstGeom>
          <a:noFill/>
        </p:spPr>
        <p:txBody>
          <a:bodyPr wrap="square" rtlCol="0">
            <a:spAutoFit/>
          </a:bodyPr>
          <a:lstStyle/>
          <a:p>
            <a:r>
              <a:rPr lang="it-IT" sz="1600" dirty="0" err="1" smtClean="0"/>
              <a:t>For</a:t>
            </a:r>
            <a:r>
              <a:rPr lang="it-IT" sz="1600" dirty="0" smtClean="0"/>
              <a:t> the </a:t>
            </a:r>
            <a:r>
              <a:rPr lang="it-IT" sz="1600" dirty="0" err="1" smtClean="0"/>
              <a:t>stuffed</a:t>
            </a:r>
            <a:endParaRPr lang="it-IT" sz="1600" dirty="0" smtClean="0"/>
          </a:p>
          <a:p>
            <a:r>
              <a:rPr lang="it-IT" sz="1600" dirty="0" err="1" smtClean="0"/>
              <a:t>salt</a:t>
            </a:r>
            <a:endParaRPr lang="it-IT" sz="1600" dirty="0" smtClean="0"/>
          </a:p>
          <a:p>
            <a:r>
              <a:rPr lang="it-IT" sz="1600" dirty="0" smtClean="0"/>
              <a:t>mozzarella </a:t>
            </a:r>
            <a:r>
              <a:rPr lang="it-IT" sz="1600" dirty="0" err="1" smtClean="0"/>
              <a:t>cheese</a:t>
            </a:r>
            <a:endParaRPr lang="it-IT" sz="1600" dirty="0" smtClean="0"/>
          </a:p>
          <a:p>
            <a:r>
              <a:rPr lang="it-IT" sz="1600" dirty="0" err="1" smtClean="0"/>
              <a:t>pommodoro</a:t>
            </a:r>
            <a:r>
              <a:rPr lang="it-IT" sz="1600" dirty="0" smtClean="0"/>
              <a:t> </a:t>
            </a:r>
            <a:r>
              <a:rPr lang="it-IT" sz="1600" dirty="0" err="1" smtClean="0"/>
              <a:t>sauce</a:t>
            </a:r>
            <a:endParaRPr lang="it-IT" sz="1600" dirty="0"/>
          </a:p>
        </p:txBody>
      </p:sp>
    </p:spTree>
    <p:controls>
      <p:control spid="11266" name="DefaultOcx" r:id="rId2" imgW="257040" imgH="304920"/>
      <p:control spid="11267" name="HTMLCheckbox1" r:id="rId3" imgW="257040" imgH="304920"/>
      <p:control spid="11268" name="HTMLCheckbox2" r:id="rId4" imgW="257040" imgH="304920"/>
      <p:control spid="11269" name="HTMLCheckbox3" r:id="rId5" imgW="257040" imgH="304920"/>
      <p:control spid="11270" name="HTMLCheckbox4" r:id="rId6" imgW="257040" imgH="304920"/>
    </p:controls>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2143108" y="214290"/>
            <a:ext cx="4688591"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t-IT"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PREPARAZIONE</a:t>
            </a:r>
            <a:endParaRPr lang="it-IT"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CasellaDiTesto 3"/>
          <p:cNvSpPr txBox="1"/>
          <p:nvPr/>
        </p:nvSpPr>
        <p:spPr>
          <a:xfrm>
            <a:off x="0" y="1428736"/>
            <a:ext cx="4643438" cy="1815882"/>
          </a:xfrm>
          <a:prstGeom prst="rect">
            <a:avLst/>
          </a:prstGeom>
          <a:noFill/>
        </p:spPr>
        <p:txBody>
          <a:bodyPr wrap="square" rtlCol="0">
            <a:spAutoFit/>
          </a:bodyPr>
          <a:lstStyle/>
          <a:p>
            <a:r>
              <a:rPr lang="it-IT" sz="1600" dirty="0" smtClean="0"/>
              <a:t>I passaggi da fare sono molto semplici:</a:t>
            </a:r>
          </a:p>
          <a:p>
            <a:r>
              <a:rPr lang="it-IT" sz="1600" dirty="0" smtClean="0"/>
              <a:t>Sciogliete </a:t>
            </a:r>
            <a:r>
              <a:rPr lang="it-IT" sz="1600" dirty="0"/>
              <a:t>il lievito in poca acqua </a:t>
            </a:r>
            <a:r>
              <a:rPr lang="it-IT" sz="1600" dirty="0" smtClean="0"/>
              <a:t>tiepida e aggiungere lo zucchero.</a:t>
            </a:r>
            <a:r>
              <a:rPr lang="it-IT" sz="1600" dirty="0"/>
              <a:t> Aggiungete anche l’olio  e impastate </a:t>
            </a:r>
            <a:r>
              <a:rPr lang="it-IT" sz="1600" dirty="0" smtClean="0"/>
              <a:t>energicamente. Dall’impasto grande ottenete tante piccole palline più piccole e lasciatele crescere in un posto caldo circa due ore su di un tagliere finche non raddoppiano di volume.</a:t>
            </a:r>
            <a:endParaRPr lang="it-IT" sz="1600" dirty="0"/>
          </a:p>
        </p:txBody>
      </p:sp>
      <p:pic>
        <p:nvPicPr>
          <p:cNvPr id="5" name="Immagine 4" descr="IMG_20200411_175933.jpg"/>
          <p:cNvPicPr>
            <a:picLocks noChangeAspect="1"/>
          </p:cNvPicPr>
          <p:nvPr/>
        </p:nvPicPr>
        <p:blipFill>
          <a:blip r:embed="rId2" cstate="print"/>
          <a:stretch>
            <a:fillRect/>
          </a:stretch>
        </p:blipFill>
        <p:spPr>
          <a:xfrm>
            <a:off x="2714612" y="3357562"/>
            <a:ext cx="3286147" cy="3326952"/>
          </a:xfrm>
          <a:prstGeom prst="rect">
            <a:avLst/>
          </a:prstGeom>
        </p:spPr>
      </p:pic>
      <p:sp>
        <p:nvSpPr>
          <p:cNvPr id="6" name="CasellaDiTesto 5"/>
          <p:cNvSpPr txBox="1"/>
          <p:nvPr/>
        </p:nvSpPr>
        <p:spPr>
          <a:xfrm>
            <a:off x="5214942" y="1214422"/>
            <a:ext cx="3500462" cy="2308324"/>
          </a:xfrm>
          <a:prstGeom prst="rect">
            <a:avLst/>
          </a:prstGeom>
          <a:noFill/>
        </p:spPr>
        <p:txBody>
          <a:bodyPr wrap="square" rtlCol="0">
            <a:spAutoFit/>
          </a:bodyPr>
          <a:lstStyle/>
          <a:p>
            <a:r>
              <a:rPr lang="en-US" sz="1600" dirty="0" smtClean="0"/>
              <a:t>1)The steps are very simple:</a:t>
            </a:r>
          </a:p>
          <a:p>
            <a:r>
              <a:rPr lang="en-US" sz="1600" dirty="0" smtClean="0"/>
              <a:t>Dissolve the yeast in a little warm water and add the sugar. Also add the oil and knead vigorously. From the large dough you get many smaller </a:t>
            </a:r>
            <a:r>
              <a:rPr lang="en-US" sz="1600" dirty="0" err="1" smtClean="0"/>
              <a:t>smaller</a:t>
            </a:r>
            <a:r>
              <a:rPr lang="en-US" sz="1600" dirty="0" smtClean="0"/>
              <a:t> balls and let them grow in a warm place about two hours on a cutting board until they double in volume.</a:t>
            </a:r>
            <a:endParaRPr lang="it-IT" sz="1600" dirty="0" smtClean="0"/>
          </a:p>
          <a:p>
            <a:endParaRPr lang="it-IT"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642918"/>
            <a:ext cx="4143404" cy="2585323"/>
          </a:xfrm>
          <a:prstGeom prst="rect">
            <a:avLst/>
          </a:prstGeom>
          <a:noFill/>
        </p:spPr>
        <p:txBody>
          <a:bodyPr wrap="square" rtlCol="0">
            <a:spAutoFit/>
          </a:bodyPr>
          <a:lstStyle/>
          <a:p>
            <a:r>
              <a:rPr lang="it-IT" dirty="0" smtClean="0"/>
              <a:t>Nel frattempo, preparate il ripieno per i calzoni , tagliate la mozzarella a cubetti molto piccoli ; in una ciotola mescolate insieme la mozzarella e la passata di pomodoro. Successivamente schiacciate le palline fino ad ottenere delle pizzette e riempitele col ripieno al centro. Dopo  ripiegate su se l’impasto per ottenere una forma del genere </a:t>
            </a:r>
            <a:endParaRPr lang="it-IT" dirty="0"/>
          </a:p>
        </p:txBody>
      </p:sp>
      <p:pic>
        <p:nvPicPr>
          <p:cNvPr id="3" name="Immagine 2" descr="IMG_20200411_175956.jpg"/>
          <p:cNvPicPr>
            <a:picLocks noChangeAspect="1"/>
          </p:cNvPicPr>
          <p:nvPr/>
        </p:nvPicPr>
        <p:blipFill>
          <a:blip r:embed="rId2" cstate="print"/>
          <a:stretch>
            <a:fillRect/>
          </a:stretch>
        </p:blipFill>
        <p:spPr>
          <a:xfrm>
            <a:off x="0" y="3395915"/>
            <a:ext cx="3714744" cy="3176357"/>
          </a:xfrm>
          <a:prstGeom prst="rect">
            <a:avLst/>
          </a:prstGeom>
        </p:spPr>
      </p:pic>
      <p:pic>
        <p:nvPicPr>
          <p:cNvPr id="4" name="Immagine 3" descr="unnamed.jpg"/>
          <p:cNvPicPr>
            <a:picLocks noChangeAspect="1"/>
          </p:cNvPicPr>
          <p:nvPr/>
        </p:nvPicPr>
        <p:blipFill>
          <a:blip r:embed="rId3"/>
          <a:stretch>
            <a:fillRect/>
          </a:stretch>
        </p:blipFill>
        <p:spPr>
          <a:xfrm>
            <a:off x="3929058" y="4000504"/>
            <a:ext cx="4500593" cy="2531584"/>
          </a:xfrm>
          <a:prstGeom prst="rect">
            <a:avLst/>
          </a:prstGeom>
        </p:spPr>
      </p:pic>
      <p:sp>
        <p:nvSpPr>
          <p:cNvPr id="5" name="CasellaDiTesto 4"/>
          <p:cNvSpPr txBox="1"/>
          <p:nvPr/>
        </p:nvSpPr>
        <p:spPr>
          <a:xfrm>
            <a:off x="4429124" y="642918"/>
            <a:ext cx="4572032" cy="2031325"/>
          </a:xfrm>
          <a:prstGeom prst="rect">
            <a:avLst/>
          </a:prstGeom>
          <a:noFill/>
        </p:spPr>
        <p:txBody>
          <a:bodyPr wrap="square" rtlCol="0">
            <a:spAutoFit/>
          </a:bodyPr>
          <a:lstStyle/>
          <a:p>
            <a:r>
              <a:rPr lang="en-US" dirty="0" smtClean="0"/>
              <a:t>2) In the meantime, prepare the filling for the </a:t>
            </a:r>
            <a:r>
              <a:rPr lang="en-US" dirty="0" err="1" smtClean="0"/>
              <a:t>calzoni</a:t>
            </a:r>
            <a:r>
              <a:rPr lang="en-US" dirty="0" smtClean="0"/>
              <a:t>, cut the mozzarella into very small cubes; in a bowl mix together the mozzarella and the tomato sauce. Then mash the balls until you get some pizzas and fill them with the filling in the center. Then fold the dough over to get such a shape</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357166"/>
            <a:ext cx="5000660" cy="1631216"/>
          </a:xfrm>
          <a:prstGeom prst="rect">
            <a:avLst/>
          </a:prstGeom>
          <a:noFill/>
        </p:spPr>
        <p:txBody>
          <a:bodyPr wrap="square" rtlCol="0">
            <a:spAutoFit/>
          </a:bodyPr>
          <a:lstStyle/>
          <a:p>
            <a:r>
              <a:rPr lang="it-IT" sz="2000" dirty="0" smtClean="0"/>
              <a:t>Friggerli in olio caldo facendo attenzione alla presenza di fuoriuscita di ripieno. Aspettare che il colore diventi propriamente dorato e lasciare colare l’olio in modo da non sporcarsi le mani di unto</a:t>
            </a:r>
            <a:endParaRPr lang="it-IT" sz="2000" dirty="0"/>
          </a:p>
        </p:txBody>
      </p:sp>
      <p:pic>
        <p:nvPicPr>
          <p:cNvPr id="3" name="Immagine 2" descr="IMG_20200411_180016.jpg"/>
          <p:cNvPicPr>
            <a:picLocks noChangeAspect="1"/>
          </p:cNvPicPr>
          <p:nvPr/>
        </p:nvPicPr>
        <p:blipFill>
          <a:blip r:embed="rId2" cstate="print"/>
          <a:stretch>
            <a:fillRect/>
          </a:stretch>
        </p:blipFill>
        <p:spPr>
          <a:xfrm>
            <a:off x="1071538" y="2428868"/>
            <a:ext cx="2883341" cy="4429132"/>
          </a:xfrm>
          <a:prstGeom prst="rect">
            <a:avLst/>
          </a:prstGeom>
        </p:spPr>
      </p:pic>
      <p:pic>
        <p:nvPicPr>
          <p:cNvPr id="4" name="Immagine 3" descr="IMG_20200411_180059.jpg"/>
          <p:cNvPicPr>
            <a:picLocks noChangeAspect="1"/>
          </p:cNvPicPr>
          <p:nvPr/>
        </p:nvPicPr>
        <p:blipFill>
          <a:blip r:embed="rId3" cstate="print"/>
          <a:stretch>
            <a:fillRect/>
          </a:stretch>
        </p:blipFill>
        <p:spPr>
          <a:xfrm>
            <a:off x="4714876" y="2500306"/>
            <a:ext cx="3402971" cy="4357694"/>
          </a:xfrm>
          <a:prstGeom prst="rect">
            <a:avLst/>
          </a:prstGeom>
        </p:spPr>
      </p:pic>
      <p:sp>
        <p:nvSpPr>
          <p:cNvPr id="5" name="CasellaDiTesto 4"/>
          <p:cNvSpPr txBox="1"/>
          <p:nvPr/>
        </p:nvSpPr>
        <p:spPr>
          <a:xfrm>
            <a:off x="4786314" y="357166"/>
            <a:ext cx="4143372" cy="1477328"/>
          </a:xfrm>
          <a:prstGeom prst="rect">
            <a:avLst/>
          </a:prstGeom>
          <a:noFill/>
        </p:spPr>
        <p:txBody>
          <a:bodyPr wrap="square" rtlCol="0">
            <a:spAutoFit/>
          </a:bodyPr>
          <a:lstStyle/>
          <a:p>
            <a:r>
              <a:rPr lang="en-US" dirty="0" smtClean="0"/>
              <a:t>Fry them in hot oil paying attention to the presence of leakage of filling. Wait for the color to become properly golden and allow the oil to drain so as not to get your greasy hands dirty</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14282" y="714356"/>
            <a:ext cx="4000528" cy="1323439"/>
          </a:xfrm>
          <a:prstGeom prst="rect">
            <a:avLst/>
          </a:prstGeom>
          <a:noFill/>
        </p:spPr>
        <p:txBody>
          <a:bodyPr wrap="square" rtlCol="0">
            <a:spAutoFit/>
          </a:bodyPr>
          <a:lstStyle/>
          <a:p>
            <a:r>
              <a:rPr lang="it-IT" sz="2000" dirty="0" smtClean="0"/>
              <a:t>Per finire mangiare caldi ma ATTENZIONE!!!</a:t>
            </a:r>
          </a:p>
          <a:p>
            <a:r>
              <a:rPr lang="it-IT" sz="2000" dirty="0" smtClean="0"/>
              <a:t>La salsa appena fritta ha lo stesso calore della lava  vulcanica</a:t>
            </a:r>
            <a:endParaRPr lang="it-IT" sz="2000" dirty="0"/>
          </a:p>
        </p:txBody>
      </p:sp>
      <p:pic>
        <p:nvPicPr>
          <p:cNvPr id="3" name="Immagine 2" descr="IMG_20200411_180231.jpg"/>
          <p:cNvPicPr>
            <a:picLocks noChangeAspect="1"/>
          </p:cNvPicPr>
          <p:nvPr/>
        </p:nvPicPr>
        <p:blipFill>
          <a:blip r:embed="rId2"/>
          <a:stretch>
            <a:fillRect/>
          </a:stretch>
        </p:blipFill>
        <p:spPr>
          <a:xfrm>
            <a:off x="2214546" y="2643182"/>
            <a:ext cx="4712172" cy="4032179"/>
          </a:xfrm>
          <a:prstGeom prst="rect">
            <a:avLst/>
          </a:prstGeom>
        </p:spPr>
      </p:pic>
      <p:sp>
        <p:nvSpPr>
          <p:cNvPr id="4" name="CasellaDiTesto 3"/>
          <p:cNvSpPr txBox="1"/>
          <p:nvPr/>
        </p:nvSpPr>
        <p:spPr>
          <a:xfrm>
            <a:off x="4572000" y="785794"/>
            <a:ext cx="3929090" cy="1015663"/>
          </a:xfrm>
          <a:prstGeom prst="rect">
            <a:avLst/>
          </a:prstGeom>
          <a:noFill/>
        </p:spPr>
        <p:txBody>
          <a:bodyPr wrap="square" rtlCol="0">
            <a:spAutoFit/>
          </a:bodyPr>
          <a:lstStyle/>
          <a:p>
            <a:r>
              <a:rPr lang="en-US" sz="2000" dirty="0" smtClean="0"/>
              <a:t>Finally, eat hot but ATTENTION !!!</a:t>
            </a:r>
          </a:p>
          <a:p>
            <a:r>
              <a:rPr lang="en-US" sz="2000" dirty="0" smtClean="0"/>
              <a:t>The freshly fried sauce has the same heat as volcanic lava</a:t>
            </a:r>
            <a:endParaRPr lang="it-IT" sz="2000"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340</Words>
  <Application>Microsoft Office PowerPoint</Application>
  <PresentationFormat>Presentazione su schermo (4:3)</PresentationFormat>
  <Paragraphs>41</Paragraphs>
  <Slides>5</Slides>
  <Notes>0</Notes>
  <HiddenSlides>0</HiddenSlides>
  <MMClips>0</MMClips>
  <ScaleCrop>false</ScaleCrop>
  <HeadingPairs>
    <vt:vector size="4" baseType="variant">
      <vt:variant>
        <vt:lpstr>Tema</vt:lpstr>
      </vt:variant>
      <vt:variant>
        <vt:i4>1</vt:i4>
      </vt:variant>
      <vt:variant>
        <vt:lpstr>Titoli diapositive</vt:lpstr>
      </vt:variant>
      <vt:variant>
        <vt:i4>5</vt:i4>
      </vt:variant>
    </vt:vector>
  </HeadingPairs>
  <TitlesOfParts>
    <vt:vector size="6" baseType="lpstr">
      <vt:lpstr>Tema di Office</vt:lpstr>
      <vt:lpstr>Diapositiva 1</vt:lpstr>
      <vt:lpstr>Diapositiva 2</vt:lpstr>
      <vt:lpstr>Diapositiva 3</vt:lpstr>
      <vt:lpstr>Diapositiva 4</vt:lpstr>
      <vt:lpstr>Diapositiva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7</dc:creator>
  <cp:lastModifiedBy>7</cp:lastModifiedBy>
  <cp:revision>20</cp:revision>
  <dcterms:created xsi:type="dcterms:W3CDTF">2020-04-11T15:27:36Z</dcterms:created>
  <dcterms:modified xsi:type="dcterms:W3CDTF">2020-04-20T09:07:36Z</dcterms:modified>
</cp:coreProperties>
</file>