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4/18/2021</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105454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4/18/2021</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08042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4/18/2021</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30302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4/18/2021</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91793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4/18/2021</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064795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4/18/2021</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65255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4/18/2021</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1304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4/18/2021</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299836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4/18/2021</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53448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4/18/2021</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676967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4/18/2021</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57779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4/18/2021</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36701216"/>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7">
            <a:extLst>
              <a:ext uri="{FF2B5EF4-FFF2-40B4-BE49-F238E27FC236}">
                <a16:creationId xmlns:a16="http://schemas.microsoft.com/office/drawing/2014/main" id="{1EC502BD-3766-4D83-94CC-391A4CD4E2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argo shipping containers in a pile and on a semi-truck at a harbour">
            <a:extLst>
              <a:ext uri="{FF2B5EF4-FFF2-40B4-BE49-F238E27FC236}">
                <a16:creationId xmlns:a16="http://schemas.microsoft.com/office/drawing/2014/main" id="{80969E04-724D-4A2E-8E43-730C22A5D950}"/>
              </a:ext>
            </a:extLst>
          </p:cNvPr>
          <p:cNvPicPr>
            <a:picLocks noChangeAspect="1"/>
          </p:cNvPicPr>
          <p:nvPr/>
        </p:nvPicPr>
        <p:blipFill rotWithShape="1">
          <a:blip r:embed="rId2"/>
          <a:srcRect t="20248" b="4753"/>
          <a:stretch/>
        </p:blipFill>
        <p:spPr>
          <a:xfrm>
            <a:off x="20" y="10"/>
            <a:ext cx="12191977" cy="6857990"/>
          </a:xfrm>
          <a:prstGeom prst="rect">
            <a:avLst/>
          </a:prstGeom>
        </p:spPr>
      </p:pic>
      <p:sp>
        <p:nvSpPr>
          <p:cNvPr id="23" name="Rectangle 19">
            <a:extLst>
              <a:ext uri="{FF2B5EF4-FFF2-40B4-BE49-F238E27FC236}">
                <a16:creationId xmlns:a16="http://schemas.microsoft.com/office/drawing/2014/main" id="{2867CC89-052A-4B89-A1FF-972E522C6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tx1">
                  <a:alpha val="46000"/>
                </a:schemeClr>
              </a:gs>
              <a:gs pos="21000">
                <a:schemeClr val="tx1">
                  <a:alpha val="30000"/>
                </a:schemeClr>
              </a:gs>
              <a:gs pos="0">
                <a:schemeClr val="tx1">
                  <a:alpha val="0"/>
                </a:schemeClr>
              </a:gs>
              <a:gs pos="100000">
                <a:schemeClr val="tx1">
                  <a:alpha val="8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65597E4D-B5F5-41F3-9129-D94A528BC3A1}"/>
              </a:ext>
            </a:extLst>
          </p:cNvPr>
          <p:cNvSpPr>
            <a:spLocks noGrp="1"/>
          </p:cNvSpPr>
          <p:nvPr>
            <p:ph type="ctrTitle"/>
          </p:nvPr>
        </p:nvSpPr>
        <p:spPr>
          <a:xfrm>
            <a:off x="762000" y="3651624"/>
            <a:ext cx="10668000" cy="1775010"/>
          </a:xfrm>
        </p:spPr>
        <p:txBody>
          <a:bodyPr>
            <a:normAutofit/>
          </a:bodyPr>
          <a:lstStyle/>
          <a:p>
            <a:pPr algn="l"/>
            <a:r>
              <a:rPr lang="pl-PL">
                <a:solidFill>
                  <a:schemeClr val="bg1"/>
                </a:solidFill>
              </a:rPr>
              <a:t>Food transport</a:t>
            </a:r>
          </a:p>
        </p:txBody>
      </p:sp>
      <p:sp>
        <p:nvSpPr>
          <p:cNvPr id="3" name="Podtytuł 2">
            <a:extLst>
              <a:ext uri="{FF2B5EF4-FFF2-40B4-BE49-F238E27FC236}">
                <a16:creationId xmlns:a16="http://schemas.microsoft.com/office/drawing/2014/main" id="{14101D71-066F-4EE6-8AA8-75947005E4D0}"/>
              </a:ext>
            </a:extLst>
          </p:cNvPr>
          <p:cNvSpPr>
            <a:spLocks noGrp="1"/>
          </p:cNvSpPr>
          <p:nvPr>
            <p:ph type="subTitle" idx="1"/>
          </p:nvPr>
        </p:nvSpPr>
        <p:spPr>
          <a:xfrm>
            <a:off x="762000" y="5426635"/>
            <a:ext cx="10668000" cy="797860"/>
          </a:xfrm>
        </p:spPr>
        <p:txBody>
          <a:bodyPr>
            <a:normAutofit/>
          </a:bodyPr>
          <a:lstStyle/>
          <a:p>
            <a:pPr algn="l"/>
            <a:r>
              <a:rPr lang="pl-PL" dirty="0">
                <a:solidFill>
                  <a:schemeClr val="bg1"/>
                </a:solidFill>
              </a:rPr>
              <a:t>In Poland</a:t>
            </a:r>
          </a:p>
        </p:txBody>
      </p:sp>
    </p:spTree>
    <p:extLst>
      <p:ext uri="{BB962C8B-B14F-4D97-AF65-F5344CB8AC3E}">
        <p14:creationId xmlns:p14="http://schemas.microsoft.com/office/powerpoint/2010/main" val="111242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 name="Freeform: Shape 76">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87" name="Rectangle 78">
            <a:extLst>
              <a:ext uri="{FF2B5EF4-FFF2-40B4-BE49-F238E27FC236}">
                <a16:creationId xmlns:a16="http://schemas.microsoft.com/office/drawing/2014/main" id="{220E33D0-A190-4F8A-9DB6-C531C95CA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Kokosowo-bananowa owsianka domowej roboty">
            <a:extLst>
              <a:ext uri="{FF2B5EF4-FFF2-40B4-BE49-F238E27FC236}">
                <a16:creationId xmlns:a16="http://schemas.microsoft.com/office/drawing/2014/main" id="{2379A189-B031-4372-928B-C76FE33AC7A9}"/>
              </a:ext>
            </a:extLst>
          </p:cNvPr>
          <p:cNvPicPr>
            <a:picLocks noChangeAspect="1"/>
          </p:cNvPicPr>
          <p:nvPr/>
        </p:nvPicPr>
        <p:blipFill rotWithShape="1">
          <a:blip r:embed="rId2"/>
          <a:srcRect t="10217" b="5514"/>
          <a:stretch/>
        </p:blipFill>
        <p:spPr>
          <a:xfrm>
            <a:off x="20" y="0"/>
            <a:ext cx="12191980" cy="6858000"/>
          </a:xfrm>
          <a:prstGeom prst="rect">
            <a:avLst/>
          </a:prstGeom>
        </p:spPr>
      </p:pic>
      <p:sp>
        <p:nvSpPr>
          <p:cNvPr id="88" name="Rectangle 80">
            <a:extLst>
              <a:ext uri="{FF2B5EF4-FFF2-40B4-BE49-F238E27FC236}">
                <a16:creationId xmlns:a16="http://schemas.microsoft.com/office/drawing/2014/main" id="{9C982AD0-6B29-4C72-8F4E-229BAA86C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7575"/>
            <a:ext cx="12192000" cy="1644556"/>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5FF7076-EC14-4100-A641-E13811B886E6}"/>
              </a:ext>
            </a:extLst>
          </p:cNvPr>
          <p:cNvSpPr>
            <a:spLocks noGrp="1"/>
          </p:cNvSpPr>
          <p:nvPr>
            <p:ph type="title"/>
          </p:nvPr>
        </p:nvSpPr>
        <p:spPr>
          <a:xfrm>
            <a:off x="500742" y="4436395"/>
            <a:ext cx="8156811" cy="1889759"/>
          </a:xfrm>
        </p:spPr>
        <p:txBody>
          <a:bodyPr vert="horz" lIns="91440" tIns="45720" rIns="91440" bIns="45720" rtlCol="0" anchor="b">
            <a:normAutofit fontScale="90000"/>
          </a:bodyPr>
          <a:lstStyle/>
          <a:p>
            <a:r>
              <a:rPr lang="en-US" sz="3700" dirty="0">
                <a:solidFill>
                  <a:schemeClr val="bg1"/>
                </a:solidFill>
              </a:rPr>
              <a:t>Where do we get dietary food from?</a:t>
            </a:r>
            <a:br>
              <a:rPr lang="en-US" sz="3700" dirty="0">
                <a:solidFill>
                  <a:schemeClr val="bg1"/>
                </a:solidFill>
              </a:rPr>
            </a:br>
            <a:br>
              <a:rPr lang="en-US" sz="3700" dirty="0">
                <a:solidFill>
                  <a:schemeClr val="bg1"/>
                </a:solidFill>
              </a:rPr>
            </a:br>
            <a:r>
              <a:rPr lang="en-US" sz="3700" dirty="0">
                <a:solidFill>
                  <a:schemeClr val="bg1"/>
                </a:solidFill>
              </a:rPr>
              <a:t>In Poland, Polish dietary products such as Apples and tomatoes are very popular.</a:t>
            </a:r>
            <a:br>
              <a:rPr lang="en-US" sz="3700" dirty="0">
                <a:solidFill>
                  <a:schemeClr val="bg1"/>
                </a:solidFill>
              </a:rPr>
            </a:br>
            <a:r>
              <a:rPr lang="en-US" sz="3700" dirty="0">
                <a:solidFill>
                  <a:schemeClr val="bg1"/>
                </a:solidFill>
              </a:rPr>
              <a:t>German industries are also equally popular, producing vegan cheeses, for example.</a:t>
            </a:r>
            <a:br>
              <a:rPr lang="en-US" sz="3700" dirty="0">
                <a:solidFill>
                  <a:schemeClr val="bg1"/>
                </a:solidFill>
              </a:rPr>
            </a:br>
            <a:r>
              <a:rPr lang="en-US" sz="3700" dirty="0">
                <a:solidFill>
                  <a:schemeClr val="bg1"/>
                </a:solidFill>
              </a:rPr>
              <a:t>Also popular are companies: </a:t>
            </a:r>
            <a:r>
              <a:rPr lang="pl-PL" sz="3700" dirty="0">
                <a:solidFill>
                  <a:schemeClr val="bg1"/>
                </a:solidFill>
              </a:rPr>
              <a:t>M</a:t>
            </a:r>
            <a:r>
              <a:rPr lang="en-US" sz="3700" dirty="0" err="1">
                <a:solidFill>
                  <a:schemeClr val="bg1"/>
                </a:solidFill>
              </a:rPr>
              <a:t>exi</a:t>
            </a:r>
            <a:r>
              <a:rPr lang="pl-PL" sz="3700" dirty="0">
                <a:solidFill>
                  <a:schemeClr val="bg1"/>
                </a:solidFill>
              </a:rPr>
              <a:t>c</a:t>
            </a:r>
            <a:r>
              <a:rPr lang="en-US" sz="3700" dirty="0">
                <a:solidFill>
                  <a:schemeClr val="bg1"/>
                </a:solidFill>
              </a:rPr>
              <a:t>an, Canadian, Italian and Greek</a:t>
            </a:r>
            <a:br>
              <a:rPr lang="pl-PL" sz="3700" dirty="0">
                <a:solidFill>
                  <a:schemeClr val="bg1"/>
                </a:solidFill>
              </a:rPr>
            </a:br>
            <a:endParaRPr lang="en-US" sz="3700" dirty="0">
              <a:solidFill>
                <a:schemeClr val="bg1"/>
              </a:solidFill>
            </a:endParaRPr>
          </a:p>
        </p:txBody>
      </p:sp>
    </p:spTree>
    <p:extLst>
      <p:ext uri="{BB962C8B-B14F-4D97-AF65-F5344CB8AC3E}">
        <p14:creationId xmlns:p14="http://schemas.microsoft.com/office/powerpoint/2010/main" val="347392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00"/>
                                        <p:tgtEl>
                                          <p:spTgt spid="5"/>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612D356-F101-4C33-8F87-1857FAB77F73}"/>
              </a:ext>
            </a:extLst>
          </p:cNvPr>
          <p:cNvSpPr>
            <a:spLocks noGrp="1"/>
          </p:cNvSpPr>
          <p:nvPr>
            <p:ph type="title"/>
          </p:nvPr>
        </p:nvSpPr>
        <p:spPr>
          <a:xfrm>
            <a:off x="6163464" y="755650"/>
            <a:ext cx="5266535" cy="1345115"/>
          </a:xfrm>
        </p:spPr>
        <p:txBody>
          <a:bodyPr>
            <a:normAutofit/>
          </a:bodyPr>
          <a:lstStyle/>
          <a:p>
            <a:r>
              <a:rPr lang="pl-PL" sz="2900" err="1"/>
              <a:t>Methods</a:t>
            </a:r>
            <a:r>
              <a:rPr lang="pl-PL" sz="2900"/>
              <a:t> of </a:t>
            </a:r>
            <a:r>
              <a:rPr lang="pl-PL" sz="2900" err="1"/>
              <a:t>transporting</a:t>
            </a:r>
            <a:r>
              <a:rPr lang="pl-PL" sz="2900"/>
              <a:t> food
</a:t>
            </a:r>
          </a:p>
        </p:txBody>
      </p:sp>
      <p:pic>
        <p:nvPicPr>
          <p:cNvPr id="2050" name="Picture 2" descr="Historia kontenerowców | Widziane z morza - Polityka.pl">
            <a:extLst>
              <a:ext uri="{FF2B5EF4-FFF2-40B4-BE49-F238E27FC236}">
                <a16:creationId xmlns:a16="http://schemas.microsoft.com/office/drawing/2014/main" id="{0CC9FD22-3787-4094-8086-D831C879319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808" r="18559" b="1"/>
          <a:stretch/>
        </p:blipFill>
        <p:spPr bwMode="auto">
          <a:xfrm>
            <a:off x="20" y="10"/>
            <a:ext cx="5404493"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6BD0ACA6-6C1C-4053-BE9E-1D530A6E1B72}"/>
              </a:ext>
            </a:extLst>
          </p:cNvPr>
          <p:cNvSpPr>
            <a:spLocks noGrp="1"/>
          </p:cNvSpPr>
          <p:nvPr>
            <p:ph idx="1"/>
          </p:nvPr>
        </p:nvSpPr>
        <p:spPr>
          <a:xfrm>
            <a:off x="6163464" y="2207969"/>
            <a:ext cx="5266535" cy="3884983"/>
          </a:xfrm>
        </p:spPr>
        <p:txBody>
          <a:bodyPr>
            <a:normAutofit/>
          </a:bodyPr>
          <a:lstStyle/>
          <a:p>
            <a:r>
              <a:rPr lang="en-US" sz="2400" dirty="0"/>
              <a:t>Often healthy food is imported by sea</a:t>
            </a:r>
            <a:r>
              <a:rPr lang="pl-PL" sz="2400" dirty="0"/>
              <a:t>, </a:t>
            </a:r>
            <a:r>
              <a:rPr lang="pl-PL" sz="2400" dirty="0" err="1"/>
              <a:t>becouse</a:t>
            </a:r>
            <a:r>
              <a:rPr lang="pl-PL" sz="2400" dirty="0"/>
              <a:t> </a:t>
            </a:r>
            <a:r>
              <a:rPr lang="pl-PL" sz="2400" dirty="0" err="1"/>
              <a:t>ships</a:t>
            </a:r>
            <a:r>
              <a:rPr lang="pl-PL" sz="2400" dirty="0"/>
              <a:t> </a:t>
            </a:r>
            <a:r>
              <a:rPr lang="pl-PL" sz="2400" dirty="0" err="1"/>
              <a:t>have</a:t>
            </a:r>
            <a:r>
              <a:rPr lang="pl-PL" sz="2400" dirty="0"/>
              <a:t> high </a:t>
            </a:r>
            <a:r>
              <a:rPr lang="pl-PL" sz="2400" dirty="0" err="1"/>
              <a:t>capacity</a:t>
            </a:r>
            <a:r>
              <a:rPr lang="en-US" sz="2400" dirty="0"/>
              <a:t> 
Planes are also popular when it comes to transporting food due to the speed and low price of transport.
Trucks are just as often used, but only in quite close proximity.</a:t>
            </a:r>
            <a:endParaRPr lang="pl-PL" sz="2400" dirty="0"/>
          </a:p>
        </p:txBody>
      </p:sp>
    </p:spTree>
    <p:extLst>
      <p:ext uri="{BB962C8B-B14F-4D97-AF65-F5344CB8AC3E}">
        <p14:creationId xmlns:p14="http://schemas.microsoft.com/office/powerpoint/2010/main" val="577569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072A5FF-9FCF-4CFB-AB0A-28B8E8E41D42}"/>
              </a:ext>
            </a:extLst>
          </p:cNvPr>
          <p:cNvSpPr>
            <a:spLocks noGrp="1"/>
          </p:cNvSpPr>
          <p:nvPr>
            <p:ph type="title"/>
          </p:nvPr>
        </p:nvSpPr>
        <p:spPr>
          <a:xfrm>
            <a:off x="6163464" y="755650"/>
            <a:ext cx="5266535" cy="1345115"/>
          </a:xfrm>
        </p:spPr>
        <p:txBody>
          <a:bodyPr>
            <a:normAutofit/>
          </a:bodyPr>
          <a:lstStyle/>
          <a:p>
            <a:r>
              <a:rPr lang="en-US" sz="2600"/>
              <a:t>Transport of dietary food in the EU
</a:t>
            </a:r>
            <a:endParaRPr lang="pl-PL" sz="2600"/>
          </a:p>
        </p:txBody>
      </p:sp>
      <p:pic>
        <p:nvPicPr>
          <p:cNvPr id="1026" name="Picture 2" descr="Prokuratura nie chce ochrony flagi Unii Europejskiej. Do Sejmu trafiła  opinia - Wiadomości">
            <a:extLst>
              <a:ext uri="{FF2B5EF4-FFF2-40B4-BE49-F238E27FC236}">
                <a16:creationId xmlns:a16="http://schemas.microsoft.com/office/drawing/2014/main" id="{37924473-63E2-4B89-9B1C-BD1CE7C25EC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713" r="28959"/>
          <a:stretch/>
        </p:blipFill>
        <p:spPr bwMode="auto">
          <a:xfrm>
            <a:off x="20" y="10"/>
            <a:ext cx="5404493" cy="6857990"/>
          </a:xfrm>
          <a:prstGeom prst="rect">
            <a:avLst/>
          </a:pr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925992ED-85F3-4C09-BD3B-24D2879FBDEC}"/>
              </a:ext>
            </a:extLst>
          </p:cNvPr>
          <p:cNvSpPr>
            <a:spLocks noGrp="1"/>
          </p:cNvSpPr>
          <p:nvPr>
            <p:ph idx="1"/>
          </p:nvPr>
        </p:nvSpPr>
        <p:spPr>
          <a:xfrm>
            <a:off x="6163464" y="2207969"/>
            <a:ext cx="5266535" cy="3884983"/>
          </a:xfrm>
        </p:spPr>
        <p:txBody>
          <a:bodyPr>
            <a:normAutofit/>
          </a:bodyPr>
          <a:lstStyle/>
          <a:p>
            <a:r>
              <a:rPr lang="en-US" dirty="0"/>
              <a:t>In the European Union it is very similar to the transport of food as in Poland only to the EU it is used on a higher scale.
</a:t>
            </a:r>
            <a:r>
              <a:rPr lang="en-US"/>
              <a:t>Due to the higher budget of Western countries, these goods are of higher quality.</a:t>
            </a:r>
            <a:endParaRPr lang="pl-PL" dirty="0"/>
          </a:p>
        </p:txBody>
      </p:sp>
    </p:spTree>
    <p:extLst>
      <p:ext uri="{BB962C8B-B14F-4D97-AF65-F5344CB8AC3E}">
        <p14:creationId xmlns:p14="http://schemas.microsoft.com/office/powerpoint/2010/main" val="2485454770"/>
      </p:ext>
    </p:extLst>
  </p:cSld>
  <p:clrMapOvr>
    <a:masterClrMapping/>
  </p:clrMapOvr>
</p:sld>
</file>

<file path=ppt/theme/theme1.xml><?xml version="1.0" encoding="utf-8"?>
<a:theme xmlns:a="http://schemas.openxmlformats.org/drawingml/2006/main" name="PrismaticVTI">
  <a:themeElements>
    <a:clrScheme name="AnalogousFromRegularSeed_2SEEDS">
      <a:dk1>
        <a:srgbClr val="000000"/>
      </a:dk1>
      <a:lt1>
        <a:srgbClr val="FFFFFF"/>
      </a:lt1>
      <a:dk2>
        <a:srgbClr val="412524"/>
      </a:dk2>
      <a:lt2>
        <a:srgbClr val="E2E8E8"/>
      </a:lt2>
      <a:accent1>
        <a:srgbClr val="B13E3B"/>
      </a:accent1>
      <a:accent2>
        <a:srgbClr val="C34D7A"/>
      </a:accent2>
      <a:accent3>
        <a:srgbClr val="C3824D"/>
      </a:accent3>
      <a:accent4>
        <a:srgbClr val="3BB197"/>
      </a:accent4>
      <a:accent5>
        <a:srgbClr val="4DACC3"/>
      </a:accent5>
      <a:accent6>
        <a:srgbClr val="3B69B1"/>
      </a:accent6>
      <a:hlink>
        <a:srgbClr val="319194"/>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otalTime>68</TotalTime>
  <Words>168</Words>
  <Application>Microsoft Office PowerPoint</Application>
  <PresentationFormat>Panoramiczny</PresentationFormat>
  <Paragraphs>7</Paragraphs>
  <Slides>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vt:i4>
      </vt:variant>
    </vt:vector>
  </HeadingPairs>
  <TitlesOfParts>
    <vt:vector size="8" baseType="lpstr">
      <vt:lpstr>Aharoni</vt:lpstr>
      <vt:lpstr>Arial</vt:lpstr>
      <vt:lpstr>Avenir Next LT Pro</vt:lpstr>
      <vt:lpstr>PrismaticVTI</vt:lpstr>
      <vt:lpstr>Food transport</vt:lpstr>
      <vt:lpstr>Where do we get dietary food from?  In Poland, Polish dietary products such as Apples and tomatoes are very popular. German industries are also equally popular, producing vegan cheeses, for example. Also popular are companies: Mexican, Canadian, Italian and Greek </vt:lpstr>
      <vt:lpstr>Methods of transporting food
</vt:lpstr>
      <vt:lpstr>Transport of dietary food in the EU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transport</dc:title>
  <dc:creator>Ola X</dc:creator>
  <cp:lastModifiedBy>Ola X</cp:lastModifiedBy>
  <cp:revision>11</cp:revision>
  <dcterms:created xsi:type="dcterms:W3CDTF">2021-04-17T16:03:21Z</dcterms:created>
  <dcterms:modified xsi:type="dcterms:W3CDTF">2021-04-18T09:00:49Z</dcterms:modified>
</cp:coreProperties>
</file>