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27.09.2020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-214731"/>
            <a:ext cx="9144000" cy="2387600"/>
          </a:xfrm>
        </p:spPr>
        <p:txBody>
          <a:bodyPr/>
          <a:lstStyle/>
          <a:p>
            <a:r>
              <a:rPr lang="ro-RO">
                <a:latin typeface="Times New Roman"/>
                <a:cs typeface="Times New Roman"/>
              </a:rPr>
              <a:t>Metodologia 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Char char="•"/>
            </a:pPr>
            <a:r>
              <a:rPr lang="ro-RO" b="1" dirty="0" err="1">
                <a:latin typeface="Times New Roman"/>
                <a:cs typeface="Calibri"/>
              </a:rPr>
              <a:t>Elev:Dumitrana</a:t>
            </a:r>
            <a:r>
              <a:rPr lang="ro-RO" b="1" dirty="0">
                <a:latin typeface="Times New Roman"/>
                <a:cs typeface="Calibri"/>
              </a:rPr>
              <a:t> Dumitru George</a:t>
            </a:r>
            <a:endParaRPr lang="ro-RO">
              <a:cs typeface="Calibri" panose="020F0502020204030204"/>
            </a:endParaRPr>
          </a:p>
          <a:p>
            <a:pPr marL="342900" indent="-342900" algn="l">
              <a:buChar char="•"/>
            </a:pPr>
            <a:r>
              <a:rPr lang="ro-RO" b="1" dirty="0" err="1">
                <a:latin typeface="Times New Roman"/>
                <a:cs typeface="Calibri"/>
              </a:rPr>
              <a:t>Clasa:A</a:t>
            </a:r>
            <a:r>
              <a:rPr lang="ro-RO" b="1" dirty="0">
                <a:latin typeface="Times New Roman"/>
                <a:cs typeface="Calibri"/>
              </a:rPr>
              <a:t> 11-A</a:t>
            </a:r>
          </a:p>
          <a:p>
            <a:pPr marL="342900" indent="-342900" algn="l">
              <a:buChar char="•"/>
            </a:pPr>
            <a:r>
              <a:rPr lang="ro-RO" b="1" dirty="0" err="1">
                <a:latin typeface="Times New Roman"/>
                <a:cs typeface="Calibri"/>
              </a:rPr>
              <a:t>Profesor:Violeta</a:t>
            </a:r>
            <a:r>
              <a:rPr lang="ro-RO" b="1" dirty="0">
                <a:latin typeface="Times New Roman"/>
                <a:cs typeface="Calibri"/>
              </a:rPr>
              <a:t> Drăguț</a:t>
            </a:r>
          </a:p>
          <a:p>
            <a:pPr marL="342900" indent="-342900" algn="l">
              <a:buChar char="•"/>
            </a:pPr>
            <a:r>
              <a:rPr lang="ro-RO" b="1" dirty="0" err="1">
                <a:latin typeface="Times New Roman"/>
                <a:cs typeface="Calibri"/>
              </a:rPr>
              <a:t>Școala:Liceul</a:t>
            </a:r>
            <a:r>
              <a:rPr lang="ro-RO" b="1" dirty="0">
                <a:latin typeface="Times New Roman"/>
                <a:cs typeface="Calibri"/>
              </a:rPr>
              <a:t> Tehnologic Costești</a:t>
            </a: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9C7EAB-CE46-49BE-8914-10AC2F4F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400" b="1" err="1">
                <a:latin typeface="Times New Roman"/>
                <a:ea typeface="+mn-lt"/>
                <a:cs typeface="+mn-lt"/>
              </a:rPr>
              <a:t>Tendintele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moderne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evidentiate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in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evolutia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expunerii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vizeaza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promovarea unor noi variante ale acesteia care sa-i amelioreze limitele de pasivitate si de flux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unidirectional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comunicare, precum si slabele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posibilitati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interactiune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– cadru didactic –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elev.Astfel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sunt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identificabile,expunerea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cu oponent , prelegerea – dezbatere sau prelegerea expunerea-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dialogata.intre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acestea, in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invatamantul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primar se poate utiliza</a:t>
            </a:r>
            <a:endParaRPr lang="ro-RO" sz="1400" b="1" dirty="0">
              <a:latin typeface="Times New Roman"/>
              <a:cs typeface="Times New Roman"/>
            </a:endParaRPr>
          </a:p>
          <a:p>
            <a:endParaRPr lang="ro-RO" sz="1800"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ine 5" descr="O imagine care conține text, carte, fotografie, diferit&#10;&#10;Descriere generată automat">
            <a:extLst>
              <a:ext uri="{FF2B5EF4-FFF2-40B4-BE49-F238E27FC236}">
                <a16:creationId xmlns:a16="http://schemas.microsoft.com/office/drawing/2014/main" id="{286EB2D5-BF9A-454E-9731-ADA1FCED5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" r="1104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8E48542B-76D2-4065-AB0C-8863D61D01C2}"/>
              </a:ext>
            </a:extLst>
          </p:cNvPr>
          <p:cNvSpPr txBox="1"/>
          <p:nvPr/>
        </p:nvSpPr>
        <p:spPr>
          <a:xfrm>
            <a:off x="4523118" y="5845834"/>
            <a:ext cx="68551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ro-RO" sz="2400" b="1" dirty="0" err="1">
                <a:cs typeface="Calibri"/>
              </a:rPr>
              <a:t>Sursa</a:t>
            </a:r>
            <a:r>
              <a:rPr lang="ro-RO" sz="1600" b="1" dirty="0" err="1">
                <a:cs typeface="Calibri"/>
              </a:rPr>
              <a:t>:</a:t>
            </a:r>
            <a:r>
              <a:rPr lang="ro-RO" sz="1600" b="1" dirty="0" err="1">
                <a:ea typeface="+mn-lt"/>
                <a:cs typeface="+mn-lt"/>
              </a:rPr>
              <a:t>https</a:t>
            </a:r>
            <a:r>
              <a:rPr lang="ro-RO" sz="1600" b="1" dirty="0">
                <a:ea typeface="+mn-lt"/>
                <a:cs typeface="+mn-lt"/>
              </a:rPr>
              <a:t>://ro.scribd.com/doc/256483824/Metodologia-Didactica-La-Orele-de-Istorie</a:t>
            </a:r>
            <a:endParaRPr lang="ro-RO" sz="1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8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6" descr="O imagine care conține persoană, interior, copil, masă&#10;&#10;Descriere generată automat">
            <a:extLst>
              <a:ext uri="{FF2B5EF4-FFF2-40B4-BE49-F238E27FC236}">
                <a16:creationId xmlns:a16="http://schemas.microsoft.com/office/drawing/2014/main" id="{7D895DB9-2BE8-49DD-A2A7-FA31B0EB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" r="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00755B8-2FC1-4871-89CF-B88229EC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AutoNum type="arabicPeriod"/>
            </a:pPr>
            <a:r>
              <a:rPr lang="ro-RO" sz="1400" b="1" dirty="0">
                <a:latin typeface="Times New Roman"/>
                <a:ea typeface="+mn-lt"/>
                <a:cs typeface="+mn-lt"/>
              </a:rPr>
              <a:t>Realizarea obiectivelor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predarii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/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/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evaluarii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cunostintelor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istorie la clasele primare, presupune alegerea unor metode si procedee didactice adecvate, care sa asigure, in final, caracterul activ si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constient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dobandirii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cunostintelor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catre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elevi. În aceasta optica,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dobandirea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cunostintelor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istorie trebuie sa fie realizata cu ajutorul unor metode care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angajeaza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elevul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intr-o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activitate cognitiva proprie, care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mobilizeaza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toate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functiile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intelectuale si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emotionale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–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motivationale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ale acestuia in vederea realizării sarcinii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. In ultima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instanta,metoda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invatamaneste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un plan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actiune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un anumit mod de a proceda pentru a plasa elevul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intr-o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situatie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invatare</a:t>
            </a:r>
            <a:endParaRPr lang="ro-RO" sz="1400" b="1" err="1">
              <a:latin typeface="Times New Roman"/>
              <a:cs typeface="Times New Roman"/>
            </a:endParaRPr>
          </a:p>
          <a:p>
            <a:endParaRPr lang="ro-RO" sz="2000" b="1">
              <a:latin typeface="Times New Roman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10967C-B2FA-422F-900D-173A864E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36" y="10204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o-RO" sz="1400" b="1" dirty="0">
                <a:latin typeface="Times New Roman"/>
                <a:ea typeface="+mn-lt"/>
                <a:cs typeface="+mn-lt"/>
              </a:rPr>
              <a:t>Conceptul de metoda a generat conceptul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demetodologie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didactica si conceptul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demetodica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. Metodologia didactica cuprinde teoria si ansamblul metodelor si procedeelor utilizate in procesul de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invatamant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presupune natura,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functiile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locul și clasificarea metodelor pedagogice, principiile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aplicarii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lor in procesul didactic. De asemenea, parte integranta a tehnologiei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educationale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din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scoala</a:t>
            </a:r>
            <a:endParaRPr lang="ro-RO" sz="1400" b="1">
              <a:latin typeface="Times New Roman"/>
              <a:cs typeface="Calibri" panose="020F0502020204030204"/>
            </a:endParaRPr>
          </a:p>
          <a:p>
            <a:pPr algn="ctr"/>
            <a:endParaRPr lang="ro-RO" dirty="0">
              <a:cs typeface="Calibri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FD48F44E-FDAD-4B6D-A23F-540FA16F755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o-RO"/>
              <a:t>Clic pentru a adăuga text</a:t>
            </a:r>
          </a:p>
        </p:txBody>
      </p:sp>
      <p:pic>
        <p:nvPicPr>
          <p:cNvPr id="5" name="Imagine 5" descr="O imagine care conține persoană, masă, interior, tăind&#10;&#10;Descriere generată automat">
            <a:extLst>
              <a:ext uri="{FF2B5EF4-FFF2-40B4-BE49-F238E27FC236}">
                <a16:creationId xmlns:a16="http://schemas.microsoft.com/office/drawing/2014/main" id="{ABA9A72E-BCE0-4AFE-B7AB-2A955A58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50" y="2678980"/>
            <a:ext cx="7473350" cy="35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4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206ABC6-7939-45FC-A4FB-9C9F23D8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Exista o clasificare a procedeelor didactice, </a:t>
            </a:r>
            <a:endParaRPr lang="ro-RO" sz="1400" b="1" dirty="0">
              <a:latin typeface="Times New Roman"/>
              <a:cs typeface="Calibri" panose="020F0502020204030204"/>
            </a:endParaRPr>
          </a:p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care are la baza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functiile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pedagogice in raport cu care este definit procedeul didactic. Acestea sunt procedeele (de comunicare euristice) (de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esentializare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continuturilor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) ( De demonstrație) ( de stimulare 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) ( de evaluare si autoevaluare)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intrebuintare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 metodelor didactice si altele.</a:t>
            </a:r>
            <a:endParaRPr lang="ro-RO" sz="1400" b="1" dirty="0">
              <a:latin typeface="Times New Roman"/>
              <a:cs typeface="Times New Roman"/>
            </a:endParaRPr>
          </a:p>
          <a:p>
            <a:endParaRPr lang="ro-RO" sz="2000">
              <a:cs typeface="Calibri"/>
            </a:endParaRPr>
          </a:p>
        </p:txBody>
      </p:sp>
      <p:pic>
        <p:nvPicPr>
          <p:cNvPr id="4" name="Imagine 4" descr="O imagine care conține semn, carte, așezat, citind&#10;&#10;Descriere generată automat">
            <a:extLst>
              <a:ext uri="{FF2B5EF4-FFF2-40B4-BE49-F238E27FC236}">
                <a16:creationId xmlns:a16="http://schemas.microsoft.com/office/drawing/2014/main" id="{D70DE425-31C7-4D60-B046-435069A9B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2" r="1639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9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0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persoană, interior, masă, așezat&#10;&#10;Descriere generată automat">
            <a:extLst>
              <a:ext uri="{FF2B5EF4-FFF2-40B4-BE49-F238E27FC236}">
                <a16:creationId xmlns:a16="http://schemas.microsoft.com/office/drawing/2014/main" id="{7707E6A1-2EF8-4A61-AA51-298CA86F8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7" t="9091" r="1922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39F30D8-F198-4B9D-9C45-060EE0DD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În anumite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situatii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metoda poate deveni procedeu, iar procedeul,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metodadidactica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.</a:t>
            </a:r>
            <a:endParaRPr lang="ro-RO" sz="1400" b="1" dirty="0">
              <a:latin typeface="Times New Roman"/>
              <a:cs typeface="Calibri" panose="020F0502020204030204"/>
            </a:endParaRPr>
          </a:p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 astfel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situatii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sunt des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intalnite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. expunerea devine procedeu in contextul metodelor activ – participative. In timpul unei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activitati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didactice dominate de expunere – o metoda activ – participativa -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demonstaratia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cu ajutorul "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artii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devine procedeu didactic</a:t>
            </a:r>
            <a:endParaRPr lang="ro-RO" sz="1400" b="1" dirty="0">
              <a:latin typeface="Times New Roman"/>
              <a:cs typeface="Times New Roman"/>
            </a:endParaRPr>
          </a:p>
          <a:p>
            <a:endParaRPr lang="ro-RO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27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58195C-3C4D-4017-B207-01C4E2E3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o-RO" sz="1400" b="1" dirty="0" err="1">
                <a:latin typeface="Times New Roman"/>
                <a:ea typeface="+mn-lt"/>
                <a:cs typeface="+mn-lt"/>
              </a:rPr>
              <a:t>Continuturile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formele de organizare 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activitatilor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predare /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invatare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simetodele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didactice sunt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intr-o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permanenta interdependenta. Ele presupun un mod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stiintific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proiectare, de realizare si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evolutie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activitatii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didacticenumittehnologie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didactica.</a:t>
            </a:r>
            <a:endParaRPr lang="ro-RO" sz="1400" b="1" dirty="0">
              <a:latin typeface="Times New Roman"/>
              <a:cs typeface="Times New Roman"/>
            </a:endParaRPr>
          </a:p>
          <a:p>
            <a:pPr algn="ctr"/>
            <a:r>
              <a:rPr lang="ro-RO" sz="1400" b="1" dirty="0">
                <a:latin typeface="Times New Roman"/>
                <a:ea typeface="+mn-lt"/>
                <a:cs typeface="+mn-lt"/>
              </a:rPr>
              <a:t> Conceptul de tehnologie didactica are doua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acceptiuni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'ansamblul mijloacelor audio – vizuale utilizate in practica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educatica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si ansamblul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deforme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metode, mijloace tehnice si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solutii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cu ajutorul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carora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vehiculeaza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continuturi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pentru realizarea obiectivelor</a:t>
            </a:r>
            <a:endParaRPr lang="ro-RO" sz="1400" b="1" dirty="0">
              <a:latin typeface="Times New Roman"/>
              <a:cs typeface="Times New Roman"/>
            </a:endParaRPr>
          </a:p>
          <a:p>
            <a:endParaRPr lang="ro-RO" sz="2000">
              <a:cs typeface="Calibri"/>
            </a:endParaRPr>
          </a:p>
        </p:txBody>
      </p:sp>
      <p:pic>
        <p:nvPicPr>
          <p:cNvPr id="4" name="Imagine 4" descr="O imagine care conține persoană, interior, așezat, masă&#10;&#10;Descriere generată automat">
            <a:extLst>
              <a:ext uri="{FF2B5EF4-FFF2-40B4-BE49-F238E27FC236}">
                <a16:creationId xmlns:a16="http://schemas.microsoft.com/office/drawing/2014/main" id="{B851D6F7-35C2-411B-A8CF-424A971BB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4802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D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4" descr="O imagine care conține hartă&#10;&#10;Descriere generată automat">
            <a:extLst>
              <a:ext uri="{FF2B5EF4-FFF2-40B4-BE49-F238E27FC236}">
                <a16:creationId xmlns:a16="http://schemas.microsoft.com/office/drawing/2014/main" id="{A02DD8C2-3316-497C-AA10-F0F4D464D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4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A4C3389-A2F0-4D96-9BFE-85512FE2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Cadrul didactic, in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functie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de tipul de activitate didactica, nivelul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pregatire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al elevilor, mijloacele didactice, tema supusa studiului, poate utiliza o gama larga de metode, procedee si tehnici didactice, fie preponderent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apartinand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celor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traditionale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sau clasice, fie din paleta , si ea diversa, a metodelor activ – participative. )a disciplina istorie, ca un specific fata de alte discipline de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invatamant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cadrul didactic trebuie sa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foloseasca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aproape în totdeauna,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atat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metodele clasice cat si pe cele moderne. Ceea ce este cert, in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conditiile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actuale, elevul, pentru a deveni un subiect al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cunoasterii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prin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actiune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trebuie confruntat cu metode active, care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dirijeaza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procesul de acumulare 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cunostintelor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stimuleaza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creativitatea, determina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motivatia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invatarii</a:t>
            </a:r>
            <a:endParaRPr lang="ro-RO" sz="1400" b="1" dirty="0" err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182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 descr="O imagine care conține persoană, interior, masă, femeie&#10;&#10;Descriere generată automat">
            <a:extLst>
              <a:ext uri="{FF2B5EF4-FFF2-40B4-BE49-F238E27FC236}">
                <a16:creationId xmlns:a16="http://schemas.microsoft.com/office/drawing/2014/main" id="{E1C4E4DF-5994-4F01-BF2A-ED66C98D7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7399A1E-5F9D-4FD5-B978-690C769D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Pentru amplificarea caracterului formativ al metodelor de predare /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invatare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/evaluare,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invatatorul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/ institutorul / profesorul diversifica metodele,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foloseste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mijloace moderne in procesul didactic si arta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predarii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care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il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individualizeaza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si ii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formeaza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un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stilde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predare. Aceasta obliga cadrul didactic sa schimbe modul in care manipulează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informatia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prin strategii si mijloace adecvate.</a:t>
            </a:r>
            <a:endParaRPr lang="ro-RO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129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F116BE3B-1303-41BA-B847-C1FE59825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0" r="1036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76B19CB-E460-4E62-8944-83AEB6F3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07" y="2014182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EXPUNEREA. Aceasta forma a prelegerii solicita foarte multa flexibilitate din partea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dascalului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propunator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si o atitudine de deschidere in raport de elevi a acestuia. Tot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odata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, ies, in evidenta la acest nivel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disponibilitatile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interactionale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si socioafective ale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invatatorului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/ institutorului, precum si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simtulechilibrului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din partea elevilor </a:t>
            </a:r>
            <a:r>
              <a:rPr lang="ro-RO" sz="1400" b="1" err="1">
                <a:latin typeface="Times New Roman"/>
                <a:ea typeface="+mn-lt"/>
                <a:cs typeface="+mn-lt"/>
              </a:rPr>
              <a:t>intervenienti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.</a:t>
            </a:r>
            <a:endParaRPr lang="ro-RO" sz="1400" b="1" dirty="0">
              <a:latin typeface="Times New Roman"/>
              <a:cs typeface="Calibri" panose="020F0502020204030204"/>
            </a:endParaRPr>
          </a:p>
          <a:p>
            <a:pPr algn="just"/>
            <a:r>
              <a:rPr lang="ro-RO" sz="1400" b="1" dirty="0">
                <a:latin typeface="Times New Roman"/>
                <a:ea typeface="+mn-lt"/>
                <a:cs typeface="+mn-lt"/>
              </a:rPr>
              <a:t> Cadrul didactic, in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conditiile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actuale ale </a:t>
            </a:r>
            <a:r>
              <a:rPr lang="ro-RO" sz="1400" b="1" dirty="0" err="1">
                <a:latin typeface="Times New Roman"/>
                <a:ea typeface="+mn-lt"/>
                <a:cs typeface="+mn-lt"/>
              </a:rPr>
              <a:t>orientarilor</a:t>
            </a:r>
            <a:r>
              <a:rPr lang="ro-RO" sz="1400" b="1" dirty="0">
                <a:latin typeface="Times New Roman"/>
                <a:ea typeface="+mn-lt"/>
                <a:cs typeface="+mn-lt"/>
              </a:rPr>
              <a:t> metodologice centrate pe elev, acordarea punerii noi sensuri</a:t>
            </a:r>
            <a:endParaRPr lang="ro-RO" sz="1400" b="1" dirty="0">
              <a:latin typeface="Times New Roman"/>
              <a:cs typeface="Times New Roman"/>
            </a:endParaRPr>
          </a:p>
          <a:p>
            <a:endParaRPr lang="ro-RO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916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Temă Office</vt:lpstr>
      <vt:lpstr>Metodologia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/>
  <cp:lastModifiedBy>anonymus.g75@gmail.com</cp:lastModifiedBy>
  <cp:revision>331</cp:revision>
  <dcterms:created xsi:type="dcterms:W3CDTF">2020-09-26T18:42:14Z</dcterms:created>
  <dcterms:modified xsi:type="dcterms:W3CDTF">2020-09-27T17:49:59Z</dcterms:modified>
</cp:coreProperties>
</file>