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presProps" Target="pres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tableStyles" Target="tableStyle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E83B85EF-8071-F045-8317-046163164126}"/>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p>
        </p:txBody>
      </p:sp>
      <p:sp>
        <p:nvSpPr>
          <p:cNvPr id="3" name="Subtitlu 2">
            <a:extLst>
              <a:ext uri="{FF2B5EF4-FFF2-40B4-BE49-F238E27FC236}">
                <a16:creationId xmlns:a16="http://schemas.microsoft.com/office/drawing/2014/main" id="{199863E0-8D86-FC49-80A5-5CF2EC27D7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p>
        </p:txBody>
      </p:sp>
      <p:sp>
        <p:nvSpPr>
          <p:cNvPr id="4" name="Substituent dată 3">
            <a:extLst>
              <a:ext uri="{FF2B5EF4-FFF2-40B4-BE49-F238E27FC236}">
                <a16:creationId xmlns:a16="http://schemas.microsoft.com/office/drawing/2014/main" id="{DBB3321F-56CC-894B-86F8-EB3D3F47E05B}"/>
              </a:ext>
            </a:extLst>
          </p:cNvPr>
          <p:cNvSpPr>
            <a:spLocks noGrp="1"/>
          </p:cNvSpPr>
          <p:nvPr>
            <p:ph type="dt" sz="half" idx="10"/>
          </p:nvPr>
        </p:nvSpPr>
        <p:spPr/>
        <p:txBody>
          <a:bodyPr/>
          <a:lstStyle/>
          <a:p>
            <a:fld id="{1DF7DF72-A567-5C43-AEEC-8D611EAD5DCF}" type="datetimeFigureOut">
              <a:rPr lang="ro-RO"/>
              <a:t>28.09.2020</a:t>
            </a:fld>
            <a:endParaRPr lang="ro-RO"/>
          </a:p>
        </p:txBody>
      </p:sp>
      <p:sp>
        <p:nvSpPr>
          <p:cNvPr id="5" name="Substituent subsol 4">
            <a:extLst>
              <a:ext uri="{FF2B5EF4-FFF2-40B4-BE49-F238E27FC236}">
                <a16:creationId xmlns:a16="http://schemas.microsoft.com/office/drawing/2014/main" id="{3D6E92BC-7D0A-2545-9650-A9117EBFC70A}"/>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7EC50F38-CB95-9A4F-B3EC-15004440EF86}"/>
              </a:ext>
            </a:extLst>
          </p:cNvPr>
          <p:cNvSpPr>
            <a:spLocks noGrp="1"/>
          </p:cNvSpPr>
          <p:nvPr>
            <p:ph type="sldNum" sz="quarter" idx="12"/>
          </p:nvPr>
        </p:nvSpPr>
        <p:spPr/>
        <p:txBody>
          <a:bodyPr/>
          <a:lstStyle/>
          <a:p>
            <a:fld id="{3EF078D1-8312-5B4C-9521-712096552D11}" type="slidenum">
              <a:rPr lang="ro-RO"/>
              <a:t>‹#›</a:t>
            </a:fld>
            <a:endParaRPr lang="ro-RO"/>
          </a:p>
        </p:txBody>
      </p:sp>
    </p:spTree>
    <p:extLst>
      <p:ext uri="{BB962C8B-B14F-4D97-AF65-F5344CB8AC3E}">
        <p14:creationId xmlns:p14="http://schemas.microsoft.com/office/powerpoint/2010/main" val="633243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8090C5A-D920-494D-8455-9DF3C54DF958}"/>
              </a:ext>
            </a:extLst>
          </p:cNvPr>
          <p:cNvSpPr>
            <a:spLocks noGrp="1"/>
          </p:cNvSpPr>
          <p:nvPr>
            <p:ph type="title"/>
          </p:nvPr>
        </p:nvSpPr>
        <p:spPr/>
        <p:txBody>
          <a:bodyPr/>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id="{A19C4DFE-CEB2-FD40-AF6D-749A519E34B8}"/>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6ACD1EFD-E5B4-3244-AD14-03A6DE1A6175}"/>
              </a:ext>
            </a:extLst>
          </p:cNvPr>
          <p:cNvSpPr>
            <a:spLocks noGrp="1"/>
          </p:cNvSpPr>
          <p:nvPr>
            <p:ph type="dt" sz="half" idx="10"/>
          </p:nvPr>
        </p:nvSpPr>
        <p:spPr/>
        <p:txBody>
          <a:bodyPr/>
          <a:lstStyle/>
          <a:p>
            <a:fld id="{1DF7DF72-A567-5C43-AEEC-8D611EAD5DCF}" type="datetimeFigureOut">
              <a:rPr lang="ro-RO"/>
              <a:t>28.09.2020</a:t>
            </a:fld>
            <a:endParaRPr lang="ro-RO"/>
          </a:p>
        </p:txBody>
      </p:sp>
      <p:sp>
        <p:nvSpPr>
          <p:cNvPr id="5" name="Substituent subsol 4">
            <a:extLst>
              <a:ext uri="{FF2B5EF4-FFF2-40B4-BE49-F238E27FC236}">
                <a16:creationId xmlns:a16="http://schemas.microsoft.com/office/drawing/2014/main" id="{67997A65-8EB2-8644-96DD-0E464AEDA8C0}"/>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56F63E05-D839-EC47-86A8-A6002DAAEAA6}"/>
              </a:ext>
            </a:extLst>
          </p:cNvPr>
          <p:cNvSpPr>
            <a:spLocks noGrp="1"/>
          </p:cNvSpPr>
          <p:nvPr>
            <p:ph type="sldNum" sz="quarter" idx="12"/>
          </p:nvPr>
        </p:nvSpPr>
        <p:spPr/>
        <p:txBody>
          <a:bodyPr/>
          <a:lstStyle/>
          <a:p>
            <a:fld id="{3EF078D1-8312-5B4C-9521-712096552D11}" type="slidenum">
              <a:rPr lang="ro-RO"/>
              <a:t>‹#›</a:t>
            </a:fld>
            <a:endParaRPr lang="ro-RO"/>
          </a:p>
        </p:txBody>
      </p:sp>
    </p:spTree>
    <p:extLst>
      <p:ext uri="{BB962C8B-B14F-4D97-AF65-F5344CB8AC3E}">
        <p14:creationId xmlns:p14="http://schemas.microsoft.com/office/powerpoint/2010/main" val="2532974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54A94B46-7892-0F4E-888C-E134E4A586D0}"/>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id="{12789F3C-2FC3-4948-8565-0C0DE4EEDDAF}"/>
              </a:ext>
            </a:extLst>
          </p:cNvPr>
          <p:cNvSpPr>
            <a:spLocks noGrp="1"/>
          </p:cNvSpPr>
          <p:nvPr>
            <p:ph type="body" orient="vert" idx="1"/>
          </p:nvPr>
        </p:nvSpPr>
        <p:spPr>
          <a:xfrm>
            <a:off x="838200" y="365125"/>
            <a:ext cx="7734300" cy="5811838"/>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D6697282-C818-5145-96C0-69BFDD5F98CC}"/>
              </a:ext>
            </a:extLst>
          </p:cNvPr>
          <p:cNvSpPr>
            <a:spLocks noGrp="1"/>
          </p:cNvSpPr>
          <p:nvPr>
            <p:ph type="dt" sz="half" idx="10"/>
          </p:nvPr>
        </p:nvSpPr>
        <p:spPr/>
        <p:txBody>
          <a:bodyPr/>
          <a:lstStyle/>
          <a:p>
            <a:fld id="{1DF7DF72-A567-5C43-AEEC-8D611EAD5DCF}" type="datetimeFigureOut">
              <a:rPr lang="ro-RO"/>
              <a:t>28.09.2020</a:t>
            </a:fld>
            <a:endParaRPr lang="ro-RO"/>
          </a:p>
        </p:txBody>
      </p:sp>
      <p:sp>
        <p:nvSpPr>
          <p:cNvPr id="5" name="Substituent subsol 4">
            <a:extLst>
              <a:ext uri="{FF2B5EF4-FFF2-40B4-BE49-F238E27FC236}">
                <a16:creationId xmlns:a16="http://schemas.microsoft.com/office/drawing/2014/main" id="{BFD5BD07-E649-6443-B40A-D6C1EC4D91D2}"/>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051006C8-9C6B-4942-864F-539DBD4A1390}"/>
              </a:ext>
            </a:extLst>
          </p:cNvPr>
          <p:cNvSpPr>
            <a:spLocks noGrp="1"/>
          </p:cNvSpPr>
          <p:nvPr>
            <p:ph type="sldNum" sz="quarter" idx="12"/>
          </p:nvPr>
        </p:nvSpPr>
        <p:spPr/>
        <p:txBody>
          <a:bodyPr/>
          <a:lstStyle/>
          <a:p>
            <a:fld id="{3EF078D1-8312-5B4C-9521-712096552D11}" type="slidenum">
              <a:rPr lang="ro-RO"/>
              <a:t>‹#›</a:t>
            </a:fld>
            <a:endParaRPr lang="ro-RO"/>
          </a:p>
        </p:txBody>
      </p:sp>
    </p:spTree>
    <p:extLst>
      <p:ext uri="{BB962C8B-B14F-4D97-AF65-F5344CB8AC3E}">
        <p14:creationId xmlns:p14="http://schemas.microsoft.com/office/powerpoint/2010/main" val="4258715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1345EC4-F196-EA44-9771-68280D0FEE2C}"/>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5AE9F9D2-D8BD-734A-BB58-D8F50F3A3FB6}"/>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3239B8D8-F279-BC4D-8156-9F3C2D33E774}"/>
              </a:ext>
            </a:extLst>
          </p:cNvPr>
          <p:cNvSpPr>
            <a:spLocks noGrp="1"/>
          </p:cNvSpPr>
          <p:nvPr>
            <p:ph type="dt" sz="half" idx="10"/>
          </p:nvPr>
        </p:nvSpPr>
        <p:spPr/>
        <p:txBody>
          <a:bodyPr/>
          <a:lstStyle/>
          <a:p>
            <a:fld id="{1DF7DF72-A567-5C43-AEEC-8D611EAD5DCF}" type="datetimeFigureOut">
              <a:rPr lang="ro-RO"/>
              <a:t>28.09.2020</a:t>
            </a:fld>
            <a:endParaRPr lang="ro-RO"/>
          </a:p>
        </p:txBody>
      </p:sp>
      <p:sp>
        <p:nvSpPr>
          <p:cNvPr id="5" name="Substituent subsol 4">
            <a:extLst>
              <a:ext uri="{FF2B5EF4-FFF2-40B4-BE49-F238E27FC236}">
                <a16:creationId xmlns:a16="http://schemas.microsoft.com/office/drawing/2014/main" id="{8754EC5B-9583-BA41-B316-BCE86363146D}"/>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2C3F056C-2FCE-804F-A5A1-0BF6B5E69CFC}"/>
              </a:ext>
            </a:extLst>
          </p:cNvPr>
          <p:cNvSpPr>
            <a:spLocks noGrp="1"/>
          </p:cNvSpPr>
          <p:nvPr>
            <p:ph type="sldNum" sz="quarter" idx="12"/>
          </p:nvPr>
        </p:nvSpPr>
        <p:spPr/>
        <p:txBody>
          <a:bodyPr/>
          <a:lstStyle/>
          <a:p>
            <a:fld id="{3EF078D1-8312-5B4C-9521-712096552D11}" type="slidenum">
              <a:rPr lang="ro-RO"/>
              <a:t>‹#›</a:t>
            </a:fld>
            <a:endParaRPr lang="ro-RO"/>
          </a:p>
        </p:txBody>
      </p:sp>
    </p:spTree>
    <p:extLst>
      <p:ext uri="{BB962C8B-B14F-4D97-AF65-F5344CB8AC3E}">
        <p14:creationId xmlns:p14="http://schemas.microsoft.com/office/powerpoint/2010/main" val="3395774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129A9A2-3302-B541-BEC7-69F0927D9CEE}"/>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p>
        </p:txBody>
      </p:sp>
      <p:sp>
        <p:nvSpPr>
          <p:cNvPr id="3" name="Substituent text 2">
            <a:extLst>
              <a:ext uri="{FF2B5EF4-FFF2-40B4-BE49-F238E27FC236}">
                <a16:creationId xmlns:a16="http://schemas.microsoft.com/office/drawing/2014/main" id="{0DBD1DD9-87D9-2C4C-BE82-F20C314CCE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id="{AD689744-EB47-F34A-B7E1-34EAEA2934B0}"/>
              </a:ext>
            </a:extLst>
          </p:cNvPr>
          <p:cNvSpPr>
            <a:spLocks noGrp="1"/>
          </p:cNvSpPr>
          <p:nvPr>
            <p:ph type="dt" sz="half" idx="10"/>
          </p:nvPr>
        </p:nvSpPr>
        <p:spPr/>
        <p:txBody>
          <a:bodyPr/>
          <a:lstStyle/>
          <a:p>
            <a:fld id="{1DF7DF72-A567-5C43-AEEC-8D611EAD5DCF}" type="datetimeFigureOut">
              <a:rPr lang="ro-RO"/>
              <a:t>28.09.2020</a:t>
            </a:fld>
            <a:endParaRPr lang="ro-RO"/>
          </a:p>
        </p:txBody>
      </p:sp>
      <p:sp>
        <p:nvSpPr>
          <p:cNvPr id="5" name="Substituent subsol 4">
            <a:extLst>
              <a:ext uri="{FF2B5EF4-FFF2-40B4-BE49-F238E27FC236}">
                <a16:creationId xmlns:a16="http://schemas.microsoft.com/office/drawing/2014/main" id="{84F4B395-C08A-E249-BE4A-3898026F670B}"/>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D913E2E6-C78A-D547-A594-BDDAE84A760F}"/>
              </a:ext>
            </a:extLst>
          </p:cNvPr>
          <p:cNvSpPr>
            <a:spLocks noGrp="1"/>
          </p:cNvSpPr>
          <p:nvPr>
            <p:ph type="sldNum" sz="quarter" idx="12"/>
          </p:nvPr>
        </p:nvSpPr>
        <p:spPr/>
        <p:txBody>
          <a:bodyPr/>
          <a:lstStyle/>
          <a:p>
            <a:fld id="{3EF078D1-8312-5B4C-9521-712096552D11}" type="slidenum">
              <a:rPr lang="ro-RO"/>
              <a:t>‹#›</a:t>
            </a:fld>
            <a:endParaRPr lang="ro-RO"/>
          </a:p>
        </p:txBody>
      </p:sp>
    </p:spTree>
    <p:extLst>
      <p:ext uri="{BB962C8B-B14F-4D97-AF65-F5344CB8AC3E}">
        <p14:creationId xmlns:p14="http://schemas.microsoft.com/office/powerpoint/2010/main" val="713342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5739E39-3737-8149-A9E4-957691524CB1}"/>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DB6AB121-89CF-A642-AFC6-F797A2BF90A5}"/>
              </a:ext>
            </a:extLst>
          </p:cNvPr>
          <p:cNvSpPr>
            <a:spLocks noGrp="1"/>
          </p:cNvSpPr>
          <p:nvPr>
            <p:ph sz="half" idx="1"/>
          </p:nvPr>
        </p:nvSpPr>
        <p:spPr>
          <a:xfrm>
            <a:off x="838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conținut 3">
            <a:extLst>
              <a:ext uri="{FF2B5EF4-FFF2-40B4-BE49-F238E27FC236}">
                <a16:creationId xmlns:a16="http://schemas.microsoft.com/office/drawing/2014/main" id="{AAE9DE47-CF28-F442-803C-B7859F0621E7}"/>
              </a:ext>
            </a:extLst>
          </p:cNvPr>
          <p:cNvSpPr>
            <a:spLocks noGrp="1"/>
          </p:cNvSpPr>
          <p:nvPr>
            <p:ph sz="half" idx="2"/>
          </p:nvPr>
        </p:nvSpPr>
        <p:spPr>
          <a:xfrm>
            <a:off x="6172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dată 4">
            <a:extLst>
              <a:ext uri="{FF2B5EF4-FFF2-40B4-BE49-F238E27FC236}">
                <a16:creationId xmlns:a16="http://schemas.microsoft.com/office/drawing/2014/main" id="{140A9871-FEF9-F04C-B398-0FCB2B311749}"/>
              </a:ext>
            </a:extLst>
          </p:cNvPr>
          <p:cNvSpPr>
            <a:spLocks noGrp="1"/>
          </p:cNvSpPr>
          <p:nvPr>
            <p:ph type="dt" sz="half" idx="10"/>
          </p:nvPr>
        </p:nvSpPr>
        <p:spPr/>
        <p:txBody>
          <a:bodyPr/>
          <a:lstStyle/>
          <a:p>
            <a:fld id="{1DF7DF72-A567-5C43-AEEC-8D611EAD5DCF}" type="datetimeFigureOut">
              <a:rPr lang="ro-RO"/>
              <a:t>28.09.2020</a:t>
            </a:fld>
            <a:endParaRPr lang="ro-RO"/>
          </a:p>
        </p:txBody>
      </p:sp>
      <p:sp>
        <p:nvSpPr>
          <p:cNvPr id="6" name="Substituent subsol 5">
            <a:extLst>
              <a:ext uri="{FF2B5EF4-FFF2-40B4-BE49-F238E27FC236}">
                <a16:creationId xmlns:a16="http://schemas.microsoft.com/office/drawing/2014/main" id="{1F857245-5CAC-A645-8CA5-B26817542BC0}"/>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id="{C50A13FE-4A21-D24A-A34A-7EE366FED008}"/>
              </a:ext>
            </a:extLst>
          </p:cNvPr>
          <p:cNvSpPr>
            <a:spLocks noGrp="1"/>
          </p:cNvSpPr>
          <p:nvPr>
            <p:ph type="sldNum" sz="quarter" idx="12"/>
          </p:nvPr>
        </p:nvSpPr>
        <p:spPr/>
        <p:txBody>
          <a:bodyPr/>
          <a:lstStyle/>
          <a:p>
            <a:fld id="{3EF078D1-8312-5B4C-9521-712096552D11}" type="slidenum">
              <a:rPr lang="ro-RO"/>
              <a:t>‹#›</a:t>
            </a:fld>
            <a:endParaRPr lang="ro-RO"/>
          </a:p>
        </p:txBody>
      </p:sp>
    </p:spTree>
    <p:extLst>
      <p:ext uri="{BB962C8B-B14F-4D97-AF65-F5344CB8AC3E}">
        <p14:creationId xmlns:p14="http://schemas.microsoft.com/office/powerpoint/2010/main" val="1228017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4D4B9FB-1E57-5D4C-846A-3A68876D92C5}"/>
              </a:ext>
            </a:extLst>
          </p:cNvPr>
          <p:cNvSpPr>
            <a:spLocks noGrp="1"/>
          </p:cNvSpPr>
          <p:nvPr>
            <p:ph type="title"/>
          </p:nvPr>
        </p:nvSpPr>
        <p:spPr>
          <a:xfrm>
            <a:off x="839788" y="365125"/>
            <a:ext cx="10515600" cy="1325563"/>
          </a:xfrm>
        </p:spPr>
        <p:txBody>
          <a:bodyPr/>
          <a:lstStyle/>
          <a:p>
            <a:r>
              <a:rPr lang="ro-RO"/>
              <a:t>Faceți clic pentru a edita stilul de titlu coordonator</a:t>
            </a:r>
          </a:p>
        </p:txBody>
      </p:sp>
      <p:sp>
        <p:nvSpPr>
          <p:cNvPr id="3" name="Substituent text 2">
            <a:extLst>
              <a:ext uri="{FF2B5EF4-FFF2-40B4-BE49-F238E27FC236}">
                <a16:creationId xmlns:a16="http://schemas.microsoft.com/office/drawing/2014/main" id="{45F7749C-98FC-7544-8BC3-712778A4AF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id="{D5CB4D4F-9825-C740-BA2F-AAC090A5982A}"/>
              </a:ext>
            </a:extLst>
          </p:cNvPr>
          <p:cNvSpPr>
            <a:spLocks noGrp="1"/>
          </p:cNvSpPr>
          <p:nvPr>
            <p:ph sz="half" idx="2"/>
          </p:nvPr>
        </p:nvSpPr>
        <p:spPr>
          <a:xfrm>
            <a:off x="839788" y="2505075"/>
            <a:ext cx="515778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text 4">
            <a:extLst>
              <a:ext uri="{FF2B5EF4-FFF2-40B4-BE49-F238E27FC236}">
                <a16:creationId xmlns:a16="http://schemas.microsoft.com/office/drawing/2014/main" id="{D011B0B4-B02A-4E41-B8A2-E51DE1B36A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id="{65EC0051-9F0D-D24A-A5AB-9DD07F05C829}"/>
              </a:ext>
            </a:extLst>
          </p:cNvPr>
          <p:cNvSpPr>
            <a:spLocks noGrp="1"/>
          </p:cNvSpPr>
          <p:nvPr>
            <p:ph sz="quarter" idx="4"/>
          </p:nvPr>
        </p:nvSpPr>
        <p:spPr>
          <a:xfrm>
            <a:off x="6172200" y="2505075"/>
            <a:ext cx="51831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7" name="Substituent dată 6">
            <a:extLst>
              <a:ext uri="{FF2B5EF4-FFF2-40B4-BE49-F238E27FC236}">
                <a16:creationId xmlns:a16="http://schemas.microsoft.com/office/drawing/2014/main" id="{5F91E8DB-DB83-AB4A-AB34-5D22411CD488}"/>
              </a:ext>
            </a:extLst>
          </p:cNvPr>
          <p:cNvSpPr>
            <a:spLocks noGrp="1"/>
          </p:cNvSpPr>
          <p:nvPr>
            <p:ph type="dt" sz="half" idx="10"/>
          </p:nvPr>
        </p:nvSpPr>
        <p:spPr/>
        <p:txBody>
          <a:bodyPr/>
          <a:lstStyle/>
          <a:p>
            <a:fld id="{1DF7DF72-A567-5C43-AEEC-8D611EAD5DCF}" type="datetimeFigureOut">
              <a:rPr lang="ro-RO"/>
              <a:t>28.09.2020</a:t>
            </a:fld>
            <a:endParaRPr lang="ro-RO"/>
          </a:p>
        </p:txBody>
      </p:sp>
      <p:sp>
        <p:nvSpPr>
          <p:cNvPr id="8" name="Substituent subsol 7">
            <a:extLst>
              <a:ext uri="{FF2B5EF4-FFF2-40B4-BE49-F238E27FC236}">
                <a16:creationId xmlns:a16="http://schemas.microsoft.com/office/drawing/2014/main" id="{BC49C2AA-6E3E-CC49-B51B-29D22AF533C9}"/>
              </a:ext>
            </a:extLst>
          </p:cNvPr>
          <p:cNvSpPr>
            <a:spLocks noGrp="1"/>
          </p:cNvSpPr>
          <p:nvPr>
            <p:ph type="ftr" sz="quarter" idx="11"/>
          </p:nvPr>
        </p:nvSpPr>
        <p:spPr/>
        <p:txBody>
          <a:bodyPr/>
          <a:lstStyle/>
          <a:p>
            <a:endParaRPr lang="ro-RO"/>
          </a:p>
        </p:txBody>
      </p:sp>
      <p:sp>
        <p:nvSpPr>
          <p:cNvPr id="9" name="Substituent număr diapozitiv 8">
            <a:extLst>
              <a:ext uri="{FF2B5EF4-FFF2-40B4-BE49-F238E27FC236}">
                <a16:creationId xmlns:a16="http://schemas.microsoft.com/office/drawing/2014/main" id="{601932C1-9053-0D4F-A86E-F24F56FE439C}"/>
              </a:ext>
            </a:extLst>
          </p:cNvPr>
          <p:cNvSpPr>
            <a:spLocks noGrp="1"/>
          </p:cNvSpPr>
          <p:nvPr>
            <p:ph type="sldNum" sz="quarter" idx="12"/>
          </p:nvPr>
        </p:nvSpPr>
        <p:spPr/>
        <p:txBody>
          <a:bodyPr/>
          <a:lstStyle/>
          <a:p>
            <a:fld id="{3EF078D1-8312-5B4C-9521-712096552D11}" type="slidenum">
              <a:rPr lang="ro-RO"/>
              <a:t>‹#›</a:t>
            </a:fld>
            <a:endParaRPr lang="ro-RO"/>
          </a:p>
        </p:txBody>
      </p:sp>
    </p:spTree>
    <p:extLst>
      <p:ext uri="{BB962C8B-B14F-4D97-AF65-F5344CB8AC3E}">
        <p14:creationId xmlns:p14="http://schemas.microsoft.com/office/powerpoint/2010/main" val="1931401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4502EBD-8D1F-B342-9F0C-4FB39E535251}"/>
              </a:ext>
            </a:extLst>
          </p:cNvPr>
          <p:cNvSpPr>
            <a:spLocks noGrp="1"/>
          </p:cNvSpPr>
          <p:nvPr>
            <p:ph type="title"/>
          </p:nvPr>
        </p:nvSpPr>
        <p:spPr/>
        <p:txBody>
          <a:bodyPr/>
          <a:lstStyle/>
          <a:p>
            <a:r>
              <a:rPr lang="ro-RO"/>
              <a:t>Faceți clic pentru a edita stilul de titlu coordonator</a:t>
            </a:r>
          </a:p>
        </p:txBody>
      </p:sp>
      <p:sp>
        <p:nvSpPr>
          <p:cNvPr id="3" name="Substituent dată 2">
            <a:extLst>
              <a:ext uri="{FF2B5EF4-FFF2-40B4-BE49-F238E27FC236}">
                <a16:creationId xmlns:a16="http://schemas.microsoft.com/office/drawing/2014/main" id="{ECD8257D-FEA2-2D42-A13C-5C3044871328}"/>
              </a:ext>
            </a:extLst>
          </p:cNvPr>
          <p:cNvSpPr>
            <a:spLocks noGrp="1"/>
          </p:cNvSpPr>
          <p:nvPr>
            <p:ph type="dt" sz="half" idx="10"/>
          </p:nvPr>
        </p:nvSpPr>
        <p:spPr/>
        <p:txBody>
          <a:bodyPr/>
          <a:lstStyle/>
          <a:p>
            <a:fld id="{1DF7DF72-A567-5C43-AEEC-8D611EAD5DCF}" type="datetimeFigureOut">
              <a:rPr lang="ro-RO"/>
              <a:t>28.09.2020</a:t>
            </a:fld>
            <a:endParaRPr lang="ro-RO"/>
          </a:p>
        </p:txBody>
      </p:sp>
      <p:sp>
        <p:nvSpPr>
          <p:cNvPr id="4" name="Substituent subsol 3">
            <a:extLst>
              <a:ext uri="{FF2B5EF4-FFF2-40B4-BE49-F238E27FC236}">
                <a16:creationId xmlns:a16="http://schemas.microsoft.com/office/drawing/2014/main" id="{8D4238F0-7ED1-F246-B1CC-7340FDAD3B20}"/>
              </a:ext>
            </a:extLst>
          </p:cNvPr>
          <p:cNvSpPr>
            <a:spLocks noGrp="1"/>
          </p:cNvSpPr>
          <p:nvPr>
            <p:ph type="ftr" sz="quarter" idx="11"/>
          </p:nvPr>
        </p:nvSpPr>
        <p:spPr/>
        <p:txBody>
          <a:bodyPr/>
          <a:lstStyle/>
          <a:p>
            <a:endParaRPr lang="ro-RO"/>
          </a:p>
        </p:txBody>
      </p:sp>
      <p:sp>
        <p:nvSpPr>
          <p:cNvPr id="5" name="Substituent număr diapozitiv 4">
            <a:extLst>
              <a:ext uri="{FF2B5EF4-FFF2-40B4-BE49-F238E27FC236}">
                <a16:creationId xmlns:a16="http://schemas.microsoft.com/office/drawing/2014/main" id="{632630CD-1C4F-0448-8C3B-0C6805D720A5}"/>
              </a:ext>
            </a:extLst>
          </p:cNvPr>
          <p:cNvSpPr>
            <a:spLocks noGrp="1"/>
          </p:cNvSpPr>
          <p:nvPr>
            <p:ph type="sldNum" sz="quarter" idx="12"/>
          </p:nvPr>
        </p:nvSpPr>
        <p:spPr/>
        <p:txBody>
          <a:bodyPr/>
          <a:lstStyle/>
          <a:p>
            <a:fld id="{3EF078D1-8312-5B4C-9521-712096552D11}" type="slidenum">
              <a:rPr lang="ro-RO"/>
              <a:t>‹#›</a:t>
            </a:fld>
            <a:endParaRPr lang="ro-RO"/>
          </a:p>
        </p:txBody>
      </p:sp>
    </p:spTree>
    <p:extLst>
      <p:ext uri="{BB962C8B-B14F-4D97-AF65-F5344CB8AC3E}">
        <p14:creationId xmlns:p14="http://schemas.microsoft.com/office/powerpoint/2010/main" val="3560230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0F6EBAF9-2B1C-3E4C-8BA4-4A291486BBF1}"/>
              </a:ext>
            </a:extLst>
          </p:cNvPr>
          <p:cNvSpPr>
            <a:spLocks noGrp="1"/>
          </p:cNvSpPr>
          <p:nvPr>
            <p:ph type="dt" sz="half" idx="10"/>
          </p:nvPr>
        </p:nvSpPr>
        <p:spPr/>
        <p:txBody>
          <a:bodyPr/>
          <a:lstStyle/>
          <a:p>
            <a:fld id="{1DF7DF72-A567-5C43-AEEC-8D611EAD5DCF}" type="datetimeFigureOut">
              <a:rPr lang="ro-RO"/>
              <a:t>28.09.2020</a:t>
            </a:fld>
            <a:endParaRPr lang="ro-RO"/>
          </a:p>
        </p:txBody>
      </p:sp>
      <p:sp>
        <p:nvSpPr>
          <p:cNvPr id="3" name="Substituent subsol 2">
            <a:extLst>
              <a:ext uri="{FF2B5EF4-FFF2-40B4-BE49-F238E27FC236}">
                <a16:creationId xmlns:a16="http://schemas.microsoft.com/office/drawing/2014/main" id="{868650AC-F4C3-2340-8420-2E2C46ECC746}"/>
              </a:ext>
            </a:extLst>
          </p:cNvPr>
          <p:cNvSpPr>
            <a:spLocks noGrp="1"/>
          </p:cNvSpPr>
          <p:nvPr>
            <p:ph type="ftr" sz="quarter" idx="11"/>
          </p:nvPr>
        </p:nvSpPr>
        <p:spPr/>
        <p:txBody>
          <a:bodyPr/>
          <a:lstStyle/>
          <a:p>
            <a:endParaRPr lang="ro-RO"/>
          </a:p>
        </p:txBody>
      </p:sp>
      <p:sp>
        <p:nvSpPr>
          <p:cNvPr id="4" name="Substituent număr diapozitiv 3">
            <a:extLst>
              <a:ext uri="{FF2B5EF4-FFF2-40B4-BE49-F238E27FC236}">
                <a16:creationId xmlns:a16="http://schemas.microsoft.com/office/drawing/2014/main" id="{4CF66ECB-B40C-274D-8120-18B19FD9BD47}"/>
              </a:ext>
            </a:extLst>
          </p:cNvPr>
          <p:cNvSpPr>
            <a:spLocks noGrp="1"/>
          </p:cNvSpPr>
          <p:nvPr>
            <p:ph type="sldNum" sz="quarter" idx="12"/>
          </p:nvPr>
        </p:nvSpPr>
        <p:spPr/>
        <p:txBody>
          <a:bodyPr/>
          <a:lstStyle/>
          <a:p>
            <a:fld id="{3EF078D1-8312-5B4C-9521-712096552D11}" type="slidenum">
              <a:rPr lang="ro-RO"/>
              <a:t>‹#›</a:t>
            </a:fld>
            <a:endParaRPr lang="ro-RO"/>
          </a:p>
        </p:txBody>
      </p:sp>
    </p:spTree>
    <p:extLst>
      <p:ext uri="{BB962C8B-B14F-4D97-AF65-F5344CB8AC3E}">
        <p14:creationId xmlns:p14="http://schemas.microsoft.com/office/powerpoint/2010/main" val="429950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41EED6D-250A-754E-8964-B657794F26C7}"/>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1546C4B7-D88E-4E42-9DC5-8180C83BA5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text 3">
            <a:extLst>
              <a:ext uri="{FF2B5EF4-FFF2-40B4-BE49-F238E27FC236}">
                <a16:creationId xmlns:a16="http://schemas.microsoft.com/office/drawing/2014/main" id="{F8C5CD17-501E-7E43-86FC-B5BC2CDAA8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E6B0F40C-7CE7-B441-BB49-A9E41A3781A9}"/>
              </a:ext>
            </a:extLst>
          </p:cNvPr>
          <p:cNvSpPr>
            <a:spLocks noGrp="1"/>
          </p:cNvSpPr>
          <p:nvPr>
            <p:ph type="dt" sz="half" idx="10"/>
          </p:nvPr>
        </p:nvSpPr>
        <p:spPr/>
        <p:txBody>
          <a:bodyPr/>
          <a:lstStyle/>
          <a:p>
            <a:fld id="{1DF7DF72-A567-5C43-AEEC-8D611EAD5DCF}" type="datetimeFigureOut">
              <a:rPr lang="ro-RO"/>
              <a:t>28.09.2020</a:t>
            </a:fld>
            <a:endParaRPr lang="ro-RO"/>
          </a:p>
        </p:txBody>
      </p:sp>
      <p:sp>
        <p:nvSpPr>
          <p:cNvPr id="6" name="Substituent subsol 5">
            <a:extLst>
              <a:ext uri="{FF2B5EF4-FFF2-40B4-BE49-F238E27FC236}">
                <a16:creationId xmlns:a16="http://schemas.microsoft.com/office/drawing/2014/main" id="{8BA2DA05-9B20-B840-8E45-34162C0AE747}"/>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id="{659AB160-06C2-084B-989F-6F099AA3BA33}"/>
              </a:ext>
            </a:extLst>
          </p:cNvPr>
          <p:cNvSpPr>
            <a:spLocks noGrp="1"/>
          </p:cNvSpPr>
          <p:nvPr>
            <p:ph type="sldNum" sz="quarter" idx="12"/>
          </p:nvPr>
        </p:nvSpPr>
        <p:spPr/>
        <p:txBody>
          <a:bodyPr/>
          <a:lstStyle/>
          <a:p>
            <a:fld id="{3EF078D1-8312-5B4C-9521-712096552D11}" type="slidenum">
              <a:rPr lang="ro-RO"/>
              <a:t>‹#›</a:t>
            </a:fld>
            <a:endParaRPr lang="ro-RO"/>
          </a:p>
        </p:txBody>
      </p:sp>
    </p:spTree>
    <p:extLst>
      <p:ext uri="{BB962C8B-B14F-4D97-AF65-F5344CB8AC3E}">
        <p14:creationId xmlns:p14="http://schemas.microsoft.com/office/powerpoint/2010/main" val="1597800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8B3FA55-7A88-2B43-A7C4-F70E7B59A8A8}"/>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p>
        </p:txBody>
      </p:sp>
      <p:sp>
        <p:nvSpPr>
          <p:cNvPr id="3" name="Substituent imagine 2">
            <a:extLst>
              <a:ext uri="{FF2B5EF4-FFF2-40B4-BE49-F238E27FC236}">
                <a16:creationId xmlns:a16="http://schemas.microsoft.com/office/drawing/2014/main" id="{3F444BD9-F245-BA4F-85D1-82CA0072EF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Substituent text 3">
            <a:extLst>
              <a:ext uri="{FF2B5EF4-FFF2-40B4-BE49-F238E27FC236}">
                <a16:creationId xmlns:a16="http://schemas.microsoft.com/office/drawing/2014/main" id="{C647854B-A9B7-E54A-8F58-979664EF2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2E488356-8325-2649-968F-18FA183CC071}"/>
              </a:ext>
            </a:extLst>
          </p:cNvPr>
          <p:cNvSpPr>
            <a:spLocks noGrp="1"/>
          </p:cNvSpPr>
          <p:nvPr>
            <p:ph type="dt" sz="half" idx="10"/>
          </p:nvPr>
        </p:nvSpPr>
        <p:spPr/>
        <p:txBody>
          <a:bodyPr/>
          <a:lstStyle/>
          <a:p>
            <a:fld id="{1DF7DF72-A567-5C43-AEEC-8D611EAD5DCF}" type="datetimeFigureOut">
              <a:rPr lang="ro-RO"/>
              <a:t>28.09.2020</a:t>
            </a:fld>
            <a:endParaRPr lang="ro-RO"/>
          </a:p>
        </p:txBody>
      </p:sp>
      <p:sp>
        <p:nvSpPr>
          <p:cNvPr id="6" name="Substituent subsol 5">
            <a:extLst>
              <a:ext uri="{FF2B5EF4-FFF2-40B4-BE49-F238E27FC236}">
                <a16:creationId xmlns:a16="http://schemas.microsoft.com/office/drawing/2014/main" id="{21FE2111-6673-0C4A-B4C8-8ECE944886A1}"/>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id="{237655DA-18F5-AB40-BA35-B85AA1FD5BCC}"/>
              </a:ext>
            </a:extLst>
          </p:cNvPr>
          <p:cNvSpPr>
            <a:spLocks noGrp="1"/>
          </p:cNvSpPr>
          <p:nvPr>
            <p:ph type="sldNum" sz="quarter" idx="12"/>
          </p:nvPr>
        </p:nvSpPr>
        <p:spPr/>
        <p:txBody>
          <a:bodyPr/>
          <a:lstStyle/>
          <a:p>
            <a:fld id="{3EF078D1-8312-5B4C-9521-712096552D11}" type="slidenum">
              <a:rPr lang="ro-RO"/>
              <a:t>‹#›</a:t>
            </a:fld>
            <a:endParaRPr lang="ro-RO"/>
          </a:p>
        </p:txBody>
      </p:sp>
    </p:spTree>
    <p:extLst>
      <p:ext uri="{BB962C8B-B14F-4D97-AF65-F5344CB8AC3E}">
        <p14:creationId xmlns:p14="http://schemas.microsoft.com/office/powerpoint/2010/main" val="1453759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B132F5D5-94C7-AA44-AE4E-2C24C6FFE7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p>
        </p:txBody>
      </p:sp>
      <p:sp>
        <p:nvSpPr>
          <p:cNvPr id="3" name="Substituent text 2">
            <a:extLst>
              <a:ext uri="{FF2B5EF4-FFF2-40B4-BE49-F238E27FC236}">
                <a16:creationId xmlns:a16="http://schemas.microsoft.com/office/drawing/2014/main" id="{D16401F4-0AAC-3D4E-9B68-7F3A81E69A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269B6BA6-A405-0A4F-8B1E-A06945EC80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F7DF72-A567-5C43-AEEC-8D611EAD5DCF}" type="datetimeFigureOut">
              <a:rPr lang="ro-RO"/>
              <a:t>28.09.2020</a:t>
            </a:fld>
            <a:endParaRPr lang="ro-RO"/>
          </a:p>
        </p:txBody>
      </p:sp>
      <p:sp>
        <p:nvSpPr>
          <p:cNvPr id="5" name="Substituent subsol 4">
            <a:extLst>
              <a:ext uri="{FF2B5EF4-FFF2-40B4-BE49-F238E27FC236}">
                <a16:creationId xmlns:a16="http://schemas.microsoft.com/office/drawing/2014/main" id="{D1D5ED4C-E919-6248-9247-041FC274C2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ubstituent număr diapozitiv 5">
            <a:extLst>
              <a:ext uri="{FF2B5EF4-FFF2-40B4-BE49-F238E27FC236}">
                <a16:creationId xmlns:a16="http://schemas.microsoft.com/office/drawing/2014/main" id="{C068ED54-B83B-F044-9F92-44667A03A1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F078D1-8312-5B4C-9521-712096552D11}" type="slidenum">
              <a:rPr lang="ro-RO"/>
              <a:t>‹#›</a:t>
            </a:fld>
            <a:endParaRPr lang="ro-RO"/>
          </a:p>
        </p:txBody>
      </p:sp>
    </p:spTree>
    <p:extLst>
      <p:ext uri="{BB962C8B-B14F-4D97-AF65-F5344CB8AC3E}">
        <p14:creationId xmlns:p14="http://schemas.microsoft.com/office/powerpoint/2010/main" val="1434843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hyperlink" Target="https://www.google.com/url?sa=t&amp;source=web&amp;cd=&amp;ved=2ahUKEwjywtL7j4vsAhXaisMKHTj2BK4QFjAMegQIDRAI&amp;url=http%3A%2F%2Fhiphi.ubbcluj.ro%2FPublic%2FFile%2Fsup_curs%2Fistorie26.pdf&amp;usg=AOvVaw0JoHBBX_0MOnU6FuTdSenH" TargetMode="Externa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74D9A35-AA0E-0344-9D74-90D2C9C04010}"/>
              </a:ext>
            </a:extLst>
          </p:cNvPr>
          <p:cNvSpPr>
            <a:spLocks noGrp="1"/>
          </p:cNvSpPr>
          <p:nvPr>
            <p:ph type="ctrTitle"/>
          </p:nvPr>
        </p:nvSpPr>
        <p:spPr/>
        <p:txBody>
          <a:bodyPr>
            <a:normAutofit/>
          </a:bodyPr>
          <a:lstStyle/>
          <a:p>
            <a:pPr algn="just"/>
            <a:r>
              <a:rPr lang="ro-RO" sz="1400" b="1">
                <a:solidFill>
                  <a:srgbClr val="FF0000"/>
                </a:solidFill>
                <a:latin typeface="Times New Roman" panose="02000000000000000000" pitchFamily="2" charset="0"/>
                <a:ea typeface="Times New Roman" panose="02000000000000000000" pitchFamily="2" charset="0"/>
              </a:rPr>
              <a:t>Metodologia folosita la orele de istorie </a:t>
            </a:r>
          </a:p>
        </p:txBody>
      </p:sp>
      <p:sp>
        <p:nvSpPr>
          <p:cNvPr id="3" name="Subtitlu 2">
            <a:extLst>
              <a:ext uri="{FF2B5EF4-FFF2-40B4-BE49-F238E27FC236}">
                <a16:creationId xmlns:a16="http://schemas.microsoft.com/office/drawing/2014/main" id="{F11E80F2-AE41-024D-BBDB-E604A40B56D1}"/>
              </a:ext>
            </a:extLst>
          </p:cNvPr>
          <p:cNvSpPr>
            <a:spLocks noGrp="1"/>
          </p:cNvSpPr>
          <p:nvPr>
            <p:ph type="subTitle" idx="1"/>
          </p:nvPr>
        </p:nvSpPr>
        <p:spPr/>
        <p:txBody>
          <a:bodyPr>
            <a:normAutofit/>
          </a:bodyPr>
          <a:lstStyle/>
          <a:p>
            <a:pPr algn="just"/>
            <a:r>
              <a:rPr lang="ro-RO" sz="1400" b="1">
                <a:solidFill>
                  <a:srgbClr val="FF0000"/>
                </a:solidFill>
                <a:latin typeface="Times New Roman" panose="02020603050405020304" pitchFamily="18" charset="0"/>
                <a:cs typeface="Times New Roman" panose="02020603050405020304" pitchFamily="18" charset="0"/>
              </a:rPr>
              <a:t>Elev : Stancu Ionuț Claudiu</a:t>
            </a:r>
          </a:p>
          <a:p>
            <a:pPr algn="just"/>
            <a:r>
              <a:rPr lang="ro-RO" sz="1400" b="1">
                <a:solidFill>
                  <a:srgbClr val="FF0000"/>
                </a:solidFill>
                <a:latin typeface="Times New Roman" panose="02020603050405020304" pitchFamily="18" charset="0"/>
                <a:cs typeface="Times New Roman" panose="02020603050405020304" pitchFamily="18" charset="0"/>
              </a:rPr>
              <a:t>Liceul Tehnologic Costești </a:t>
            </a:r>
          </a:p>
          <a:p>
            <a:pPr algn="just"/>
            <a:r>
              <a:rPr lang="ro-RO" sz="1400" b="1">
                <a:solidFill>
                  <a:srgbClr val="FF0000"/>
                </a:solidFill>
                <a:latin typeface="Times New Roman" panose="02020603050405020304" pitchFamily="18" charset="0"/>
                <a:cs typeface="Times New Roman" panose="02020603050405020304" pitchFamily="18" charset="0"/>
              </a:rPr>
              <a:t>Profesor : Drăguț Violeta </a:t>
            </a:r>
          </a:p>
          <a:p>
            <a:pPr algn="just"/>
            <a:endParaRPr lang="ro-RO" sz="14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0684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7481FD0-A9C5-DE42-84F7-A7F32C23DB52}"/>
              </a:ext>
            </a:extLst>
          </p:cNvPr>
          <p:cNvSpPr>
            <a:spLocks noGrp="1"/>
          </p:cNvSpPr>
          <p:nvPr>
            <p:ph type="title"/>
          </p:nvPr>
        </p:nvSpPr>
        <p:spPr>
          <a:xfrm>
            <a:off x="1052513" y="2766218"/>
            <a:ext cx="10515600" cy="1325563"/>
          </a:xfrm>
        </p:spPr>
        <p:txBody>
          <a:bodyPr anchor="b">
            <a:normAutofit/>
          </a:bodyPr>
          <a:lstStyle/>
          <a:p>
            <a:r>
              <a:rPr lang="ro-RO" sz="1400">
                <a:solidFill>
                  <a:srgbClr val="FF0000"/>
                </a:solidFill>
                <a:latin typeface="Times New Roman" panose="02020603050405020304" pitchFamily="18" charset="0"/>
                <a:cs typeface="Times New Roman" panose="02020603050405020304" pitchFamily="18" charset="0"/>
              </a:rPr>
              <a:t>Sursa: </a:t>
            </a:r>
            <a:r>
              <a:rPr lang="ro-RO" sz="1400" b="0" i="0" u="none" strike="noStrike">
                <a:solidFill>
                  <a:srgbClr val="0563C1"/>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hiphi.ubbcluj.ro</a:t>
            </a:r>
            <a:r>
              <a:rPr lang="ro-RO" sz="1400" b="0" i="0" u="none" strike="noStrike">
                <a:solidFill>
                  <a:srgbClr val="FF0000"/>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 › istorie26</a:t>
            </a:r>
            <a:br>
              <a:rPr lang="ro-RO" sz="1400" b="0" i="0" u="none" strike="noStrike">
                <a:solidFill>
                  <a:srgbClr val="FF0000"/>
                </a:solidFill>
                <a:effectLst/>
                <a:latin typeface="Times New Roman" panose="02020603050405020304" pitchFamily="18" charset="0"/>
                <a:cs typeface="Times New Roman" panose="02020603050405020304" pitchFamily="18" charset="0"/>
              </a:rPr>
            </a:br>
            <a:endParaRPr lang="ro-RO" sz="1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2984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C1C1E4F-A1B6-C94B-82AB-672903A1C652}"/>
              </a:ext>
            </a:extLst>
          </p:cNvPr>
          <p:cNvSpPr>
            <a:spLocks noGrp="1"/>
          </p:cNvSpPr>
          <p:nvPr>
            <p:ph type="title"/>
          </p:nvPr>
        </p:nvSpPr>
        <p:spPr>
          <a:xfrm>
            <a:off x="1016794" y="5187156"/>
            <a:ext cx="9493448" cy="1786930"/>
          </a:xfrm>
        </p:spPr>
        <p:txBody>
          <a:bodyPr>
            <a:normAutofit/>
          </a:bodyPr>
          <a:lstStyle/>
          <a:p>
            <a:pPr algn="just"/>
            <a:r>
              <a:rPr lang="ro-RO" sz="1400">
                <a:solidFill>
                  <a:srgbClr val="FF0000"/>
                </a:solidFill>
                <a:latin typeface="Times New Roman" panose="02020603050405020304" pitchFamily="18" charset="0"/>
                <a:cs typeface="Times New Roman" panose="02020603050405020304" pitchFamily="18" charset="0"/>
              </a:rPr>
              <a:t>Pornind de la formularea temei centrale a modulului anterior, anume că</a:t>
            </a:r>
            <a:br>
              <a:rPr lang="ro-RO" sz="1400">
                <a:solidFill>
                  <a:srgbClr val="FF0000"/>
                </a:solidFill>
                <a:latin typeface="Times New Roman" panose="02020603050405020304" pitchFamily="18" charset="0"/>
                <a:cs typeface="Times New Roman" panose="02020603050405020304" pitchFamily="18" charset="0"/>
              </a:rPr>
            </a:br>
            <a:r>
              <a:rPr lang="ro-RO" sz="1400">
                <a:solidFill>
                  <a:srgbClr val="FF0000"/>
                </a:solidFill>
                <a:latin typeface="Times New Roman" panose="02020603050405020304" pitchFamily="18" charset="0"/>
                <a:cs typeface="Times New Roman" panose="02020603050405020304" pitchFamily="18" charset="0"/>
              </a:rPr>
              <a:t>istoria predată în şcoală are caracteristici care o diferenţiază de alte </a:t>
            </a:r>
            <a:br>
              <a:rPr lang="ro-RO" sz="1400">
                <a:solidFill>
                  <a:srgbClr val="FF0000"/>
                </a:solidFill>
                <a:latin typeface="Times New Roman" panose="02020603050405020304" pitchFamily="18" charset="0"/>
                <a:cs typeface="Times New Roman" panose="02020603050405020304" pitchFamily="18" charset="0"/>
              </a:rPr>
            </a:br>
            <a:r>
              <a:rPr lang="ro-RO" sz="1400">
                <a:solidFill>
                  <a:srgbClr val="FF0000"/>
                </a:solidFill>
                <a:latin typeface="Times New Roman" panose="02020603050405020304" pitchFamily="18" charset="0"/>
                <a:cs typeface="Times New Roman" panose="02020603050405020304" pitchFamily="18" charset="0"/>
              </a:rPr>
              <a:t>istorii (are scop civic, vârsta elevilor afectează selecţia conţinuturilor şi </a:t>
            </a:r>
            <a:br>
              <a:rPr lang="ro-RO" sz="1400">
                <a:solidFill>
                  <a:srgbClr val="FF0000"/>
                </a:solidFill>
                <a:latin typeface="Times New Roman" panose="02020603050405020304" pitchFamily="18" charset="0"/>
                <a:cs typeface="Times New Roman" panose="02020603050405020304" pitchFamily="18" charset="0"/>
              </a:rPr>
            </a:br>
            <a:r>
              <a:rPr lang="ro-RO" sz="1400">
                <a:solidFill>
                  <a:srgbClr val="FF0000"/>
                </a:solidFill>
                <a:latin typeface="Times New Roman" panose="02020603050405020304" pitchFamily="18" charset="0"/>
                <a:cs typeface="Times New Roman" panose="02020603050405020304" pitchFamily="18" charset="0"/>
              </a:rPr>
              <a:t>a metodelor de predare şi este puternic influenţată de aşteptările </a:t>
            </a:r>
            <a:br>
              <a:rPr lang="ro-RO" sz="1400">
                <a:solidFill>
                  <a:srgbClr val="FF0000"/>
                </a:solidFill>
                <a:latin typeface="Times New Roman" panose="02020603050405020304" pitchFamily="18" charset="0"/>
                <a:cs typeface="Times New Roman" panose="02020603050405020304" pitchFamily="18" charset="0"/>
              </a:rPr>
            </a:br>
            <a:r>
              <a:rPr lang="ro-RO" sz="1400">
                <a:solidFill>
                  <a:srgbClr val="FF0000"/>
                </a:solidFill>
                <a:latin typeface="Times New Roman" panose="02020603050405020304" pitchFamily="18" charset="0"/>
                <a:cs typeface="Times New Roman" panose="02020603050405020304" pitchFamily="18" charset="0"/>
              </a:rPr>
              <a:t>societăţii), modulul acesta merge un pas mai departe. Punctul central îl </a:t>
            </a:r>
            <a:br>
              <a:rPr lang="ro-RO" sz="1400">
                <a:solidFill>
                  <a:srgbClr val="FF0000"/>
                </a:solidFill>
                <a:latin typeface="Times New Roman" panose="02020603050405020304" pitchFamily="18" charset="0"/>
                <a:cs typeface="Times New Roman" panose="02020603050405020304" pitchFamily="18" charset="0"/>
              </a:rPr>
            </a:br>
            <a:r>
              <a:rPr lang="ro-RO" sz="1400">
                <a:solidFill>
                  <a:srgbClr val="FF0000"/>
                </a:solidFill>
                <a:latin typeface="Times New Roman" panose="02020603050405020304" pitchFamily="18" charset="0"/>
                <a:cs typeface="Times New Roman" panose="02020603050405020304" pitchFamily="18" charset="0"/>
              </a:rPr>
              <a:t>reprezintă tehnicile de proiectare a demersului didactic şi, în ordine </a:t>
            </a:r>
            <a:br>
              <a:rPr lang="ro-RO" sz="1400">
                <a:solidFill>
                  <a:srgbClr val="FF0000"/>
                </a:solidFill>
                <a:latin typeface="Times New Roman" panose="02020603050405020304" pitchFamily="18" charset="0"/>
                <a:cs typeface="Times New Roman" panose="02020603050405020304" pitchFamily="18" charset="0"/>
              </a:rPr>
            </a:br>
            <a:r>
              <a:rPr lang="ro-RO" sz="1400">
                <a:solidFill>
                  <a:srgbClr val="FF0000"/>
                </a:solidFill>
                <a:latin typeface="Times New Roman" panose="02020603050405020304" pitchFamily="18" charset="0"/>
                <a:cs typeface="Times New Roman" panose="02020603050405020304" pitchFamily="18" charset="0"/>
              </a:rPr>
              <a:t>firească, tehnicile interactive de predare-învăţare.</a:t>
            </a:r>
          </a:p>
        </p:txBody>
      </p:sp>
      <p:pic>
        <p:nvPicPr>
          <p:cNvPr id="6" name="Imagine 6">
            <a:extLst>
              <a:ext uri="{FF2B5EF4-FFF2-40B4-BE49-F238E27FC236}">
                <a16:creationId xmlns:a16="http://schemas.microsoft.com/office/drawing/2014/main" id="{3B19E22C-24AD-974E-996E-E98CAF1B4B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1935" y="1240224"/>
            <a:ext cx="5861838" cy="36244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73611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3EC48E2-ADD0-BE42-BB5F-9CDF30205C5A}"/>
              </a:ext>
            </a:extLst>
          </p:cNvPr>
          <p:cNvSpPr>
            <a:spLocks noGrp="1"/>
          </p:cNvSpPr>
          <p:nvPr>
            <p:ph type="title"/>
          </p:nvPr>
        </p:nvSpPr>
        <p:spPr>
          <a:xfrm>
            <a:off x="838200" y="5114766"/>
            <a:ext cx="10515600" cy="1325563"/>
          </a:xfrm>
        </p:spPr>
        <p:txBody>
          <a:bodyPr>
            <a:noAutofit/>
          </a:bodyPr>
          <a:lstStyle/>
          <a:p>
            <a:pPr algn="just"/>
            <a:r>
              <a:rPr lang="ro-RO" sz="1400" b="1">
                <a:solidFill>
                  <a:srgbClr val="FF0000"/>
                </a:solidFill>
                <a:latin typeface="Times New Roman" panose="02020603050405020304" pitchFamily="18" charset="0"/>
                <a:cs typeface="Times New Roman" panose="02020603050405020304" pitchFamily="18" charset="0"/>
              </a:rPr>
              <a:t>Cele patru unităţi ale modulului încearcă să recompună complexitatea </a:t>
            </a:r>
            <a:br>
              <a:rPr lang="ro-RO" sz="1400" b="1">
                <a:solidFill>
                  <a:srgbClr val="FF0000"/>
                </a:solidFill>
                <a:latin typeface="Times New Roman" panose="02020603050405020304" pitchFamily="18" charset="0"/>
                <a:cs typeface="Times New Roman" panose="02020603050405020304" pitchFamily="18" charset="0"/>
              </a:rPr>
            </a:br>
            <a:r>
              <a:rPr lang="ro-RO" sz="1400" b="1">
                <a:solidFill>
                  <a:srgbClr val="FF0000"/>
                </a:solidFill>
                <a:latin typeface="Times New Roman" panose="02020603050405020304" pitchFamily="18" charset="0"/>
                <a:cs typeface="Times New Roman" panose="02020603050405020304" pitchFamily="18" charset="0"/>
              </a:rPr>
              <a:t>demersurilor posibile desfăşurate în timpul pregătirii activităţilor </a:t>
            </a:r>
            <a:br>
              <a:rPr lang="ro-RO" sz="1400" b="1">
                <a:solidFill>
                  <a:srgbClr val="FF0000"/>
                </a:solidFill>
                <a:latin typeface="Times New Roman" panose="02020603050405020304" pitchFamily="18" charset="0"/>
                <a:cs typeface="Times New Roman" panose="02020603050405020304" pitchFamily="18" charset="0"/>
              </a:rPr>
            </a:br>
            <a:r>
              <a:rPr lang="ro-RO" sz="1400" b="1">
                <a:solidFill>
                  <a:srgbClr val="FF0000"/>
                </a:solidFill>
                <a:latin typeface="Times New Roman" panose="02020603050405020304" pitchFamily="18" charset="0"/>
                <a:cs typeface="Times New Roman" panose="02020603050405020304" pitchFamily="18" charset="0"/>
              </a:rPr>
              <a:t>didactice şi în clasă. Astfel, cele patru unităţi sunt: </a:t>
            </a:r>
            <a:br>
              <a:rPr lang="ro-RO" sz="1400" b="1">
                <a:solidFill>
                  <a:srgbClr val="FF0000"/>
                </a:solidFill>
                <a:latin typeface="Times New Roman" panose="02020603050405020304" pitchFamily="18" charset="0"/>
                <a:cs typeface="Times New Roman" panose="02020603050405020304" pitchFamily="18" charset="0"/>
              </a:rPr>
            </a:br>
            <a:r>
              <a:rPr lang="ro-RO" sz="1400" b="1">
                <a:solidFill>
                  <a:srgbClr val="FF0000"/>
                </a:solidFill>
                <a:latin typeface="Times New Roman" panose="02020603050405020304" pitchFamily="18" charset="0"/>
                <a:cs typeface="Times New Roman" panose="02020603050405020304" pitchFamily="18" charset="0"/>
              </a:rPr>
              <a:t>¾ ”Fundamentele procedurale” conturează o serie de ”forme” pe </a:t>
            </a:r>
            <a:br>
              <a:rPr lang="ro-RO" sz="1400" b="1">
                <a:solidFill>
                  <a:srgbClr val="FF0000"/>
                </a:solidFill>
                <a:latin typeface="Times New Roman" panose="02020603050405020304" pitchFamily="18" charset="0"/>
                <a:cs typeface="Times New Roman" panose="02020603050405020304" pitchFamily="18" charset="0"/>
              </a:rPr>
            </a:br>
            <a:r>
              <a:rPr lang="ro-RO" sz="1400" b="1">
                <a:solidFill>
                  <a:srgbClr val="FF0000"/>
                </a:solidFill>
                <a:latin typeface="Times New Roman" panose="02020603050405020304" pitchFamily="18" charset="0"/>
                <a:cs typeface="Times New Roman" panose="02020603050405020304" pitchFamily="18" charset="0"/>
              </a:rPr>
              <a:t>care le pot lua sursele istorice în demersul didactic, o perspectivă</a:t>
            </a:r>
            <a:br>
              <a:rPr lang="ro-RO" sz="1400" b="1">
                <a:solidFill>
                  <a:srgbClr val="FF0000"/>
                </a:solidFill>
                <a:latin typeface="Times New Roman" panose="02020603050405020304" pitchFamily="18" charset="0"/>
                <a:cs typeface="Times New Roman" panose="02020603050405020304" pitchFamily="18" charset="0"/>
              </a:rPr>
            </a:br>
            <a:r>
              <a:rPr lang="ro-RO" sz="1400" b="1">
                <a:solidFill>
                  <a:srgbClr val="FF0000"/>
                </a:solidFill>
                <a:latin typeface="Times New Roman" panose="02020603050405020304" pitchFamily="18" charset="0"/>
                <a:cs typeface="Times New Roman" panose="02020603050405020304" pitchFamily="18" charset="0"/>
              </a:rPr>
              <a:t>interesantă furnizând-o activitatea cu manualul ca sursă şi resursă; </a:t>
            </a:r>
            <a:br>
              <a:rPr lang="ro-RO" sz="1400" b="1">
                <a:solidFill>
                  <a:srgbClr val="FF0000"/>
                </a:solidFill>
                <a:latin typeface="Times New Roman" panose="02020603050405020304" pitchFamily="18" charset="0"/>
                <a:cs typeface="Times New Roman" panose="02020603050405020304" pitchFamily="18" charset="0"/>
              </a:rPr>
            </a:br>
            <a:r>
              <a:rPr lang="ro-RO" sz="1400" b="1">
                <a:solidFill>
                  <a:srgbClr val="FF0000"/>
                </a:solidFill>
                <a:latin typeface="Times New Roman" panose="02020603050405020304" pitchFamily="18" charset="0"/>
                <a:cs typeface="Times New Roman" panose="02020603050405020304" pitchFamily="18" charset="0"/>
              </a:rPr>
              <a:t>de altfel, temele de reflecţie din această unitate vizează relaţia care </a:t>
            </a:r>
            <a:br>
              <a:rPr lang="ro-RO" sz="1400" b="1">
                <a:solidFill>
                  <a:srgbClr val="FF0000"/>
                </a:solidFill>
                <a:latin typeface="Times New Roman" panose="02020603050405020304" pitchFamily="18" charset="0"/>
                <a:cs typeface="Times New Roman" panose="02020603050405020304" pitchFamily="18" charset="0"/>
              </a:rPr>
            </a:br>
            <a:r>
              <a:rPr lang="ro-RO" sz="1400" b="1">
                <a:solidFill>
                  <a:srgbClr val="FF0000"/>
                </a:solidFill>
                <a:latin typeface="Times New Roman" panose="02020603050405020304" pitchFamily="18" charset="0"/>
                <a:cs typeface="Times New Roman" panose="02020603050405020304" pitchFamily="18" charset="0"/>
              </a:rPr>
              <a:t>se stabileşte între demersurile de proiectare şi activităţile practice </a:t>
            </a:r>
            <a:br>
              <a:rPr lang="ro-RO" sz="1400" b="1">
                <a:solidFill>
                  <a:srgbClr val="FF0000"/>
                </a:solidFill>
                <a:latin typeface="Times New Roman" panose="02020603050405020304" pitchFamily="18" charset="0"/>
                <a:cs typeface="Times New Roman" panose="02020603050405020304" pitchFamily="18" charset="0"/>
              </a:rPr>
            </a:br>
            <a:r>
              <a:rPr lang="ro-RO" sz="1400" b="1">
                <a:solidFill>
                  <a:srgbClr val="FF0000"/>
                </a:solidFill>
                <a:latin typeface="Times New Roman" panose="02020603050405020304" pitchFamily="18" charset="0"/>
                <a:cs typeface="Times New Roman" panose="02020603050405020304" pitchFamily="18" charset="0"/>
              </a:rPr>
              <a:t>din clasă;</a:t>
            </a:r>
          </a:p>
        </p:txBody>
      </p:sp>
      <p:pic>
        <p:nvPicPr>
          <p:cNvPr id="4" name="Imagine 4">
            <a:extLst>
              <a:ext uri="{FF2B5EF4-FFF2-40B4-BE49-F238E27FC236}">
                <a16:creationId xmlns:a16="http://schemas.microsoft.com/office/drawing/2014/main" id="{3B0A5E23-A22F-7247-8B6F-99C28F725B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5160" y="256936"/>
            <a:ext cx="4181680" cy="4025344"/>
          </a:xfrm>
          <a:prstGeom prst="rect">
            <a:avLst/>
          </a:prstGeom>
        </p:spPr>
      </p:pic>
    </p:spTree>
    <p:extLst>
      <p:ext uri="{BB962C8B-B14F-4D97-AF65-F5344CB8AC3E}">
        <p14:creationId xmlns:p14="http://schemas.microsoft.com/office/powerpoint/2010/main" val="233944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56C3C14-78A3-0B4B-B2A8-E878CD67C672}"/>
              </a:ext>
            </a:extLst>
          </p:cNvPr>
          <p:cNvSpPr>
            <a:spLocks noGrp="1"/>
          </p:cNvSpPr>
          <p:nvPr>
            <p:ph type="title"/>
          </p:nvPr>
        </p:nvSpPr>
        <p:spPr>
          <a:xfrm>
            <a:off x="838200" y="5258593"/>
            <a:ext cx="10515600" cy="1325563"/>
          </a:xfrm>
        </p:spPr>
        <p:txBody>
          <a:bodyPr>
            <a:noAutofit/>
          </a:bodyPr>
          <a:lstStyle/>
          <a:p>
            <a:pPr algn="just"/>
            <a:r>
              <a:rPr lang="ro-RO" sz="1400" b="1">
                <a:solidFill>
                  <a:srgbClr val="FF0000"/>
                </a:solidFill>
                <a:latin typeface="Times New Roman" panose="02020603050405020304" pitchFamily="18" charset="0"/>
                <a:cs typeface="Times New Roman" panose="02020603050405020304" pitchFamily="18" charset="0"/>
              </a:rPr>
              <a:t>”Proiectarea demersului didactic la istorie” reia aspectele de </a:t>
            </a:r>
            <a:br>
              <a:rPr lang="ro-RO" sz="1400" b="1">
                <a:solidFill>
                  <a:srgbClr val="FF0000"/>
                </a:solidFill>
                <a:latin typeface="Times New Roman" panose="02020603050405020304" pitchFamily="18" charset="0"/>
                <a:cs typeface="Times New Roman" panose="02020603050405020304" pitchFamily="18" charset="0"/>
              </a:rPr>
            </a:br>
            <a:r>
              <a:rPr lang="ro-RO" sz="1400" b="1">
                <a:solidFill>
                  <a:srgbClr val="FF0000"/>
                </a:solidFill>
                <a:latin typeface="Times New Roman" panose="02020603050405020304" pitchFamily="18" charset="0"/>
                <a:cs typeface="Times New Roman" panose="02020603050405020304" pitchFamily="18" charset="0"/>
              </a:rPr>
              <a:t>decupaj curricular, în unităţi de învăţare, parcurse în modulul 1, </a:t>
            </a:r>
            <a:br>
              <a:rPr lang="ro-RO" sz="1400" b="1">
                <a:solidFill>
                  <a:srgbClr val="FF0000"/>
                </a:solidFill>
                <a:latin typeface="Times New Roman" panose="02020603050405020304" pitchFamily="18" charset="0"/>
                <a:cs typeface="Times New Roman" panose="02020603050405020304" pitchFamily="18" charset="0"/>
              </a:rPr>
            </a:br>
            <a:r>
              <a:rPr lang="ro-RO" sz="1400" b="1">
                <a:solidFill>
                  <a:srgbClr val="FF0000"/>
                </a:solidFill>
                <a:latin typeface="Times New Roman" panose="02020603050405020304" pitchFamily="18" charset="0"/>
                <a:cs typeface="Times New Roman" panose="02020603050405020304" pitchFamily="18" charset="0"/>
              </a:rPr>
              <a:t>propunând o aprofundare a achiziţiilor anterioare şi noi achiziţii pe </a:t>
            </a:r>
            <a:br>
              <a:rPr lang="ro-RO" sz="1400" b="1">
                <a:solidFill>
                  <a:srgbClr val="FF0000"/>
                </a:solidFill>
                <a:latin typeface="Times New Roman" panose="02020603050405020304" pitchFamily="18" charset="0"/>
                <a:cs typeface="Times New Roman" panose="02020603050405020304" pitchFamily="18" charset="0"/>
              </a:rPr>
            </a:br>
            <a:r>
              <a:rPr lang="ro-RO" sz="1400" b="1">
                <a:solidFill>
                  <a:srgbClr val="FF0000"/>
                </a:solidFill>
                <a:latin typeface="Times New Roman" panose="02020603050405020304" pitchFamily="18" charset="0"/>
                <a:cs typeface="Times New Roman" panose="02020603050405020304" pitchFamily="18" charset="0"/>
              </a:rPr>
              <a:t>direcţia anticipării activităţilor la clasă; din nou, o serie de exerciţii </a:t>
            </a:r>
            <a:br>
              <a:rPr lang="ro-RO" sz="1400" b="1">
                <a:solidFill>
                  <a:srgbClr val="FF0000"/>
                </a:solidFill>
                <a:latin typeface="Times New Roman" panose="02020603050405020304" pitchFamily="18" charset="0"/>
                <a:cs typeface="Times New Roman" panose="02020603050405020304" pitchFamily="18" charset="0"/>
              </a:rPr>
            </a:br>
            <a:r>
              <a:rPr lang="ro-RO" sz="1400" b="1">
                <a:solidFill>
                  <a:srgbClr val="FF0000"/>
                </a:solidFill>
                <a:latin typeface="Times New Roman" panose="02020603050405020304" pitchFamily="18" charset="0"/>
                <a:cs typeface="Times New Roman" panose="02020603050405020304" pitchFamily="18" charset="0"/>
              </a:rPr>
              <a:t>“off-the-shelf” (gata de utilizare) sunt propuse cursanţilor; în sfârşit, </a:t>
            </a:r>
            <a:br>
              <a:rPr lang="ro-RO" sz="1400" b="1">
                <a:solidFill>
                  <a:srgbClr val="FF0000"/>
                </a:solidFill>
                <a:latin typeface="Times New Roman" panose="02020603050405020304" pitchFamily="18" charset="0"/>
                <a:cs typeface="Times New Roman" panose="02020603050405020304" pitchFamily="18" charset="0"/>
              </a:rPr>
            </a:br>
            <a:r>
              <a:rPr lang="ro-RO" sz="1400" b="1">
                <a:solidFill>
                  <a:srgbClr val="FF0000"/>
                </a:solidFill>
                <a:latin typeface="Times New Roman" panose="02020603050405020304" pitchFamily="18" charset="0"/>
                <a:cs typeface="Times New Roman" panose="02020603050405020304" pitchFamily="18" charset="0"/>
              </a:rPr>
              <a:t>această unitate abordează şi problema relaţiei dintre predare-</a:t>
            </a:r>
            <a:br>
              <a:rPr lang="ro-RO" sz="1400" b="1">
                <a:solidFill>
                  <a:srgbClr val="FF0000"/>
                </a:solidFill>
                <a:latin typeface="Times New Roman" panose="02020603050405020304" pitchFamily="18" charset="0"/>
                <a:cs typeface="Times New Roman" panose="02020603050405020304" pitchFamily="18" charset="0"/>
              </a:rPr>
            </a:br>
            <a:r>
              <a:rPr lang="ro-RO" sz="1400" b="1">
                <a:solidFill>
                  <a:srgbClr val="FF0000"/>
                </a:solidFill>
                <a:latin typeface="Times New Roman" panose="02020603050405020304" pitchFamily="18" charset="0"/>
                <a:cs typeface="Times New Roman" panose="02020603050405020304" pitchFamily="18" charset="0"/>
              </a:rPr>
              <a:t>învăţare şi evaluare;</a:t>
            </a:r>
          </a:p>
        </p:txBody>
      </p:sp>
      <p:pic>
        <p:nvPicPr>
          <p:cNvPr id="4" name="Imagine 4">
            <a:extLst>
              <a:ext uri="{FF2B5EF4-FFF2-40B4-BE49-F238E27FC236}">
                <a16:creationId xmlns:a16="http://schemas.microsoft.com/office/drawing/2014/main" id="{7BB02CCC-A23D-9447-8846-097C182487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0406" y="365634"/>
            <a:ext cx="5143500" cy="3858233"/>
          </a:xfrm>
          <a:prstGeom prst="rect">
            <a:avLst/>
          </a:prstGeom>
        </p:spPr>
      </p:pic>
    </p:spTree>
    <p:extLst>
      <p:ext uri="{BB962C8B-B14F-4D97-AF65-F5344CB8AC3E}">
        <p14:creationId xmlns:p14="http://schemas.microsoft.com/office/powerpoint/2010/main" val="1780762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D722695-F92E-B345-89FE-E52DB3F35A5C}"/>
              </a:ext>
            </a:extLst>
          </p:cNvPr>
          <p:cNvSpPr>
            <a:spLocks noGrp="1"/>
          </p:cNvSpPr>
          <p:nvPr>
            <p:ph type="title"/>
          </p:nvPr>
        </p:nvSpPr>
        <p:spPr>
          <a:xfrm>
            <a:off x="838200" y="5285382"/>
            <a:ext cx="10515600" cy="1325563"/>
          </a:xfrm>
        </p:spPr>
        <p:txBody>
          <a:bodyPr>
            <a:normAutofit/>
          </a:bodyPr>
          <a:lstStyle/>
          <a:p>
            <a:pPr algn="just"/>
            <a:r>
              <a:rPr lang="ro-RO" sz="1400" b="1">
                <a:solidFill>
                  <a:srgbClr val="FF0000"/>
                </a:solidFill>
                <a:latin typeface="Times New Roman" panose="02020603050405020304" pitchFamily="18" charset="0"/>
                <a:cs typeface="Times New Roman" panose="02020603050405020304" pitchFamily="18" charset="0"/>
              </a:rPr>
              <a:t>”Demersuri inovative în practica la clasă” se concentrează cu </a:t>
            </a:r>
            <a:br>
              <a:rPr lang="ro-RO" sz="1400" b="1">
                <a:solidFill>
                  <a:srgbClr val="FF0000"/>
                </a:solidFill>
                <a:latin typeface="Times New Roman" panose="02020603050405020304" pitchFamily="18" charset="0"/>
                <a:cs typeface="Times New Roman" panose="02020603050405020304" pitchFamily="18" charset="0"/>
              </a:rPr>
            </a:br>
            <a:r>
              <a:rPr lang="ro-RO" sz="1400" b="1">
                <a:solidFill>
                  <a:srgbClr val="FF0000"/>
                </a:solidFill>
                <a:latin typeface="Times New Roman" panose="02020603050405020304" pitchFamily="18" charset="0"/>
                <a:cs typeface="Times New Roman" panose="02020603050405020304" pitchFamily="18" charset="0"/>
              </a:rPr>
              <a:t>precădere pe prezentarea şi explicarea unor metode interactive de </a:t>
            </a:r>
            <a:br>
              <a:rPr lang="ro-RO" sz="1400" b="1">
                <a:solidFill>
                  <a:srgbClr val="FF0000"/>
                </a:solidFill>
                <a:latin typeface="Times New Roman" panose="02020603050405020304" pitchFamily="18" charset="0"/>
                <a:cs typeface="Times New Roman" panose="02020603050405020304" pitchFamily="18" charset="0"/>
              </a:rPr>
            </a:br>
            <a:r>
              <a:rPr lang="ro-RO" sz="1400" b="1">
                <a:solidFill>
                  <a:srgbClr val="FF0000"/>
                </a:solidFill>
                <a:latin typeface="Times New Roman" panose="02020603050405020304" pitchFamily="18" charset="0"/>
                <a:cs typeface="Times New Roman" panose="02020603050405020304" pitchFamily="18" charset="0"/>
              </a:rPr>
              <a:t>predare-învăţare, efortul autorilor fiind legat de identificarea căilor </a:t>
            </a:r>
            <a:br>
              <a:rPr lang="ro-RO" sz="1400" b="1">
                <a:solidFill>
                  <a:srgbClr val="FF0000"/>
                </a:solidFill>
                <a:latin typeface="Times New Roman" panose="02020603050405020304" pitchFamily="18" charset="0"/>
                <a:cs typeface="Times New Roman" panose="02020603050405020304" pitchFamily="18" charset="0"/>
              </a:rPr>
            </a:br>
            <a:r>
              <a:rPr lang="ro-RO" sz="1400" b="1">
                <a:solidFill>
                  <a:srgbClr val="FF0000"/>
                </a:solidFill>
                <a:latin typeface="Times New Roman" panose="02020603050405020304" pitchFamily="18" charset="0"/>
                <a:cs typeface="Times New Roman" panose="02020603050405020304" pitchFamily="18" charset="0"/>
              </a:rPr>
              <a:t>prin care elementele teoretice pot fi transformate în activităţi </a:t>
            </a:r>
            <a:br>
              <a:rPr lang="ro-RO" sz="1400" b="1">
                <a:solidFill>
                  <a:srgbClr val="FF0000"/>
                </a:solidFill>
                <a:latin typeface="Times New Roman" panose="02020603050405020304" pitchFamily="18" charset="0"/>
                <a:cs typeface="Times New Roman" panose="02020603050405020304" pitchFamily="18" charset="0"/>
              </a:rPr>
            </a:br>
            <a:r>
              <a:rPr lang="ro-RO" sz="1400" b="1">
                <a:solidFill>
                  <a:srgbClr val="FF0000"/>
                </a:solidFill>
                <a:latin typeface="Times New Roman" panose="02020603050405020304" pitchFamily="18" charset="0"/>
                <a:cs typeface="Times New Roman" panose="02020603050405020304" pitchFamily="18" charset="0"/>
              </a:rPr>
              <a:t>concrete;</a:t>
            </a:r>
          </a:p>
        </p:txBody>
      </p:sp>
      <p:pic>
        <p:nvPicPr>
          <p:cNvPr id="4" name="Imagine 4">
            <a:extLst>
              <a:ext uri="{FF2B5EF4-FFF2-40B4-BE49-F238E27FC236}">
                <a16:creationId xmlns:a16="http://schemas.microsoft.com/office/drawing/2014/main" id="{6C23328F-60DF-C94B-9D79-0940B10AA5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V="1">
            <a:off x="4179093" y="360649"/>
            <a:ext cx="4232672" cy="4924733"/>
          </a:xfrm>
          <a:prstGeom prst="rect">
            <a:avLst/>
          </a:prstGeom>
        </p:spPr>
      </p:pic>
    </p:spTree>
    <p:extLst>
      <p:ext uri="{BB962C8B-B14F-4D97-AF65-F5344CB8AC3E}">
        <p14:creationId xmlns:p14="http://schemas.microsoft.com/office/powerpoint/2010/main" val="3717658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87217BD-2791-7A4B-80D6-DCA068E306CE}"/>
              </a:ext>
            </a:extLst>
          </p:cNvPr>
          <p:cNvSpPr>
            <a:spLocks noGrp="1"/>
          </p:cNvSpPr>
          <p:nvPr>
            <p:ph type="title"/>
          </p:nvPr>
        </p:nvSpPr>
        <p:spPr>
          <a:xfrm>
            <a:off x="963216" y="5347891"/>
            <a:ext cx="10515600" cy="1325563"/>
          </a:xfrm>
        </p:spPr>
        <p:txBody>
          <a:bodyPr>
            <a:noAutofit/>
          </a:bodyPr>
          <a:lstStyle/>
          <a:p>
            <a:pPr algn="just"/>
            <a:r>
              <a:rPr lang="ro-RO" sz="1400" b="1">
                <a:solidFill>
                  <a:srgbClr val="FF0000"/>
                </a:solidFill>
                <a:latin typeface="Times New Roman" panose="02020603050405020304" pitchFamily="18" charset="0"/>
                <a:cs typeface="Times New Roman" panose="02020603050405020304" pitchFamily="18" charset="0"/>
              </a:rPr>
              <a:t>“Abordarea problemelor controversate” concluzionează modulul şi </a:t>
            </a:r>
            <a:br>
              <a:rPr lang="ro-RO" sz="1400" b="1">
                <a:solidFill>
                  <a:srgbClr val="FF0000"/>
                </a:solidFill>
                <a:latin typeface="Times New Roman" panose="02020603050405020304" pitchFamily="18" charset="0"/>
                <a:cs typeface="Times New Roman" panose="02020603050405020304" pitchFamily="18" charset="0"/>
              </a:rPr>
            </a:br>
            <a:r>
              <a:rPr lang="ro-RO" sz="1400" b="1">
                <a:solidFill>
                  <a:srgbClr val="FF0000"/>
                </a:solidFill>
                <a:latin typeface="Times New Roman" panose="02020603050405020304" pitchFamily="18" charset="0"/>
                <a:cs typeface="Times New Roman" panose="02020603050405020304" pitchFamily="18" charset="0"/>
              </a:rPr>
              <a:t>se concentrează pe o serie de teme care pot fi considerate ca fiind </a:t>
            </a:r>
            <a:br>
              <a:rPr lang="ro-RO" sz="1400" b="1">
                <a:solidFill>
                  <a:srgbClr val="FF0000"/>
                </a:solidFill>
                <a:latin typeface="Times New Roman" panose="02020603050405020304" pitchFamily="18" charset="0"/>
                <a:cs typeface="Times New Roman" panose="02020603050405020304" pitchFamily="18" charset="0"/>
              </a:rPr>
            </a:br>
            <a:r>
              <a:rPr lang="ro-RO" sz="1400" b="1">
                <a:solidFill>
                  <a:srgbClr val="FF0000"/>
                </a:solidFill>
                <a:latin typeface="Times New Roman" panose="02020603050405020304" pitchFamily="18" charset="0"/>
                <a:cs typeface="Times New Roman" panose="02020603050405020304" pitchFamily="18" charset="0"/>
              </a:rPr>
              <a:t>controversate mai ales la nivelul conţinutului; totodată, se încearcă</a:t>
            </a:r>
            <a:br>
              <a:rPr lang="ro-RO" sz="1400" b="1">
                <a:solidFill>
                  <a:srgbClr val="FF0000"/>
                </a:solidFill>
                <a:latin typeface="Times New Roman" panose="02020603050405020304" pitchFamily="18" charset="0"/>
                <a:cs typeface="Times New Roman" panose="02020603050405020304" pitchFamily="18" charset="0"/>
              </a:rPr>
            </a:br>
            <a:r>
              <a:rPr lang="ro-RO" sz="1400" b="1">
                <a:solidFill>
                  <a:srgbClr val="FF0000"/>
                </a:solidFill>
                <a:latin typeface="Times New Roman" panose="02020603050405020304" pitchFamily="18" charset="0"/>
                <a:cs typeface="Times New Roman" panose="02020603050405020304" pitchFamily="18" charset="0"/>
              </a:rPr>
              <a:t>prezentarea potenţialului formativ al acestor teme, un argument </a:t>
            </a:r>
            <a:br>
              <a:rPr lang="ro-RO" sz="1400" b="1">
                <a:solidFill>
                  <a:srgbClr val="FF0000"/>
                </a:solidFill>
                <a:latin typeface="Times New Roman" panose="02020603050405020304" pitchFamily="18" charset="0"/>
                <a:cs typeface="Times New Roman" panose="02020603050405020304" pitchFamily="18" charset="0"/>
              </a:rPr>
            </a:br>
            <a:r>
              <a:rPr lang="ro-RO" sz="1400" b="1">
                <a:solidFill>
                  <a:srgbClr val="FF0000"/>
                </a:solidFill>
                <a:latin typeface="Times New Roman" panose="02020603050405020304" pitchFamily="18" charset="0"/>
                <a:cs typeface="Times New Roman" panose="02020603050405020304" pitchFamily="18" charset="0"/>
              </a:rPr>
              <a:t>suplimentar pentru abordarea acestora şi împotriva ignorării lor; </a:t>
            </a:r>
            <a:br>
              <a:rPr lang="ro-RO" sz="1400" b="1">
                <a:solidFill>
                  <a:srgbClr val="FF0000"/>
                </a:solidFill>
                <a:latin typeface="Times New Roman" panose="02020603050405020304" pitchFamily="18" charset="0"/>
                <a:cs typeface="Times New Roman" panose="02020603050405020304" pitchFamily="18" charset="0"/>
              </a:rPr>
            </a:br>
            <a:r>
              <a:rPr lang="ro-RO" sz="1400" b="1">
                <a:solidFill>
                  <a:srgbClr val="FF0000"/>
                </a:solidFill>
                <a:latin typeface="Times New Roman" panose="02020603050405020304" pitchFamily="18" charset="0"/>
                <a:cs typeface="Times New Roman" panose="02020603050405020304" pitchFamily="18" charset="0"/>
              </a:rPr>
              <a:t>această unitate se constituie şi într-o introducere la modulele opţionale </a:t>
            </a:r>
            <a:br>
              <a:rPr lang="ro-RO" sz="1400" b="1">
                <a:solidFill>
                  <a:srgbClr val="FF0000"/>
                </a:solidFill>
                <a:latin typeface="Times New Roman" panose="02020603050405020304" pitchFamily="18" charset="0"/>
                <a:cs typeface="Times New Roman" panose="02020603050405020304" pitchFamily="18" charset="0"/>
              </a:rPr>
            </a:br>
            <a:r>
              <a:rPr lang="ro-RO" sz="1400" b="1">
                <a:solidFill>
                  <a:srgbClr val="FF0000"/>
                </a:solidFill>
                <a:latin typeface="Times New Roman" panose="02020603050405020304" pitchFamily="18" charset="0"/>
                <a:cs typeface="Times New Roman" panose="02020603050405020304" pitchFamily="18" charset="0"/>
              </a:rPr>
              <a:t>de didactică a istoriei.</a:t>
            </a:r>
          </a:p>
        </p:txBody>
      </p:sp>
      <p:pic>
        <p:nvPicPr>
          <p:cNvPr id="4" name="Imagine 4">
            <a:extLst>
              <a:ext uri="{FF2B5EF4-FFF2-40B4-BE49-F238E27FC236}">
                <a16:creationId xmlns:a16="http://schemas.microsoft.com/office/drawing/2014/main" id="{62557101-CB71-1045-A919-59753A27B4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2591" y="1373981"/>
            <a:ext cx="5276850" cy="3324225"/>
          </a:xfrm>
          <a:prstGeom prst="rect">
            <a:avLst/>
          </a:prstGeom>
        </p:spPr>
      </p:pic>
    </p:spTree>
    <p:extLst>
      <p:ext uri="{BB962C8B-B14F-4D97-AF65-F5344CB8AC3E}">
        <p14:creationId xmlns:p14="http://schemas.microsoft.com/office/powerpoint/2010/main" val="3664546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FE6039D-A6E6-8141-83EC-2650048850BB}"/>
              </a:ext>
            </a:extLst>
          </p:cNvPr>
          <p:cNvSpPr>
            <a:spLocks noGrp="1"/>
          </p:cNvSpPr>
          <p:nvPr>
            <p:ph type="title"/>
          </p:nvPr>
        </p:nvSpPr>
        <p:spPr>
          <a:xfrm>
            <a:off x="1070371" y="5187156"/>
            <a:ext cx="10515600" cy="1325563"/>
          </a:xfrm>
        </p:spPr>
        <p:txBody>
          <a:bodyPr>
            <a:normAutofit/>
          </a:bodyPr>
          <a:lstStyle/>
          <a:p>
            <a:pPr algn="just"/>
            <a:r>
              <a:rPr lang="ro-RO" sz="1400" b="1">
                <a:solidFill>
                  <a:srgbClr val="FF0000"/>
                </a:solidFill>
                <a:latin typeface="Times New Roman" panose="02020603050405020304" pitchFamily="18" charset="0"/>
                <a:cs typeface="Times New Roman" panose="02020603050405020304" pitchFamily="18" charset="0"/>
              </a:rPr>
              <a:t>În foarte multe situaţii vei fi solicitat sa găseşti răspunsuri la </a:t>
            </a:r>
            <a:br>
              <a:rPr lang="ro-RO" sz="1400" b="1">
                <a:solidFill>
                  <a:srgbClr val="FF0000"/>
                </a:solidFill>
                <a:latin typeface="Times New Roman" panose="02020603050405020304" pitchFamily="18" charset="0"/>
                <a:cs typeface="Times New Roman" panose="02020603050405020304" pitchFamily="18" charset="0"/>
              </a:rPr>
            </a:br>
            <a:r>
              <a:rPr lang="ro-RO" sz="1400" b="1">
                <a:solidFill>
                  <a:srgbClr val="FF0000"/>
                </a:solidFill>
                <a:latin typeface="Times New Roman" panose="02020603050405020304" pitchFamily="18" charset="0"/>
                <a:cs typeface="Times New Roman" panose="02020603050405020304" pitchFamily="18" charset="0"/>
              </a:rPr>
              <a:t>probleme. Îţi place să scrii? Dacă da, vei avea multe ocazii de a </a:t>
            </a:r>
            <a:br>
              <a:rPr lang="ro-RO" sz="1400" b="1">
                <a:solidFill>
                  <a:srgbClr val="FF0000"/>
                </a:solidFill>
                <a:latin typeface="Times New Roman" panose="02020603050405020304" pitchFamily="18" charset="0"/>
                <a:cs typeface="Times New Roman" panose="02020603050405020304" pitchFamily="18" charset="0"/>
              </a:rPr>
            </a:br>
            <a:r>
              <a:rPr lang="ro-RO" sz="1400" b="1">
                <a:solidFill>
                  <a:srgbClr val="FF0000"/>
                </a:solidFill>
                <a:latin typeface="Times New Roman" panose="02020603050405020304" pitchFamily="18" charset="0"/>
                <a:cs typeface="Times New Roman" panose="02020603050405020304" pitchFamily="18" charset="0"/>
              </a:rPr>
              <a:t>comunica în scris opiniile tale. Vei avea posibilitatea de a folosi diferite </a:t>
            </a:r>
            <a:br>
              <a:rPr lang="ro-RO" sz="1400" b="1">
                <a:solidFill>
                  <a:srgbClr val="FF0000"/>
                </a:solidFill>
                <a:latin typeface="Times New Roman" panose="02020603050405020304" pitchFamily="18" charset="0"/>
                <a:cs typeface="Times New Roman" panose="02020603050405020304" pitchFamily="18" charset="0"/>
              </a:rPr>
            </a:br>
            <a:r>
              <a:rPr lang="ro-RO" sz="1400" b="1">
                <a:solidFill>
                  <a:srgbClr val="FF0000"/>
                </a:solidFill>
                <a:latin typeface="Times New Roman" panose="02020603050405020304" pitchFamily="18" charset="0"/>
                <a:cs typeface="Times New Roman" panose="02020603050405020304" pitchFamily="18" charset="0"/>
              </a:rPr>
              <a:t>tipuri de scriere:</a:t>
            </a:r>
          </a:p>
        </p:txBody>
      </p:sp>
      <p:pic>
        <p:nvPicPr>
          <p:cNvPr id="4" name="Imagine 4">
            <a:extLst>
              <a:ext uri="{FF2B5EF4-FFF2-40B4-BE49-F238E27FC236}">
                <a16:creationId xmlns:a16="http://schemas.microsoft.com/office/drawing/2014/main" id="{26E515E9-73E2-3940-9DCE-54A6F2BD2A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1070" y="343721"/>
            <a:ext cx="5989990" cy="4409809"/>
          </a:xfrm>
          <a:prstGeom prst="rect">
            <a:avLst/>
          </a:prstGeom>
        </p:spPr>
      </p:pic>
    </p:spTree>
    <p:extLst>
      <p:ext uri="{BB962C8B-B14F-4D97-AF65-F5344CB8AC3E}">
        <p14:creationId xmlns:p14="http://schemas.microsoft.com/office/powerpoint/2010/main" val="3318962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38CE783-D42E-0C4F-92FE-0DC9DE1BE345}"/>
              </a:ext>
            </a:extLst>
          </p:cNvPr>
          <p:cNvSpPr>
            <a:spLocks noGrp="1"/>
          </p:cNvSpPr>
          <p:nvPr>
            <p:ph type="title"/>
          </p:nvPr>
        </p:nvSpPr>
        <p:spPr>
          <a:xfrm>
            <a:off x="838200" y="5205016"/>
            <a:ext cx="10515600" cy="1325563"/>
          </a:xfrm>
        </p:spPr>
        <p:txBody>
          <a:bodyPr>
            <a:normAutofit/>
          </a:bodyPr>
          <a:lstStyle/>
          <a:p>
            <a:pPr algn="just"/>
            <a:r>
              <a:rPr lang="ro-RO" sz="1400" b="1">
                <a:solidFill>
                  <a:srgbClr val="FF0000"/>
                </a:solidFill>
                <a:latin typeface="Times New Roman" panose="02020603050405020304" pitchFamily="18" charset="0"/>
                <a:cs typeface="Times New Roman" panose="02020603050405020304" pitchFamily="18" charset="0"/>
              </a:rPr>
              <a:t>Formularea de răspunsuri scurte la întrebări punctuale, </a:t>
            </a:r>
            <a:br>
              <a:rPr lang="ro-RO" sz="1400" b="1">
                <a:solidFill>
                  <a:srgbClr val="FF0000"/>
                </a:solidFill>
                <a:latin typeface="Times New Roman" panose="02020603050405020304" pitchFamily="18" charset="0"/>
                <a:cs typeface="Times New Roman" panose="02020603050405020304" pitchFamily="18" charset="0"/>
              </a:rPr>
            </a:br>
            <a:r>
              <a:rPr lang="ro-RO" sz="1400" b="1">
                <a:solidFill>
                  <a:srgbClr val="FF0000"/>
                </a:solidFill>
                <a:latin typeface="Times New Roman" panose="02020603050405020304" pitchFamily="18" charset="0"/>
                <a:cs typeface="Times New Roman" panose="02020603050405020304" pitchFamily="18" charset="0"/>
              </a:rPr>
              <a:t>• Răspunsuri de dimensiune medie (36 fraze) la întrebări </a:t>
            </a:r>
            <a:br>
              <a:rPr lang="ro-RO" sz="1400" b="1">
                <a:solidFill>
                  <a:srgbClr val="FF0000"/>
                </a:solidFill>
                <a:latin typeface="Times New Roman" panose="02020603050405020304" pitchFamily="18" charset="0"/>
                <a:cs typeface="Times New Roman" panose="02020603050405020304" pitchFamily="18" charset="0"/>
              </a:rPr>
            </a:br>
            <a:r>
              <a:rPr lang="ro-RO" sz="1400" b="1">
                <a:solidFill>
                  <a:srgbClr val="FF0000"/>
                </a:solidFill>
                <a:latin typeface="Times New Roman" panose="02020603050405020304" pitchFamily="18" charset="0"/>
                <a:cs typeface="Times New Roman" panose="02020603050405020304" pitchFamily="18" charset="0"/>
              </a:rPr>
              <a:t>care îţi solicită analiza de profunzime a unor texte (citate) </a:t>
            </a:r>
            <a:br>
              <a:rPr lang="ro-RO" sz="1400" b="1">
                <a:solidFill>
                  <a:srgbClr val="FF0000"/>
                </a:solidFill>
                <a:latin typeface="Times New Roman" panose="02020603050405020304" pitchFamily="18" charset="0"/>
                <a:cs typeface="Times New Roman" panose="02020603050405020304" pitchFamily="18" charset="0"/>
              </a:rPr>
            </a:br>
            <a:r>
              <a:rPr lang="ro-RO" sz="1400" b="1">
                <a:solidFill>
                  <a:srgbClr val="FF0000"/>
                </a:solidFill>
                <a:latin typeface="Times New Roman" panose="02020603050405020304" pitchFamily="18" charset="0"/>
                <a:cs typeface="Times New Roman" panose="02020603050405020304" pitchFamily="18" charset="0"/>
              </a:rPr>
              <a:t>sau compararea mai multor surse istorice (texte sau </a:t>
            </a:r>
            <a:br>
              <a:rPr lang="ro-RO" sz="1400" b="1">
                <a:solidFill>
                  <a:srgbClr val="FF0000"/>
                </a:solidFill>
                <a:latin typeface="Times New Roman" panose="02020603050405020304" pitchFamily="18" charset="0"/>
                <a:cs typeface="Times New Roman" panose="02020603050405020304" pitchFamily="18" charset="0"/>
              </a:rPr>
            </a:br>
            <a:r>
              <a:rPr lang="ro-RO" sz="1400" b="1">
                <a:solidFill>
                  <a:srgbClr val="FF0000"/>
                </a:solidFill>
                <a:latin typeface="Times New Roman" panose="02020603050405020304" pitchFamily="18" charset="0"/>
                <a:cs typeface="Times New Roman" panose="02020603050405020304" pitchFamily="18" charset="0"/>
              </a:rPr>
              <a:t>imagini),</a:t>
            </a:r>
          </a:p>
        </p:txBody>
      </p:sp>
      <p:pic>
        <p:nvPicPr>
          <p:cNvPr id="4" name="Imagine 4">
            <a:extLst>
              <a:ext uri="{FF2B5EF4-FFF2-40B4-BE49-F238E27FC236}">
                <a16:creationId xmlns:a16="http://schemas.microsoft.com/office/drawing/2014/main" id="{50CA1975-4FE6-224F-8F7F-0920383323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0495" y="910702"/>
            <a:ext cx="2871009" cy="4294314"/>
          </a:xfrm>
          <a:prstGeom prst="rect">
            <a:avLst/>
          </a:prstGeom>
        </p:spPr>
      </p:pic>
    </p:spTree>
    <p:extLst>
      <p:ext uri="{BB962C8B-B14F-4D97-AF65-F5344CB8AC3E}">
        <p14:creationId xmlns:p14="http://schemas.microsoft.com/office/powerpoint/2010/main" val="3995777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05460DB-D72D-C24E-9998-554134549030}"/>
              </a:ext>
            </a:extLst>
          </p:cNvPr>
          <p:cNvSpPr>
            <a:spLocks noGrp="1"/>
          </p:cNvSpPr>
          <p:nvPr>
            <p:ph type="title"/>
          </p:nvPr>
        </p:nvSpPr>
        <p:spPr>
          <a:xfrm>
            <a:off x="838200" y="5115719"/>
            <a:ext cx="10515600" cy="1325563"/>
          </a:xfrm>
        </p:spPr>
        <p:txBody>
          <a:bodyPr>
            <a:noAutofit/>
          </a:bodyPr>
          <a:lstStyle/>
          <a:p>
            <a:pPr algn="just"/>
            <a:r>
              <a:rPr lang="ro-RO" sz="1400" b="1">
                <a:solidFill>
                  <a:srgbClr val="FF0000"/>
                </a:solidFill>
                <a:latin typeface="Times New Roman" panose="02020603050405020304" pitchFamily="18" charset="0"/>
                <a:cs typeface="Times New Roman" panose="02020603050405020304" pitchFamily="18" charset="0"/>
              </a:rPr>
              <a:t>Eseuri structurate, deci cu un plan prestabilit – punctele </a:t>
            </a:r>
            <a:br>
              <a:rPr lang="ro-RO" sz="1400" b="1">
                <a:solidFill>
                  <a:srgbClr val="FF0000"/>
                </a:solidFill>
                <a:latin typeface="Times New Roman" panose="02020603050405020304" pitchFamily="18" charset="0"/>
                <a:cs typeface="Times New Roman" panose="02020603050405020304" pitchFamily="18" charset="0"/>
              </a:rPr>
            </a:br>
            <a:r>
              <a:rPr lang="ro-RO" sz="1400" b="1">
                <a:solidFill>
                  <a:srgbClr val="FF0000"/>
                </a:solidFill>
                <a:latin typeface="Times New Roman" panose="02020603050405020304" pitchFamily="18" charset="0"/>
                <a:cs typeface="Times New Roman" panose="02020603050405020304" pitchFamily="18" charset="0"/>
              </a:rPr>
              <a:t>precizate sunt criterii de evaluare a eseului, dar şi </a:t>
            </a:r>
            <a:br>
              <a:rPr lang="ro-RO" sz="1400" b="1">
                <a:solidFill>
                  <a:srgbClr val="FF0000"/>
                </a:solidFill>
                <a:latin typeface="Times New Roman" panose="02020603050405020304" pitchFamily="18" charset="0"/>
                <a:cs typeface="Times New Roman" panose="02020603050405020304" pitchFamily="18" charset="0"/>
              </a:rPr>
            </a:br>
            <a:r>
              <a:rPr lang="ro-RO" sz="1400" b="1">
                <a:solidFill>
                  <a:srgbClr val="FF0000"/>
                </a:solidFill>
                <a:latin typeface="Times New Roman" panose="02020603050405020304" pitchFamily="18" charset="0"/>
                <a:cs typeface="Times New Roman" panose="02020603050405020304" pitchFamily="18" charset="0"/>
              </a:rPr>
              <a:t>„jaloane” ajutătoare, </a:t>
            </a:r>
            <a:br>
              <a:rPr lang="ro-RO" sz="1400" b="1">
                <a:solidFill>
                  <a:srgbClr val="FF0000"/>
                </a:solidFill>
                <a:latin typeface="Times New Roman" panose="02020603050405020304" pitchFamily="18" charset="0"/>
                <a:cs typeface="Times New Roman" panose="02020603050405020304" pitchFamily="18" charset="0"/>
              </a:rPr>
            </a:br>
            <a:r>
              <a:rPr lang="ro-RO" sz="1400" b="1">
                <a:solidFill>
                  <a:srgbClr val="FF0000"/>
                </a:solidFill>
                <a:latin typeface="Times New Roman" panose="02020603050405020304" pitchFamily="18" charset="0"/>
                <a:cs typeface="Times New Roman" panose="02020603050405020304" pitchFamily="18" charset="0"/>
              </a:rPr>
              <a:t>• Eseuri libere, deci fără un plan prestabilit, care îţi permit </a:t>
            </a:r>
            <a:br>
              <a:rPr lang="ro-RO" sz="1400" b="1">
                <a:solidFill>
                  <a:srgbClr val="FF0000"/>
                </a:solidFill>
                <a:latin typeface="Times New Roman" panose="02020603050405020304" pitchFamily="18" charset="0"/>
                <a:cs typeface="Times New Roman" panose="02020603050405020304" pitchFamily="18" charset="0"/>
              </a:rPr>
            </a:br>
            <a:r>
              <a:rPr lang="ro-RO" sz="1400" b="1">
                <a:solidFill>
                  <a:srgbClr val="FF0000"/>
                </a:solidFill>
                <a:latin typeface="Times New Roman" panose="02020603050405020304" pitchFamily="18" charset="0"/>
                <a:cs typeface="Times New Roman" panose="02020603050405020304" pitchFamily="18" charset="0"/>
              </a:rPr>
              <a:t>să formulezi propriile tale ipoteze de lucru şi să</a:t>
            </a:r>
            <a:br>
              <a:rPr lang="ro-RO" sz="1400" b="1">
                <a:solidFill>
                  <a:srgbClr val="FF0000"/>
                </a:solidFill>
                <a:latin typeface="Times New Roman" panose="02020603050405020304" pitchFamily="18" charset="0"/>
                <a:cs typeface="Times New Roman" panose="02020603050405020304" pitchFamily="18" charset="0"/>
              </a:rPr>
            </a:br>
            <a:r>
              <a:rPr lang="ro-RO" sz="1400" b="1">
                <a:solidFill>
                  <a:srgbClr val="FF0000"/>
                </a:solidFill>
                <a:latin typeface="Times New Roman" panose="02020603050405020304" pitchFamily="18" charset="0"/>
                <a:cs typeface="Times New Roman" panose="02020603050405020304" pitchFamily="18" charset="0"/>
              </a:rPr>
              <a:t>construieşti argumentaţii în conformitate cu experienţa ta </a:t>
            </a:r>
            <a:br>
              <a:rPr lang="ro-RO" sz="1400" b="1">
                <a:solidFill>
                  <a:srgbClr val="FF0000"/>
                </a:solidFill>
                <a:latin typeface="Times New Roman" panose="02020603050405020304" pitchFamily="18" charset="0"/>
                <a:cs typeface="Times New Roman" panose="02020603050405020304" pitchFamily="18" charset="0"/>
              </a:rPr>
            </a:br>
            <a:r>
              <a:rPr lang="ro-RO" sz="1400" b="1">
                <a:solidFill>
                  <a:srgbClr val="FF0000"/>
                </a:solidFill>
                <a:latin typeface="Times New Roman" panose="02020603050405020304" pitchFamily="18" charset="0"/>
                <a:cs typeface="Times New Roman" panose="02020603050405020304" pitchFamily="18" charset="0"/>
              </a:rPr>
              <a:t>practică şi cu lecturile tale (recomandate sau </a:t>
            </a:r>
            <a:br>
              <a:rPr lang="ro-RO" sz="1400" b="1">
                <a:solidFill>
                  <a:srgbClr val="FF0000"/>
                </a:solidFill>
                <a:latin typeface="Times New Roman" panose="02020603050405020304" pitchFamily="18" charset="0"/>
                <a:cs typeface="Times New Roman" panose="02020603050405020304" pitchFamily="18" charset="0"/>
              </a:rPr>
            </a:br>
            <a:r>
              <a:rPr lang="ro-RO" sz="1400" b="1">
                <a:solidFill>
                  <a:srgbClr val="FF0000"/>
                </a:solidFill>
                <a:latin typeface="Times New Roman" panose="02020603050405020304" pitchFamily="18" charset="0"/>
                <a:cs typeface="Times New Roman" panose="02020603050405020304" pitchFamily="18" charset="0"/>
              </a:rPr>
              <a:t>independente).</a:t>
            </a:r>
          </a:p>
        </p:txBody>
      </p:sp>
      <p:pic>
        <p:nvPicPr>
          <p:cNvPr id="4" name="Imagine 4">
            <a:extLst>
              <a:ext uri="{FF2B5EF4-FFF2-40B4-BE49-F238E27FC236}">
                <a16:creationId xmlns:a16="http://schemas.microsoft.com/office/drawing/2014/main" id="{4587A932-B836-C946-BE17-A8BDE6E4DF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679" y="0"/>
            <a:ext cx="7538641" cy="4661297"/>
          </a:xfrm>
          <a:prstGeom prst="rect">
            <a:avLst/>
          </a:prstGeom>
        </p:spPr>
      </p:pic>
    </p:spTree>
    <p:extLst>
      <p:ext uri="{BB962C8B-B14F-4D97-AF65-F5344CB8AC3E}">
        <p14:creationId xmlns:p14="http://schemas.microsoft.com/office/powerpoint/2010/main" val="2302038624"/>
      </p:ext>
    </p:extLst>
  </p:cSld>
  <p:clrMapOvr>
    <a:masterClrMapping/>
  </p:clrMapOvr>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Ecran lat</PresentationFormat>
  <Slides>10</Slides>
  <Notes>0</Notes>
  <HiddenSlides>0</HiddenSlides>
  <ScaleCrop>false</ScaleCrop>
  <HeadingPairs>
    <vt:vector size="4" baseType="variant">
      <vt:variant>
        <vt:lpstr>Temă</vt:lpstr>
      </vt:variant>
      <vt:variant>
        <vt:i4>1</vt:i4>
      </vt:variant>
      <vt:variant>
        <vt:lpstr>Titluri diapozitive</vt:lpstr>
      </vt:variant>
      <vt:variant>
        <vt:i4>10</vt:i4>
      </vt:variant>
    </vt:vector>
  </HeadingPairs>
  <TitlesOfParts>
    <vt:vector size="11" baseType="lpstr">
      <vt:lpstr>Temă Office</vt:lpstr>
      <vt:lpstr>Metodologia folosita la orele de istorie </vt:lpstr>
      <vt:lpstr>Pornind de la formularea temei centrale a modulului anterior, anume că istoria predată în şcoală are caracteristici care o diferenţiază de alte  istorii (are scop civic, vârsta elevilor afectează selecţia conţinuturilor şi  a metodelor de predare şi este puternic influenţată de aşteptările  societăţii), modulul acesta merge un pas mai departe. Punctul central îl  reprezintă tehnicile de proiectare a demersului didactic şi, în ordine  firească, tehnicile interactive de predare-învăţare.</vt:lpstr>
      <vt:lpstr>Cele patru unităţi ale modulului încearcă să recompună complexitatea  demersurilor posibile desfăşurate în timpul pregătirii activităţilor  didactice şi în clasă. Astfel, cele patru unităţi sunt:  ¾ ”Fundamentele procedurale” conturează o serie de ”forme” pe  care le pot lua sursele istorice în demersul didactic, o perspectivă interesantă furnizând-o activitatea cu manualul ca sursă şi resursă;  de altfel, temele de reflecţie din această unitate vizează relaţia care  se stabileşte între demersurile de proiectare şi activităţile practice  din clasă;</vt:lpstr>
      <vt:lpstr>”Proiectarea demersului didactic la istorie” reia aspectele de  decupaj curricular, în unităţi de învăţare, parcurse în modulul 1,  propunând o aprofundare a achiziţiilor anterioare şi noi achiziţii pe  direcţia anticipării activităţilor la clasă; din nou, o serie de exerciţii  “off-the-shelf” (gata de utilizare) sunt propuse cursanţilor; în sfârşit,  această unitate abordează şi problema relaţiei dintre predare- învăţare şi evaluare;</vt:lpstr>
      <vt:lpstr>”Demersuri inovative în practica la clasă” se concentrează cu  precădere pe prezentarea şi explicarea unor metode interactive de  predare-învăţare, efortul autorilor fiind legat de identificarea căilor  prin care elementele teoretice pot fi transformate în activităţi  concrete;</vt:lpstr>
      <vt:lpstr>“Abordarea problemelor controversate” concluzionează modulul şi  se concentrează pe o serie de teme care pot fi considerate ca fiind  controversate mai ales la nivelul conţinutului; totodată, se încearcă prezentarea potenţialului formativ al acestor teme, un argument  suplimentar pentru abordarea acestora şi împotriva ignorării lor;  această unitate se constituie şi într-o introducere la modulele opţionale  de didactică a istoriei.</vt:lpstr>
      <vt:lpstr>În foarte multe situaţii vei fi solicitat sa găseşti răspunsuri la  probleme. Îţi place să scrii? Dacă da, vei avea multe ocazii de a  comunica în scris opiniile tale. Vei avea posibilitatea de a folosi diferite  tipuri de scriere:</vt:lpstr>
      <vt:lpstr>Formularea de răspunsuri scurte la întrebări punctuale,  • Răspunsuri de dimensiune medie (36 fraze) la întrebări  care îţi solicită analiza de profunzime a unor texte (citate)  sau compararea mai multor surse istorice (texte sau  imagini),</vt:lpstr>
      <vt:lpstr>Eseuri structurate, deci cu un plan prestabilit – punctele  precizate sunt criterii de evaluare a eseului, dar şi  „jaloane” ajutătoare,  • Eseuri libere, deci fără un plan prestabilit, care îţi permit  să formulezi propriile tale ipoteze de lucru şi să construieşti argumentaţii în conformitate cu experienţa ta  practică şi cu lecturile tale (recomandate sau  independente).</vt:lpstr>
      <vt:lpstr>Sursa: hiphi.ubbcluj.ro › istorie26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Metodologia folosita la orele de istorie </dc:title>
  <dc:creator>Utilizator necunoscut</dc:creator>
  <cp:lastModifiedBy>Utilizator necunoscut</cp:lastModifiedBy>
  <cp:revision>1</cp:revision>
  <dcterms:created xsi:type="dcterms:W3CDTF">2020-09-28T05:34:21Z</dcterms:created>
  <dcterms:modified xsi:type="dcterms:W3CDTF">2020-09-28T05:55:38Z</dcterms:modified>
</cp:coreProperties>
</file>